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liningrad.wie.su/index/killer_dlja_poehta_pochemu_lermontov_ushjol_cherez_4_goda_posle_pushkina/0-651" TargetMode="External"/><Relationship Id="rId2" Type="http://schemas.openxmlformats.org/officeDocument/2006/relationships/hyperlink" Target="http://www.hiperinfo.ru/publ/animacija/gif_animacija_giperinfo_gif_7/8-1-0-2131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rmontov.info/stihi.shtml" TargetMode="External"/><Relationship Id="rId5" Type="http://schemas.openxmlformats.org/officeDocument/2006/relationships/hyperlink" Target="http://www.sbornik-stihov.ru/lermontov250.html" TargetMode="External"/><Relationship Id="rId4" Type="http://schemas.openxmlformats.org/officeDocument/2006/relationships/hyperlink" Target="http://www.novsu.ru/news/i.121596/?view=6764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  <a:t> Лирика М.Ю.Лермонтова непонятна современному читателю. Так ли это?</a:t>
            </a:r>
            <a:br>
              <a:rPr lang="ru-RU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  <a:t>(Подготовка к итоговому сочинению)</a:t>
            </a:r>
            <a:r>
              <a:rPr lang="ru-RU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</a:br>
            <a:endParaRPr lang="ru-RU" b="1" i="1" dirty="0">
              <a:solidFill>
                <a:srgbClr val="99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Выполнила :</a:t>
            </a:r>
            <a:r>
              <a:rPr lang="ru-RU" sz="24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Корнишова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Наталья Алексеевна</a:t>
            </a:r>
          </a:p>
          <a:p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МБОУ «</a:t>
            </a:r>
            <a:r>
              <a:rPr lang="ru-RU" sz="24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Верхне-Кубинская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СОШ» </a:t>
            </a:r>
            <a:r>
              <a:rPr lang="ru-RU" sz="24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Вожегодского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района Вологодской области</a:t>
            </a:r>
            <a:endParaRPr lang="ru-RU" sz="2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Структура сочинения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Вступление  (от формулировки темы)</a:t>
            </a:r>
          </a:p>
          <a:p>
            <a:pPr marL="514350" indent="-514350">
              <a:buNone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2. Тезис</a:t>
            </a:r>
          </a:p>
          <a:p>
            <a:pPr marL="514350" indent="-514350">
              <a:buNone/>
            </a:pPr>
            <a:endParaRPr lang="ru-RU" sz="4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Вопрос             Собственно тема             </a:t>
            </a:r>
          </a:p>
          <a:p>
            <a:pPr marL="514350" indent="-514350">
              <a:buNone/>
            </a:pPr>
            <a:endParaRPr lang="ru-RU" sz="4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            Слово- «ниточка»</a:t>
            </a:r>
          </a:p>
          <a:p>
            <a:pPr marL="514350" indent="-514350">
              <a:buNone/>
            </a:pPr>
            <a:endParaRPr lang="ru-RU" sz="4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endParaRPr lang="ru-RU" sz="2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066800" y="3048000"/>
            <a:ext cx="228600" cy="685800"/>
          </a:xfrm>
          <a:prstGeom prst="straightConnector1">
            <a:avLst/>
          </a:prstGeom>
          <a:ln>
            <a:solidFill>
              <a:srgbClr val="99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52600" y="2895600"/>
            <a:ext cx="1143000" cy="2286000"/>
          </a:xfrm>
          <a:prstGeom prst="straightConnector1">
            <a:avLst/>
          </a:prstGeom>
          <a:ln>
            <a:solidFill>
              <a:srgbClr val="99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057400" y="2819400"/>
            <a:ext cx="3200400" cy="990600"/>
          </a:xfrm>
          <a:prstGeom prst="straightConnector1">
            <a:avLst/>
          </a:prstGeom>
          <a:ln>
            <a:solidFill>
              <a:srgbClr val="99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3</a:t>
            </a:r>
            <a:r>
              <a:rPr lang="ru-RU" sz="3600" dirty="0" smtClean="0">
                <a:solidFill>
                  <a:srgbClr val="C00000"/>
                </a:solidFill>
              </a:rPr>
              <a:t>. Литературное произведение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А) краткий пересказ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Б) элементы анализа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В)цитирование 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Г)собственные мысли и рассуждения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4. Заключение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(Объём от 250 слов)</a:t>
            </a:r>
            <a:endParaRPr lang="ru-RU" sz="3600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990000"/>
                </a:solidFill>
                <a:latin typeface="Cambria Math" pitchFamily="18" charset="0"/>
                <a:ea typeface="Cambria Math" pitchFamily="18" charset="0"/>
              </a:rPr>
              <a:t>Лирика М.Ю.Лермонтова непонятна современному читателю. Так ли это?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   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М.Ю.Лермонтов… Поэт-загадка, поэт-тайна, не разгаданная по сей день.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Monotype Corsiva" pitchFamily="66" charset="0"/>
              </a:rPr>
              <a:t>Лермонтов –гений, а гений всегда опережает время, всегда не понят современниками.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Его судьба похожа на предание, легенду, так много в ней непонятого, загадочного, притягательного. Короткая стремительная жизнь, вдохновенная, блистательная, неспокойная. И лирика  Лермонтова тоже такая- вдохновенная, яркая и  притягательная. Чем  больше в неё вчитываешься, тем больше хочется приоткрыть её тайны. </a:t>
            </a:r>
          </a:p>
          <a:p>
            <a:endParaRPr lang="ru-RU" sz="2000" dirty="0"/>
          </a:p>
        </p:txBody>
      </p:sp>
      <p:pic>
        <p:nvPicPr>
          <p:cNvPr id="1030" name="Picture 6" descr="C:\Users\ACER\Desktop\парус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517707"/>
            <a:ext cx="2057400" cy="2340293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1600200" y="1371600"/>
            <a:ext cx="5105400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Вариант вступления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i="1" dirty="0" smtClean="0">
              <a:latin typeface="Gabriola" pitchFamily="82" charset="0"/>
            </a:endParaRPr>
          </a:p>
          <a:p>
            <a:pPr>
              <a:buNone/>
            </a:pPr>
            <a:endParaRPr lang="ru-RU" i="1" dirty="0" smtClean="0">
              <a:latin typeface="Gabriola" pitchFamily="82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i="1" dirty="0" smtClean="0">
                <a:solidFill>
                  <a:schemeClr val="accent2">
                    <a:lumMod val="75000"/>
                  </a:schemeClr>
                </a:solidFill>
                <a:latin typeface="Gabriola" pitchFamily="82" charset="0"/>
              </a:rPr>
              <a:t>Лирика Лермонтова близка и понятна современному читателю, ведь в его стихах звучат вечные темы.</a:t>
            </a:r>
          </a:p>
          <a:p>
            <a:pPr>
              <a:buNone/>
            </a:pPr>
            <a:r>
              <a:rPr lang="ru-RU" sz="11200" i="1" dirty="0" smtClean="0">
                <a:latin typeface="Gabriola" pitchFamily="82" charset="0"/>
              </a:rPr>
              <a:t>      Вглядываясь в портреты Лермонтова, понимаешь, что этот человек был очень одинок, такая тоска и глубинная печаль в его глазах. Уже в ранних стихотворениях звучат главные мотивы его творчества: ощущение своего избранничества, обрекающее поэта на скитание, на одиночество в мире. </a:t>
            </a:r>
          </a:p>
          <a:p>
            <a:pPr>
              <a:buNone/>
            </a:pPr>
            <a:r>
              <a:rPr lang="ru-RU" sz="11200" i="1" dirty="0" smtClean="0">
                <a:latin typeface="Gabriola" pitchFamily="82" charset="0"/>
              </a:rPr>
              <a:t> «Я предузнал мой жребий, мой </a:t>
            </a:r>
            <a:r>
              <a:rPr lang="ru-RU" sz="11200" i="1" dirty="0" err="1" smtClean="0">
                <a:latin typeface="Gabriola" pitchFamily="82" charset="0"/>
              </a:rPr>
              <a:t>конец,И</a:t>
            </a:r>
            <a:r>
              <a:rPr lang="ru-RU" sz="11200" i="1" dirty="0" smtClean="0">
                <a:latin typeface="Gabriola" pitchFamily="82" charset="0"/>
              </a:rPr>
              <a:t> грусти ранняя на мне печать; И как я мучусь, знает лишь творец», - писал поэт в стихотворении «1831 июня 11 дня». </a:t>
            </a:r>
          </a:p>
          <a:p>
            <a:pPr>
              <a:buNone/>
            </a:pPr>
            <a:r>
              <a:rPr lang="ru-RU" sz="11200" i="1" dirty="0" smtClean="0">
                <a:latin typeface="Gabriola" pitchFamily="82" charset="0"/>
              </a:rPr>
              <a:t> В стихотворении «Одиночество», написанном в 1830 году, появляется осознание того, что всю свою жизнь ему предстоит быть одному.</a:t>
            </a:r>
          </a:p>
          <a:p>
            <a:pPr>
              <a:buNone/>
            </a:pPr>
            <a:r>
              <a:rPr lang="ru-RU" sz="5100" i="1" dirty="0" smtClean="0">
                <a:latin typeface="Gabriola" pitchFamily="82" charset="0"/>
              </a:rPr>
              <a:t/>
            </a:r>
            <a:br>
              <a:rPr lang="ru-RU" sz="5100" i="1" dirty="0" smtClean="0">
                <a:latin typeface="Gabriola" pitchFamily="82" charset="0"/>
              </a:rPr>
            </a:br>
            <a:endParaRPr lang="ru-RU" sz="5100" i="1" dirty="0">
              <a:latin typeface="Gabriola" pitchFamily="82" charset="0"/>
            </a:endParaRPr>
          </a:p>
        </p:txBody>
      </p:sp>
      <p:pic>
        <p:nvPicPr>
          <p:cNvPr id="1027" name="Picture 3" descr="C:\Users\ACER\Desktop\Рисунки\Лермонтов-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24000" cy="1748003"/>
          </a:xfrm>
          <a:prstGeom prst="rect">
            <a:avLst/>
          </a:prstGeom>
          <a:noFill/>
        </p:spPr>
      </p:pic>
      <p:sp>
        <p:nvSpPr>
          <p:cNvPr id="6" name="Лента лицом вверх 5"/>
          <p:cNvSpPr/>
          <p:nvPr/>
        </p:nvSpPr>
        <p:spPr>
          <a:xfrm>
            <a:off x="3657600" y="1066800"/>
            <a:ext cx="3886200" cy="61264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Тезис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400" dirty="0" smtClean="0">
                <a:latin typeface="Monotype Corsiva" pitchFamily="66" charset="0"/>
              </a:rPr>
              <a:t>Тема одиночества заявлена с первых строк: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Как страшно жизни сей оковы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Нам в одиночестве влачить…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Не случайно автор использует такое сравнение: « Один я здесь, как царь воздушный,»- воздушный, т.е. эфемерный, нездешний.  И кому, как не нам, молодым, понять его? Ведь, наверное, каждому подростку, юноше знакомо это чувство ненужности в мире, исключительности.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4" name="Picture 6" descr="C:\Users\ACER\Desktop\парус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517707"/>
            <a:ext cx="2057400" cy="2340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   В чём же спасение от одиночества?  Наверное, в любви. И это тоже нам знакомо и понятно. Мы так же, как и юноши в девятнадцатом веке,  страдали от первой, часто безответной, любви.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Monotype Corsiva" pitchFamily="66" charset="0"/>
              </a:rPr>
              <a:t>В стихотворении «Нищий» он сравнивает себя с «бедняком иссохшим, чуть живым», которому вместо хлеба кто-то положил в протянутую руку камень: «Так я молил твоей любви С слезами горькими, с тоскою; Так чувства лучшие мои Обмануты навек тобою!»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Gabriola" pitchFamily="82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latin typeface="Gabriola" pitchFamily="82" charset="0"/>
              </a:rPr>
              <a:t>    Образы, созданные поэтом, со временем не тускнеют и продолжают волновать сердца все новых и новых поколений людей. Другое дело, что загадок в поэзии Лермонтова меньше не становится, и , вероятно, разгадать их не под силу никому.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Лента лицом вниз 3"/>
          <p:cNvSpPr/>
          <p:nvPr/>
        </p:nvSpPr>
        <p:spPr>
          <a:xfrm>
            <a:off x="685800" y="1524000"/>
            <a:ext cx="8229600" cy="612648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Вариант заключения</a:t>
            </a:r>
            <a:endParaRPr lang="ru-RU" sz="2400" dirty="0"/>
          </a:p>
        </p:txBody>
      </p:sp>
      <p:pic>
        <p:nvPicPr>
          <p:cNvPr id="2051" name="Picture 3" descr="C:\Users\ACER\Desktop\Рисунки\0_8a186_75c9905e_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25" y="4495800"/>
            <a:ext cx="71437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Использованные ресурсы: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u="sng" dirty="0" smtClean="0">
                <a:hlinkClick r:id="rId2"/>
              </a:rPr>
              <a:t>http://www.hiperinfo.ru/publ/animacija/gif_animacija_giperinfo_gif_7/8-1-0-21315</a:t>
            </a:r>
            <a:endParaRPr lang="ru-RU" sz="2200" dirty="0" smtClean="0"/>
          </a:p>
          <a:p>
            <a:r>
              <a:rPr lang="ru-RU" sz="2200" u="sng" dirty="0" smtClean="0">
                <a:hlinkClick r:id="rId3"/>
              </a:rPr>
              <a:t>http://www.kaliningrad.wie.su/index/killer_dlja_poehta_pochemu_lermontov_ushjol_cherez_4_goda_posle_pushkina/0-651</a:t>
            </a:r>
            <a:endParaRPr lang="ru-RU" sz="2200" dirty="0" smtClean="0"/>
          </a:p>
          <a:p>
            <a:r>
              <a:rPr lang="ru-RU" sz="2200" u="sng" dirty="0" smtClean="0">
                <a:hlinkClick r:id="rId4"/>
              </a:rPr>
              <a:t>http://www.novsu.ru/news/i.121596/?view=67647</a:t>
            </a:r>
            <a:endParaRPr lang="ru-RU" sz="2200" dirty="0" smtClean="0"/>
          </a:p>
          <a:p>
            <a:r>
              <a:rPr lang="ru-RU" sz="2200" u="sng" dirty="0" smtClean="0">
                <a:hlinkClick r:id="rId5"/>
              </a:rPr>
              <a:t>http://www.sbornik-stihov.ru/lermontov250.html</a:t>
            </a:r>
            <a:endParaRPr lang="ru-RU" sz="2200" dirty="0" smtClean="0"/>
          </a:p>
          <a:p>
            <a:r>
              <a:rPr lang="ru-RU" sz="2200" u="sng" dirty="0" smtClean="0">
                <a:hlinkClick r:id="rId6"/>
              </a:rPr>
              <a:t>http://lermontov.info/stihi.shtml</a:t>
            </a:r>
            <a:endParaRPr lang="ru-RU" sz="2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455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 Лирика М.Ю.Лермонтова непонятна современному читателю. Так ли это? (Подготовка к итоговому сочинению) </vt:lpstr>
      <vt:lpstr>Структура сочинения</vt:lpstr>
      <vt:lpstr>Слайд 3</vt:lpstr>
      <vt:lpstr>Лирика М.Ю.Лермонтова непонятна современному читателю. Так ли это?</vt:lpstr>
      <vt:lpstr>Слайд 5</vt:lpstr>
      <vt:lpstr>Слайд 6</vt:lpstr>
      <vt:lpstr>Слайд 7</vt:lpstr>
      <vt:lpstr>Слайд 8</vt:lpstr>
      <vt:lpstr>Использованные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Лирика М.Ю.Лермонтова непонятна современному читателю. Так ли это?</dc:title>
  <dc:creator>ACER</dc:creator>
  <cp:lastModifiedBy>Admin</cp:lastModifiedBy>
  <cp:revision>48</cp:revision>
  <dcterms:created xsi:type="dcterms:W3CDTF">2014-11-14T15:26:21Z</dcterms:created>
  <dcterms:modified xsi:type="dcterms:W3CDTF">2014-11-16T14:08:03Z</dcterms:modified>
</cp:coreProperties>
</file>