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792" r:id="rId11"/>
    <p:sldMasterId id="2147483804" r:id="rId12"/>
    <p:sldMasterId id="2147483816" r:id="rId13"/>
  </p:sldMasterIdLst>
  <p:sldIdLst>
    <p:sldId id="256" r:id="rId14"/>
    <p:sldId id="257" r:id="rId15"/>
    <p:sldId id="258" r:id="rId16"/>
    <p:sldId id="267" r:id="rId17"/>
    <p:sldId id="268" r:id="rId18"/>
    <p:sldId id="269" r:id="rId19"/>
    <p:sldId id="261" r:id="rId20"/>
    <p:sldId id="262" r:id="rId21"/>
    <p:sldId id="263" r:id="rId22"/>
    <p:sldId id="265" r:id="rId23"/>
    <p:sldId id="272" r:id="rId24"/>
    <p:sldId id="273" r:id="rId25"/>
    <p:sldId id="278" r:id="rId26"/>
    <p:sldId id="274" r:id="rId27"/>
    <p:sldId id="281" r:id="rId28"/>
    <p:sldId id="275" r:id="rId29"/>
    <p:sldId id="277" r:id="rId30"/>
    <p:sldId id="280" r:id="rId31"/>
    <p:sldId id="271" r:id="rId32"/>
    <p:sldId id="282" r:id="rId33"/>
    <p:sldId id="270" r:id="rId34"/>
    <p:sldId id="279" r:id="rId35"/>
    <p:sldId id="266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254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57414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E832D-A8F5-4D60-A8B2-7EB6613CFB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0CD15-128A-482F-8B37-299F22E035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6514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7FE33-8614-4058-8AD2-24DA0B22C8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91CD1-C9F9-408A-A158-F91C5BADB1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43539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04D81-D6B4-437E-98AD-F497D3CE48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8847A-5012-48DD-93E6-0A6CECE30E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66595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FDD0C-74FD-4D33-91E2-05FF5DCA18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DD7D0-08FA-43ED-A670-2B2471F3E6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35715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1771F-820B-4271-B45F-3C0AD918D8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1B825-FAAC-47DF-AA10-6929524947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80589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FEA3E-0834-4CD5-B92D-F8038C8381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24956-E47E-4A17-A4FC-A59A47008F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16355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25828-C41D-4CD3-959B-9CA277DB30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7C961-FCE8-4F7C-8C0D-212B25BEB5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08416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0BA2E-811E-4DB2-A061-BFA72C1DA6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468A2-7427-4A72-AA32-B63FB81BAA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56326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DD766-FF49-469A-8D74-65350475B3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49196-7D31-4E3B-879C-DD31581987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21849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FE01D-594A-4E60-8E40-17BF4E2BEA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4EF-1A98-4EF6-892E-3FD45B39B9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76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785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9A356-9CED-4668-8541-4170194F70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957EC-7058-40E0-96D4-2D6DBF23C2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66579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E832D-A8F5-4D60-A8B2-7EB6613CFB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0CD15-128A-482F-8B37-299F22E035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6514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7FE33-8614-4058-8AD2-24DA0B22C8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91CD1-C9F9-408A-A158-F91C5BADB1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43539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04D81-D6B4-437E-98AD-F497D3CE48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8847A-5012-48DD-93E6-0A6CECE30E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66595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FDD0C-74FD-4D33-91E2-05FF5DCA18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DD7D0-08FA-43ED-A670-2B2471F3E6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3571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1771F-820B-4271-B45F-3C0AD918D8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1B825-FAAC-47DF-AA10-6929524947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80589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FEA3E-0834-4CD5-B92D-F8038C8381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24956-E47E-4A17-A4FC-A59A47008F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16355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25828-C41D-4CD3-959B-9CA277DB30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7C961-FCE8-4F7C-8C0D-212B25BEB5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08416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0BA2E-811E-4DB2-A061-BFA72C1DA6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468A2-7427-4A72-AA32-B63FB81BAA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56326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DD766-FF49-469A-8D74-65350475B3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49196-7D31-4E3B-879C-DD31581987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218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EA9D8-BDCE-4B08-BAEC-DB3C62B8D5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B5866-E4DD-4739-B388-3F044AB4E7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307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FE01D-594A-4E60-8E40-17BF4E2BEA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4EF-1A98-4EF6-892E-3FD45B39B9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76951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9A356-9CED-4668-8541-4170194F70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957EC-7058-40E0-96D4-2D6DBF23C2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66579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E832D-A8F5-4D60-A8B2-7EB6613CFB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0CD15-128A-482F-8B37-299F22E035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6514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7FE33-8614-4058-8AD2-24DA0B22C8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91CD1-C9F9-408A-A158-F91C5BADB1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43539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04D81-D6B4-437E-98AD-F497D3CE48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8847A-5012-48DD-93E6-0A6CECE30E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66595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FDD0C-74FD-4D33-91E2-05FF5DCA18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DD7D0-08FA-43ED-A670-2B2471F3E6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35715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1771F-820B-4271-B45F-3C0AD918D8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1B825-FAAC-47DF-AA10-6929524947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80589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FEA3E-0834-4CD5-B92D-F8038C8381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24956-E47E-4A17-A4FC-A59A47008F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16355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25828-C41D-4CD3-959B-9CA277DB30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7C961-FCE8-4F7C-8C0D-212B25BEB5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08416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0BA2E-811E-4DB2-A061-BFA72C1DA6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468A2-7427-4A72-AA32-B63FB81BAA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563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51BBF-00AF-4C58-B308-AA2619F331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A5D07-D5B7-4859-A4A5-715D83F0A1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30997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DD766-FF49-469A-8D74-65350475B3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49196-7D31-4E3B-879C-DD31581987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21849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FE01D-594A-4E60-8E40-17BF4E2BEA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4EF-1A98-4EF6-892E-3FD45B39B9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76951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9A356-9CED-4668-8541-4170194F70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957EC-7058-40E0-96D4-2D6DBF23C2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66579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90846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03814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89486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0287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41295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62431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614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13AE2-8962-46EB-8FAA-0DBE9AF2F0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022DD-1E95-4D66-8F30-B691D33FA7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32496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812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72511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90733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122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97AF4-13CE-4563-8A57-CC8420EF58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ACDEE-86F7-4D22-95D5-FF82878217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924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BA737-E977-4B97-A5C1-240AD9223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3223B-3A8C-428C-8E6B-8175BA2C9D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755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F09E4-398A-41A4-95D6-8C423CC495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8B254-1F75-418E-9365-5126BAF67B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135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95460-866F-452E-891A-05813C0CB8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C821A-D82C-4CCF-BC4D-407B19B379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683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ABD72-A615-4464-AD0D-63E2F0791E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BA757-243A-45C9-AB75-119D228D3E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415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394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C4D50-ECE2-48B8-94BE-EE0985DA7D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123BF-9F6F-4DAA-9AE7-583362CE75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22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0703D-7D84-444A-A570-4D91AD859D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7E392-66C6-4615-B968-8C30258BF9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2503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5A9D9-B995-4542-A8B4-E64D9F55D4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02A04-F3FE-48C7-A002-D37A2F5146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7333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EA9D8-BDCE-4B08-BAEC-DB3C62B8D5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B5866-E4DD-4739-B388-3F044AB4E7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539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51BBF-00AF-4C58-B308-AA2619F331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A5D07-D5B7-4859-A4A5-715D83F0A1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3542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13AE2-8962-46EB-8FAA-0DBE9AF2F0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022DD-1E95-4D66-8F30-B691D33FA7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135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97AF4-13CE-4563-8A57-CC8420EF58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ACDEE-86F7-4D22-95D5-FF82878217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563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BA737-E977-4B97-A5C1-240AD92236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3223B-3A8C-428C-8E6B-8175BA2C9D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168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F09E4-398A-41A4-95D6-8C423CC495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8B254-1F75-418E-9365-5126BAF67B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2000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95460-866F-452E-891A-05813C0CB8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C821A-D82C-4CCF-BC4D-407B19B379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724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1641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ABD72-A615-4464-AD0D-63E2F0791E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BA757-243A-45C9-AB75-119D228D3E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6558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C4D50-ECE2-48B8-94BE-EE0985DA7D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123BF-9F6F-4DAA-9AE7-583362CE75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5644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0703D-7D84-444A-A570-4D91AD859D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7E392-66C6-4615-B968-8C30258BF9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6384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5A9D9-B995-4542-A8B4-E64D9F55D4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02A04-F3FE-48C7-A002-D37A2F5146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9918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AB376-1A27-4C78-9442-A0EF321CAAB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82400-17C2-451C-902D-24F97D67FE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8418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F2C3E-4D1D-4241-8391-718DC7BEBB9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89DB2-6770-4AA5-A802-34494F65C1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8843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841B4-0DDA-43A4-910C-A157C64FFA5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6ED8C-3C0C-4C29-9942-563B4416E2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214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9DAFF-B721-4380-98C3-8AA6348C614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BA8-1462-48DC-BD64-6F5201F528D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3058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4D756-911D-457C-B4C3-314D239FAB9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61DCC-55E7-4ABE-B74E-36CF400E0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4990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A83BE-A67A-445D-9132-CED7271C79F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7E5E6-66BE-4388-BCC2-EF6DA263A2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145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8824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4C9F1-C4F7-4F01-B629-22B03FF9D77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8F302-8129-44A2-A0AA-FB9F0A029F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7380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243DA-3959-49E0-9C92-DDE38F45D89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68C2A-A5AC-4058-A21C-4261D7BF88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243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559A9-CE33-45D0-936A-98EB76DAC11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D5F8A-C4CC-4EAA-ABF2-864F86BE37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4042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AF9A9-E332-445C-8218-37F37AE54D8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08054-486A-41FA-95D8-C1ECD80292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1305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DC992-1131-4B29-ABD0-54209ED168B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08C6A-72A7-478F-9FBA-6BA43B69CC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073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74AC1-A4AF-4AEF-B174-B8553CD47F7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80950-0F83-479F-91F7-BBC167CD4B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3289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D56AB-B2C4-4F69-9918-9F790DC03FD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40A7B-7139-4346-B3FD-B543E3CC21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4674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0D889-91A0-4851-8CB9-2A6DC25F147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16BF6-0DB0-4F71-A658-7450A17521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6321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CA33F-050C-4E74-86AD-BA76E4C4703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00C4F-AA32-4B93-96BE-F422E0DE68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5167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B08FE-6D20-4B48-BDD6-C9C738F1FAE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1706E-750F-4C36-B002-4E964B38ED7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08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8989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EBB2B-4616-412D-9B3A-EA22131F32E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C3AD0-3D48-46E3-9EA3-BD3FB7E00A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6504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B602D-EE2F-43FA-9B09-0201412574E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88428-1429-4F13-8B97-884F9958FB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1514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C8FF1-81A4-488B-9E3A-418CD714EF9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1AB95-8F9C-4BB6-A52B-D78F198B93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54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98510-217E-4528-A064-B3E5F857A5D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22FBC-3846-4F5E-94F6-839C4C73EE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4257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6762D-9588-4725-B3E3-3ECADB286CB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61315-AEB2-4BC1-92B6-119712515E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4558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4D540-DDC3-487F-A34F-C5BC4AD522B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B566C-BDFA-41B0-B69C-3EB28753E6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7538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73843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2344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8017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554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0084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74512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14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48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73950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758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7468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9097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441D8-3EAB-4F3E-96C9-EF048CE59B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4933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9043E-E1C4-44B5-BB2C-A958C926580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1671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499E6-9E42-41C5-9E54-D2F7CBBEFA1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025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02142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3DC81-0421-4AE5-BF54-8A0B2C5E40B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25255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4E45D-AFBE-42C5-AA05-AB001E963CE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25961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F81CE-6757-46EC-A785-D7CD7FE6A6E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7470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3952E5-F963-4DF7-9A04-1E9061F26A5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9687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B8636-9C07-4D00-974C-D15F3920D1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93008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7FA4E-72DD-4A34-B8DF-3E73671FCFD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84727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66680-731D-4B2C-B0AA-BB99C636690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3804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9B1892-9EB7-4284-A81F-67A56390ABF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02249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05550-F587-4896-B3EB-08608235614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90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D7A97-8C50-4C1E-BC93-4F593969670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432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64033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46CE0-0A5F-4F2B-B9E9-C40892F45EB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31073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CC371E-22CA-42B6-A989-3B22AA4A3E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75569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86B16-8D3C-42A5-A9F3-3A717E6BEB0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1593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28014-58E3-4EC8-ACCE-331B99FAC6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105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A193C-B4BE-4D76-B2B3-47871866C88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3402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C35559-334A-4A3E-AFBB-89ADAEC74D9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82096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67232-49FB-43D7-8FF1-95D9CE59FB8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4129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5C26D-AAF6-4FA8-82F2-A5DD18C723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31343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B1CFCC-9E76-4248-8852-6F7E9C97D93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1377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F88FB-3861-44A9-9BB5-BB402D4CED8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CC10A-6AE8-48C7-8269-1B267B101CF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848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32383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4E5DC-5974-4122-9781-886622431D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1F83D-A3EC-468B-BB07-FB3183C7F4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22243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076E-55A6-4E27-979B-F395B7D321D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2BB55-507F-4157-B6F8-FA41CF4569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97846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164CC-3D9E-4C74-B036-F01116F4E9E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F89B4-01D8-4181-B3A3-610BB5EEE3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44516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975E2-682E-4B63-BF4B-CAF4413AC63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CA894-E133-4186-9786-BE38E8002A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00930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93C4-B56B-40A6-A27F-FC34A0E066A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AD3C2-3B69-46AD-9F60-7587E3294D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55564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367DC-190D-4B32-9EE4-C01565F1959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97839-2BEF-4C89-A73D-E84820229F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3874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B01EE-70D6-48E1-AFB2-DB5F3D23844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76B63-53FB-4FB0-9A53-6B8C8A4FAA3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4233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2DAC1-FCBB-4056-B578-53A59BC84C3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966ED-94BB-4FAB-8D47-BE5717703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38201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06750-55F6-46AC-B55C-4941585236A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AFB16-4351-415F-8DD8-F8A608459A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65651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D1580-DFDE-4F56-8CF1-57BBAC2D7E4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1BF82-2D3D-44BA-ACB9-0E96EFEE43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251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63D6A-F878-4CE9-A710-539050FDDF85}" type="datetimeFigureOut">
              <a:rPr lang="ru-RU" smtClean="0"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42B8E-D126-4D50-9691-2640E80F3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82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B975F8-BBAB-43FC-BCDE-775502F0E4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533442-743F-473B-805A-39A51048E9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39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B975F8-BBAB-43FC-BCDE-775502F0E4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533442-743F-473B-805A-39A51048E9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39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B975F8-BBAB-43FC-BCDE-775502F0E4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533442-743F-473B-805A-39A51048E9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39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72368A4-A4A5-4984-9B78-88D1B9D062A0}" type="datetimeFigureOut">
              <a:rPr lang="ru-RU" smtClean="0">
                <a:solidFill>
                  <a:srgbClr val="D6ECFF"/>
                </a:solidFill>
              </a:rPr>
              <a:pPr/>
              <a:t>14.11.2014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464F0A-3F48-4525-A706-222E48E8D7CC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8309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715E76-BB3F-4A62-BEA1-22A45DA50E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C5F054-540F-49BB-9A68-8710AE2A9C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604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715E76-BB3F-4A62-BEA1-22A45DA50E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C5F054-540F-49BB-9A68-8710AE2A9C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266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EF7B04-B8C2-4F16-93BE-F46F435A060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5B5038-2BB9-4C93-9397-AF285EC560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986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468A90-DBC0-4F7A-B306-FB1A102A111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5FBFFC-75D3-4043-ABA1-763C0E0388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697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77DD1-A831-4DCF-A218-A5D3B94F9A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61BEB-281E-4F8D-BB05-C2E5C635D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169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1DA1CF-0B0D-4235-8200-6C172F949AF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4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45E0FC-38AF-43A2-BC12-0A270A7200E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568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6EC9D2-24F8-463A-848D-BA07253D958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C361A-F4A2-4BA5-8734-B933DB5377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62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1.xml"/><Relationship Id="rId6" Type="http://schemas.openxmlformats.org/officeDocument/2006/relationships/hyperlink" Target="&#1052;&#1072;&#1090;&#1077;&#1088;&#1100;%20&#1095;&#1077;&#1083;&#1086;&#1074;&#1077;&#1095;&#1077;&#1089;&#1082;&#1072;&#1103;.ppt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5" Type="http://schemas.openxmlformats.org/officeDocument/2006/relationships/hyperlink" Target="&#1071;&#1082;&#1086;&#1074;&#1083;&#1077;&#1074;%20&#1070;&#1088;&#1080;&#1081;.%20&#1044;&#1077;&#1074;&#1086;&#1095;&#1082;&#1080;%20&#1089;%20&#1042;&#1072;&#1089;&#1080;&#1083;&#1100;&#1077;&#1074;&#1089;&#1082;&#1086;&#1075;&#1086;%20&#1086;&#1089;&#1090;&#1088;&#1086;&#1074;&#1072;%20-%20royallib.ru.doc" TargetMode="Externa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soshinenie.ru/category/obrazcy-tvorcheskix-rabot/sochineniya-na-svobodnuyu-temu/" TargetMode="Externa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&#1054;&#1073;&#1088;&#1072;&#1079;&#1077;&#1094;%20&#1074;&#1099;&#1087;&#1091;&#1089;&#1082;&#1085;&#1086;&#1075;&#1086;%20&#1089;&#1086;&#1095;&#1080;&#1085;&#1077;&#1085;&#1080;&#1103;%20&#1085;&#1072;%20&#1074;&#1086;&#1077;&#1085;&#1085;&#1091;&#1102;%20&#1090;&#1077;&#1084;&#1091;.doc" TargetMode="External"/><Relationship Id="rId1" Type="http://schemas.openxmlformats.org/officeDocument/2006/relationships/slideLayout" Target="../slideLayouts/slideLayout1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бесплатно шаблон PowerPoint 9 Мая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0899" y="764704"/>
            <a:ext cx="7772400" cy="3816423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7030A0"/>
                </a:solidFill>
                <a:effectLst/>
                <a:latin typeface="Impact" pitchFamily="34" charset="0"/>
                <a:ea typeface="Times New Roman"/>
                <a:cs typeface="Times New Roman"/>
              </a:rPr>
              <a:t>«Вопросы, заданные человечеству войной». </a:t>
            </a:r>
            <a:br>
              <a:rPr lang="ru-RU" i="1" dirty="0" smtClean="0">
                <a:solidFill>
                  <a:srgbClr val="7030A0"/>
                </a:solidFill>
                <a:effectLst/>
                <a:latin typeface="Impact" pitchFamily="34" charset="0"/>
                <a:ea typeface="Times New Roman"/>
                <a:cs typeface="Times New Roman"/>
              </a:rPr>
            </a:br>
            <a:r>
              <a:rPr lang="ru-RU" sz="3100" i="1" dirty="0" smtClean="0">
                <a:solidFill>
                  <a:srgbClr val="7030A0"/>
                </a:solidFill>
                <a:effectLst/>
                <a:latin typeface="Impact" pitchFamily="34" charset="0"/>
                <a:ea typeface="Times New Roman"/>
                <a:cs typeface="Times New Roman"/>
              </a:rPr>
              <a:t>Итоговое сочинение. </a:t>
            </a:r>
            <a:br>
              <a:rPr lang="ru-RU" sz="3100" i="1" dirty="0" smtClean="0">
                <a:solidFill>
                  <a:srgbClr val="7030A0"/>
                </a:solidFill>
                <a:effectLst/>
                <a:latin typeface="Impact" pitchFamily="34" charset="0"/>
                <a:ea typeface="Times New Roman"/>
                <a:cs typeface="Times New Roman"/>
              </a:rPr>
            </a:br>
            <a:r>
              <a:rPr lang="ru-RU" sz="1600" i="1" dirty="0" smtClean="0">
                <a:solidFill>
                  <a:srgbClr val="7030A0"/>
                </a:solidFill>
                <a:effectLst/>
                <a:latin typeface="Impact" pitchFamily="34" charset="0"/>
                <a:ea typeface="Times New Roman"/>
                <a:cs typeface="Times New Roman"/>
              </a:rPr>
              <a:t>Направление 2.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8" name="Picture 4" descr="Все обо всем в картинках на best-dem.ru 10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99924"/>
            <a:ext cx="3574579" cy="262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2051720" y="6093296"/>
            <a:ext cx="6480720" cy="68771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Презентация учителя МБОУ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Алгасовской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 СОШ Тамбовской области</a:t>
            </a:r>
          </a:p>
          <a:p>
            <a:pPr algn="ctr" rtl="0">
              <a:buNone/>
            </a:pP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 Ведищевой И.В.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effectLst/>
              <a:latin typeface="Arial Black"/>
            </a:endParaRPr>
          </a:p>
        </p:txBody>
      </p:sp>
      <p:pic>
        <p:nvPicPr>
          <p:cNvPr id="1031" name="Picture 7" descr="27 Апреля 2013 - Официальный сай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97" y="2636912"/>
            <a:ext cx="2058417" cy="233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Студенческий портал Чувашского государственного педагогического университета им. И.Я. Яковлев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68945"/>
            <a:ext cx="1607121" cy="188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73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85728"/>
            <a:ext cx="7358082" cy="5509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Основная часть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571612"/>
            <a:ext cx="7643866" cy="4525963"/>
          </a:xfrm>
        </p:spPr>
        <p:txBody>
          <a:bodyPr>
            <a:normAutofit/>
          </a:bodyPr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itchFamily="18" charset="0"/>
                <a:ea typeface="SimSun"/>
                <a:cs typeface="Times New Roman" pitchFamily="18" charset="0"/>
              </a:rPr>
              <a:t>	На </a:t>
            </a:r>
            <a:r>
              <a:rPr lang="ru-RU" sz="2400" dirty="0">
                <a:latin typeface="Times New Roman" pitchFamily="18" charset="0"/>
                <a:ea typeface="SimSun"/>
                <a:cs typeface="Times New Roman" pitchFamily="18" charset="0"/>
              </a:rPr>
              <a:t>могиле Неизвестного солдата в Москве высечены слова: «Имя твое неизвестно, подвиг твой бессмертен». Книги о войне тоже памятники погибшим. Они решают одну из проблем воспитания – учат молодое поколение любви к Родине, стойкости в испытаниях, учат высокой нравственности на примере отцов и дедов. Их значение все более возрастает в связи с огромной актуальностью темы войны и мира в наши дни.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057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Война, предательство, нравственность</a:t>
            </a:r>
          </a:p>
        </p:txBody>
      </p:sp>
      <p:pic>
        <p:nvPicPr>
          <p:cNvPr id="3075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72063"/>
            <a:ext cx="1196975" cy="1090612"/>
          </a:xfrm>
          <a:noFill/>
        </p:spPr>
      </p:pic>
      <p:pic>
        <p:nvPicPr>
          <p:cNvPr id="2050" name="Picture 2" descr="Матерь человеческая (Леонид Головня) 1975, военный, драма, TVRip - Скачать с -=HD-NET.OR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19758"/>
            <a:ext cx="33813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Закруткин матерь человеческая аудиокниг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68" y="3609152"/>
            <a:ext cx="2376264" cy="313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134629"/>
            <a:ext cx="5040560" cy="247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b="1" kern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С </a:t>
            </a: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древнейших времён сложился у </a:t>
            </a:r>
            <a:r>
              <a:rPr lang="ru-RU" b="1" kern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человечества культ </a:t>
            </a: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Матери и материнства. </a:t>
            </a:r>
            <a:r>
              <a:rPr lang="ru-RU" b="1" kern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Этот культ </a:t>
            </a: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стал потом основой поклонения </a:t>
            </a:r>
            <a:r>
              <a:rPr lang="ru-RU" b="1" kern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Христианской </a:t>
            </a: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Деве Марии, Богоматери, </a:t>
            </a:r>
            <a:r>
              <a:rPr lang="ru-RU" b="1" kern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Царице </a:t>
            </a: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Небесной.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Виталий </a:t>
            </a:r>
            <a:r>
              <a:rPr lang="ru-RU" b="1" kern="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Закруткин</a:t>
            </a: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создал словесную икону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Женщине –Матери. Не зря он называет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свою героиню </a:t>
            </a:r>
            <a:r>
              <a:rPr lang="ru-RU" b="1" kern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Марией.</a:t>
            </a:r>
            <a:endParaRPr lang="ru-RU" b="1" kern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02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/>
              <a:t>Война, предательство, нравственность</a:t>
            </a:r>
            <a:endParaRPr lang="ru-RU" sz="3600" dirty="0" smtClean="0"/>
          </a:p>
        </p:txBody>
      </p:sp>
      <p:pic>
        <p:nvPicPr>
          <p:cNvPr id="3075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72063"/>
            <a:ext cx="1196975" cy="1090612"/>
          </a:xfrm>
          <a:noFill/>
        </p:spPr>
      </p:pic>
      <p:pic>
        <p:nvPicPr>
          <p:cNvPr id="2" name="Picture 2" descr="Василь Быков - Обелиск (Радиоспектакль) / Военная проза / RU / 1974 / MP3 / 128 kbps - Скачать с -=HD-NET.OR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284984"/>
            <a:ext cx="2304256" cy="308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19675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Verdana"/>
              </a:rPr>
              <a:t>	Повесть 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«Обелиск» — одно из бессмертных произведений Быкова, в котором затрагивается проблема преемственности поколений, неразрывной связи времен, верности традициям отцов и дедов. Писатель поднимает серьезный проблемный вопрос: что можно считать подвигом, не суживаем ли мы это понятие, исчисляя его только количеством сбитых самолетов, взорванных танков, уничтоженных врагов? Является ли подвигом поступок сельского учителя Алеся Ивановича Мороза?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507968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Verdana"/>
              </a:rPr>
              <a:t>	В 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повести «Обелиск» писатель заставляет задуматься над смыслом героизма и подвига, помогает вникнуть в нравственные истоки героического поступка.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02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/>
              <a:t>Война, предательство, нравственность</a:t>
            </a:r>
            <a:endParaRPr lang="ru-RU" sz="3600" dirty="0" smtClean="0"/>
          </a:p>
        </p:txBody>
      </p:sp>
      <p:pic>
        <p:nvPicPr>
          <p:cNvPr id="3075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72063"/>
            <a:ext cx="1196975" cy="1090612"/>
          </a:xfr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119675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507968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98447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Нравственный мир человека, возможности его духа в рассказах </a:t>
            </a:r>
            <a:r>
              <a:rPr lang="ru-RU" sz="3200" b="1" dirty="0" err="1">
                <a:solidFill>
                  <a:prstClr val="black"/>
                </a:solidFill>
              </a:rPr>
              <a:t>М.Шолохова</a:t>
            </a:r>
            <a:r>
              <a:rPr lang="ru-RU" sz="3200" b="1" dirty="0">
                <a:solidFill>
                  <a:prstClr val="black"/>
                </a:solidFill>
              </a:rPr>
              <a:t> «Судьба человека» и </a:t>
            </a:r>
            <a:r>
              <a:rPr lang="ru-RU" sz="3200" b="1" dirty="0" err="1">
                <a:solidFill>
                  <a:prstClr val="black"/>
                </a:solidFill>
              </a:rPr>
              <a:t>А.Толстого</a:t>
            </a:r>
            <a:r>
              <a:rPr lang="ru-RU" sz="3200" b="1" dirty="0">
                <a:solidFill>
                  <a:prstClr val="black"/>
                </a:solidFill>
              </a:rPr>
              <a:t> «Русский характер»</a:t>
            </a:r>
          </a:p>
        </p:txBody>
      </p:sp>
      <p:pic>
        <p:nvPicPr>
          <p:cNvPr id="8" name="Picture 2" descr="C:\Users\USER\Downloads\человек и война\3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60" y="1566085"/>
            <a:ext cx="3672408" cy="363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6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eaLnBrk="1" hangingPunct="1"/>
            <a:r>
              <a:rPr lang="ru-RU" dirty="0" smtClean="0"/>
              <a:t>«У войны не детское лицо»</a:t>
            </a:r>
          </a:p>
        </p:txBody>
      </p:sp>
      <p:pic>
        <p:nvPicPr>
          <p:cNvPr id="3075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72063"/>
            <a:ext cx="1196975" cy="1090612"/>
          </a:xfr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1268760"/>
            <a:ext cx="871296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a typeface="Calibri"/>
                <a:cs typeface="Times New Roman"/>
              </a:rPr>
              <a:t>	Шла </a:t>
            </a:r>
            <a:r>
              <a:rPr lang="ru-RU" dirty="0">
                <a:ea typeface="Calibri"/>
                <a:cs typeface="Times New Roman"/>
              </a:rPr>
              <a:t>жестокая война, от исхода которой зависела не только судьба отдельного человека, но будущее нашей Родины. Гибли люди, разрушались города, горели сёла. За победу сражались и, случалось, гибли старики и дети. Да, и дети!</a:t>
            </a:r>
          </a:p>
        </p:txBody>
      </p:sp>
      <p:pic>
        <p:nvPicPr>
          <p:cNvPr id="1026" name="Picture 2" descr="Иваново детство, купить DVD в Киеве, Украина цены, описание, фото 4964 Интернет магазин книг - Yakaboo.u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36912"/>
            <a:ext cx="253025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Иван - Владимир Богомол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66621"/>
            <a:ext cx="3331468" cy="413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02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 smtClean="0"/>
              <a:t>Блокада Ленинграда</a:t>
            </a:r>
          </a:p>
        </p:txBody>
      </p:sp>
      <p:pic>
        <p:nvPicPr>
          <p:cNvPr id="3075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72063"/>
            <a:ext cx="1196975" cy="1090612"/>
          </a:xfr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119675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507968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098" name="Picture 2" descr="Библиотека 2.0 школ Хабаровского края &quot; Архив блога &quot; Электронные книги о войне для учащихся начальных класс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22" y="1566084"/>
            <a:ext cx="35242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1134527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</a:rPr>
              <a:t>	Написанный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в истинном смысле слова кровью сердца рассказ </a:t>
            </a:r>
            <a:r>
              <a:rPr lang="ru-RU" dirty="0" err="1">
                <a:solidFill>
                  <a:prstClr val="black"/>
                </a:solidFill>
                <a:latin typeface="Times New Roman"/>
                <a:ea typeface="Times New Roman"/>
              </a:rPr>
              <a:t>Ю.Яковлева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 «Девочки с Васильевского острова» заставляет нас пережить ужас блокады, чтобы мы, последующие поколения, знали, что война и дети – понятия несовместимые.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41234" y="38773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</a:rPr>
              <a:t>	Рассказ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называется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hlinkClick r:id="rId5" action="ppaction://hlinkfile"/>
              </a:rPr>
              <a:t>«Девочки с Васильевского острова».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 Речь идет о Тане Савичевой – жительнице блокадного Ленинграда и Вале Зайцевой – девочке, живущей много лет спустя после войны. Но Валя, от лица которой ведется повесть, не раз говорит о всех девочках с Васильевского острова.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54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ea typeface="Calibri"/>
                <a:cs typeface="Times New Roman"/>
              </a:rPr>
              <a:t>Между жизнью и смертью</a:t>
            </a:r>
            <a:br>
              <a:rPr lang="ru-RU" sz="3600" dirty="0">
                <a:ea typeface="Calibri"/>
                <a:cs typeface="Times New Roman"/>
              </a:rPr>
            </a:br>
            <a:endParaRPr lang="ru-RU" sz="3600" dirty="0" smtClean="0"/>
          </a:p>
        </p:txBody>
      </p:sp>
      <p:pic>
        <p:nvPicPr>
          <p:cNvPr id="3075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72063"/>
            <a:ext cx="1196975" cy="1090612"/>
          </a:xfr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119675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507968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122" name="Picture 2" descr="Скачать - Сотников. Василий Бык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15" y="1027152"/>
            <a:ext cx="2841063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26378" y="1061144"/>
            <a:ext cx="583264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повести сталкиваются не представители двух разных миров, а люди одной страны. Герои повести — Сотников и Рыбак— в обычных условиях, возможно, и не проявили бы свою истинную натуру. Но во время войны Сотников с честью проходит через тяжелые испытания и принимает смерть, не отрекаясь от своих убеждений, а Рыбак перед лицом смерти меняет свои убеждения, предает Родину, спасая свою жизнь, которая после предательства теряет всякую ценность. Он фактически становится врагом народа. Он уходит в мир иной, чуждый окружающим его людям, где личное благополучие становится превыше всего, где страх за свою жизнь заставляет убивать и предавать. Перед лицом смерти </a:t>
            </a:r>
            <a:r>
              <a:rPr lang="ru-RU" sz="1400" dirty="0">
                <a:solidFill>
                  <a:srgbClr val="FA7703"/>
                </a:solidFill>
                <a:latin typeface="Times New Roman" pitchFamily="18" charset="0"/>
                <a:cs typeface="Times New Roman" pitchFamily="18" charset="0"/>
                <a:hlinkClick r:id="rId5" tooltip="сочинение на свободное тему"/>
              </a:rPr>
              <a:t>человек</a:t>
            </a:r>
            <a:r>
              <a:rPr lang="ru-RU" sz="1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 остается таким, каков он есть на самом деле. Здесь проверяется глубина его убеждений, его гражданская стойкость.</a:t>
            </a:r>
          </a:p>
          <a:p>
            <a:pPr algn="just"/>
            <a:r>
              <a:rPr lang="ru-RU" sz="14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	Идя </a:t>
            </a:r>
            <a:r>
              <a:rPr lang="ru-RU" sz="1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на выполнение задания, два этих героя по-разному реагируют на предстоящую опасность, и кажется, что сильный и сообразительный Рыбак более подготовлен к подвигу, чем хилый, больной Сотников. Но если Рыбак, который всю жизнь «ухитрялся найти какой-нибудь выход», внутренне готов к тому, чтобы совершить предательство, то Сотников до последнего дыхания остается верным долгу человека и гражданина: «Что ж, надо было собрать в себе последние силы, чтобы с достоинством встретить </a:t>
            </a:r>
            <a:r>
              <a:rPr lang="ru-RU" sz="14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смерть</a:t>
            </a:r>
            <a:r>
              <a:rPr lang="ru-RU" sz="1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... Иначе, зачем тогда жизнь? Слишком нелегко дается она человеку, чтобы беззаботно относиться к ее концу».</a:t>
            </a:r>
          </a:p>
          <a:p>
            <a:pPr algn="just"/>
            <a:r>
              <a:rPr lang="ru-RU" sz="14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400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повести Быкова каждый занял в ряду жертв свое место. Все, кроме Рыбака, прошли свой смертельный путь до конца. Рыбак стал на путь предательства только во имя спасения собственной жизни.</a:t>
            </a:r>
            <a:endParaRPr lang="ru-RU" sz="1400" b="0" i="0" dirty="0">
              <a:solidFill>
                <a:srgbClr val="22222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6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 smtClean="0"/>
              <a:t>На войне как на войне</a:t>
            </a:r>
          </a:p>
        </p:txBody>
      </p:sp>
      <p:pic>
        <p:nvPicPr>
          <p:cNvPr id="3075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72063"/>
            <a:ext cx="1196975" cy="1090612"/>
          </a:xfr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119675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507968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1134527"/>
            <a:ext cx="4572000" cy="4580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</a:rPr>
              <a:t>	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41234" y="38773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24336" y="2708920"/>
            <a:ext cx="58681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требование немецкого генерала назвать звание и фамилию Плужников ответил: «Я – русский солдат». Он так и не назвал себя. «Неизвестный вдруг медленно повернул голову, и в генерала уперся его немигающий взгляд. И густая борода чуть дрогнула в странной торжествующей усмешке: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Что, генерал, теперь вы знаете, сколько шагов в русской версте?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 были его последние слова».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     Потрясенный немецкий лейтенант отдал команду, и солдаты вскинули ружья «на караул», генерал, «чуть помедлив, поднял руку к фуражке». «А он, качаясь, медленно шел сквозь строй врагов, отдававших ему сейчас высшие воинские почести. Но он не видел этих почестей, а если бы и видел, ему было бы уже все равно. Он был выше всех мыслимых почестей, выше славы, выше жизни и выше смерти».</a:t>
            </a:r>
            <a:endParaRPr lang="ru-RU" sz="1600" b="0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134527"/>
            <a:ext cx="864096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	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</a:rPr>
              <a:t>Молоденький </a:t>
            </a:r>
            <a:r>
              <a:rPr lang="ru-RU" sz="1600" dirty="0">
                <a:solidFill>
                  <a:srgbClr val="000000"/>
                </a:solidFill>
                <a:latin typeface="Times New Roman"/>
              </a:rPr>
              <a:t>девятнадцатилетний лейтенант Николай Плужников. Он приезжает к месту службы – Брестскую крепость -  в ночь, которая отделяет мир от войны, в ночь на 22 июня 1941 года.</a:t>
            </a:r>
            <a:endParaRPr lang="ru-RU" sz="1600" dirty="0">
              <a:solidFill>
                <a:srgbClr val="000000"/>
              </a:solidFill>
              <a:latin typeface="Arial"/>
            </a:endParaRP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/>
              </a:rPr>
              <a:t>       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</a:rPr>
              <a:t>	Десять </a:t>
            </a:r>
            <a:r>
              <a:rPr lang="ru-RU" sz="1600" dirty="0">
                <a:solidFill>
                  <a:srgbClr val="000000"/>
                </a:solidFill>
                <a:latin typeface="Times New Roman"/>
              </a:rPr>
              <a:t>месяцев воевал Плужников с врагом, не давая ему покоя, без надежды и помощи, без смены и отдыха, без писем из дома. Эта короткая жизнь вобрала в себя так много!</a:t>
            </a:r>
            <a:endParaRPr lang="ru-RU" sz="1600" b="0" i="0" dirty="0">
              <a:solidFill>
                <a:srgbClr val="000000"/>
              </a:solidFill>
              <a:effectLst/>
              <a:latin typeface="Arial"/>
            </a:endParaRPr>
          </a:p>
        </p:txBody>
      </p:sp>
      <p:pic>
        <p:nvPicPr>
          <p:cNvPr id="6146" name="Picture 2" descr="Книга &quot;Борис Васильев. Повести&quot; Борис Васильев - купить книгу ISBN 5-7000-0004-0 с доставкой по почте в интернет-магазине OZON.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2304256" cy="407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5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72063"/>
            <a:ext cx="1196975" cy="1090612"/>
          </a:xfr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119675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507968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Verdana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1134527"/>
            <a:ext cx="4572000" cy="4580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</a:rPr>
              <a:t>	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41234" y="38773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" name="Фрагмент фильма 'Я-русский солдат' (по книге Б.Васильева 'В списках не значился'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0800000" flipV="1">
            <a:off x="-3" y="0"/>
            <a:ext cx="9143999" cy="6857999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6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Война ужасна. Она разрушает вечные человеческие ценности, меняет всё до неузнаваемости. Но только люди способны изменить ситуацию, задуматься о том, что творят, и прекратить это зло, чтобы жить дальше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6642556"/>
            <a:ext cx="979755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F79646">
                    <a:lumMod val="50000"/>
                  </a:srgbClr>
                </a:solidFill>
                <a:latin typeface="Calibri"/>
              </a:rPr>
              <a:t>http://aida.ucoz.ru</a:t>
            </a:r>
            <a:endParaRPr lang="ru-RU" sz="800" dirty="0">
              <a:solidFill>
                <a:srgbClr val="F79646">
                  <a:lumMod val="50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878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ПЕСНИ И СТИХИ О ВЕЛИКОЙ ОТЕЧЕСТВЕННОЙ ВОЙНе - Картинка 2019/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914400" y="969264"/>
            <a:ext cx="7772400" cy="5386296"/>
          </a:xfrm>
          <a:prstGeom prst="rect">
            <a:avLst/>
          </a:prstGeom>
        </p:spPr>
        <p:txBody>
          <a:bodyPr vert="horz">
            <a:normAutofit/>
            <a:scene3d>
              <a:camera prst="orthographicFront"/>
              <a:lightRig rig="threePt" dir="t"/>
            </a:scene3d>
            <a:sp3d>
              <a:bevelB w="38100" h="38100" prst="angle"/>
            </a:sp3d>
          </a:bodyPr>
          <a:lstStyle>
            <a:lvl1pPr marL="411480" indent="-342900" algn="l" rtl="0" eaLnBrk="1" latinLnBrk="0" hangingPunct="1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/>
              <a:buChar char="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1872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3"/>
              <a:buChar char="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3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/>
              <a:buNone/>
              <a:tabLst/>
              <a:defRPr/>
            </a:pPr>
            <a:endParaRPr kumimoji="0" lang="ru-RU" altLang="ru-RU" sz="40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/>
              <a:buNone/>
              <a:tabLst/>
              <a:defRPr/>
            </a:pPr>
            <a:endParaRPr kumimoji="0" lang="ru-RU" altLang="ru-RU" sz="40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/>
              <a:buChar char=""/>
              <a:tabLst/>
              <a:defRPr/>
            </a:pPr>
            <a:endParaRPr kumimoji="0" lang="ru-RU" altLang="ru-RU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tx2">
                      <a:alpha val="40000"/>
                    </a:schemeClr>
                  </a:glow>
                  <a:outerShdw blurRad="50800" dist="50800" dir="5400000" algn="ctr" rotWithShape="0">
                    <a:srgbClr val="00B05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 декабря 2014 года 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tx2">
                      <a:alpha val="40000"/>
                    </a:schemeClr>
                  </a:glow>
                  <a:outerShdw blurRad="50800" dist="50800" dir="5400000" algn="ctr" rotWithShape="0">
                    <a:srgbClr val="00B05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 февраля 2015 года 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tx2">
                      <a:alpha val="40000"/>
                    </a:schemeClr>
                  </a:glow>
                  <a:outerShdw blurRad="50800" dist="50800" dir="5400000" algn="ctr" rotWithShape="0">
                    <a:srgbClr val="00B05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 мая 2015 года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14400" y="512064"/>
            <a:ext cx="7772400" cy="2196856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 spc="-100" baseline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200" b="1" dirty="0" smtClean="0">
                <a:gradFill flip="none" rotWithShape="1">
                  <a:gsLst>
                    <a:gs pos="0">
                      <a:schemeClr val="tx2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В 2014 – 2015 учебном году </a:t>
            </a:r>
            <a:r>
              <a:rPr lang="en-US" altLang="ru-RU" sz="3200" b="1" dirty="0" smtClean="0">
                <a:gradFill flip="none" rotWithShape="1">
                  <a:gsLst>
                    <a:gs pos="0">
                      <a:schemeClr val="tx2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3200" b="1" dirty="0" smtClean="0">
                <a:gradFill flip="none" rotWithShape="1">
                  <a:gsLst>
                    <a:gs pos="0">
                      <a:schemeClr val="tx2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dirty="0" smtClean="0">
                <a:gradFill flip="none" rotWithShape="1">
                  <a:gsLst>
                    <a:gs pos="0">
                      <a:schemeClr val="tx2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81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итоговое сочинение (изложение) проводится: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82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683568" y="1340768"/>
            <a:ext cx="801357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rgbClr val="555555"/>
                </a:solidFill>
                <a:latin typeface="Roboto"/>
              </a:rPr>
              <a:t>	Людям </a:t>
            </a:r>
            <a:r>
              <a:rPr lang="ru-RU" sz="2400" dirty="0">
                <a:solidFill>
                  <a:srgbClr val="555555"/>
                </a:solidFill>
                <a:latin typeface="Roboto"/>
              </a:rPr>
              <a:t>нужно понять: войнами они разрушат наш хрупкий мир! Ведь можно решить любой вопрос без помощи оружия и угроз. Нужно просто иметь </a:t>
            </a:r>
            <a:r>
              <a:rPr lang="ru-RU" sz="2400" dirty="0" smtClean="0">
                <a:solidFill>
                  <a:srgbClr val="555555"/>
                </a:solidFill>
                <a:latin typeface="Roboto"/>
              </a:rPr>
              <a:t>терпение,</a:t>
            </a:r>
            <a:r>
              <a:rPr lang="ru-RU" sz="2400" dirty="0">
                <a:solidFill>
                  <a:srgbClr val="555555"/>
                </a:solidFill>
                <a:latin typeface="Roboto"/>
              </a:rPr>
              <a:t> </a:t>
            </a:r>
            <a:r>
              <a:rPr lang="ru-RU" sz="2400" dirty="0" smtClean="0">
                <a:solidFill>
                  <a:srgbClr val="555555"/>
                </a:solidFill>
                <a:latin typeface="Roboto"/>
              </a:rPr>
              <a:t>и </a:t>
            </a:r>
            <a:r>
              <a:rPr lang="ru-RU" sz="2400" dirty="0">
                <a:solidFill>
                  <a:srgbClr val="555555"/>
                </a:solidFill>
                <a:latin typeface="Roboto"/>
              </a:rPr>
              <a:t>тогда любой спор решится без драки. Но зло и добро вечны, и поэтому войны будут продолжаться. Очень хочется, чтобы люди переходили на сторону добра, ведь вместе мы сильнее, храбрее и выносливее во много раз. А пока люди этого не поймут, шансов на победу очень мало. Мы все дети природы и должны ее беречь, иначе наша планета перестанет существовать.</a:t>
            </a:r>
            <a:endParaRPr lang="ru-RU" sz="24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6642556"/>
            <a:ext cx="979755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F79646">
                    <a:lumMod val="50000"/>
                  </a:srgbClr>
                </a:solidFill>
                <a:latin typeface="Calibri"/>
              </a:rPr>
              <a:t>http://aida.ucoz.ru</a:t>
            </a:r>
            <a:endParaRPr lang="ru-RU" sz="800" dirty="0">
              <a:solidFill>
                <a:srgbClr val="F79646">
                  <a:lumMod val="50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909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8425"/>
            <a:ext cx="4643438" cy="312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80424" y="332656"/>
            <a:ext cx="784887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B9B9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j-ea"/>
                <a:cs typeface="+mj-cs"/>
              </a:rPr>
              <a:t>«Война не любезность, а самое гадкое дело в жизни...» </a:t>
            </a:r>
            <a:b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B9B9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B9B9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j-ea"/>
                <a:cs typeface="+mj-cs"/>
              </a:rPr>
              <a:t>                          </a:t>
            </a:r>
            <a:r>
              <a:rPr lang="ru-RU" sz="4000" kern="0" dirty="0">
                <a:solidFill>
                  <a:srgbClr val="B9B9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(</a:t>
            </a:r>
            <a:r>
              <a:rPr lang="ru-RU" sz="4000" kern="0" dirty="0" err="1">
                <a:solidFill>
                  <a:srgbClr val="B9B9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Л.Н.Толстой</a:t>
            </a:r>
            <a:r>
              <a:rPr lang="ru-RU" sz="4000" kern="0" dirty="0">
                <a:solidFill>
                  <a:srgbClr val="B9B9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)</a:t>
            </a:r>
            <a:endParaRPr lang="ru-RU" kern="0" dirty="0">
              <a:solidFill>
                <a:sysClr val="windowText" lastClr="000000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2348880"/>
            <a:ext cx="46805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800" b="1" dirty="0">
                <a:solidFill>
                  <a:prstClr val="black"/>
                </a:solidFill>
                <a:latin typeface="Calibri"/>
              </a:rPr>
              <a:t>Как ни ужасна война, все же она обнаруживает духовное величие человека, бросающего вызов своему сильнейшему врагу  — смерти</a:t>
            </a:r>
            <a:r>
              <a:rPr lang="ru-RU" sz="2800" b="1" dirty="0" smtClean="0">
                <a:solidFill>
                  <a:prstClr val="black"/>
                </a:solidFill>
                <a:latin typeface="Calibri"/>
              </a:rPr>
              <a:t>.                              Генрих </a:t>
            </a:r>
            <a:r>
              <a:rPr lang="ru-RU" sz="2800" b="1" dirty="0">
                <a:solidFill>
                  <a:prstClr val="black"/>
                </a:solidFill>
                <a:latin typeface="Calibri"/>
              </a:rPr>
              <a:t>Гей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41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Задание. Используя подсказки, напишите сочинение на тему: «Какие вопросы задаёт человечеству война?»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Война — это особое состояние бытия, которое заставляет человека задуматься над вечными вопросами…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Каждому из нас часто приходилось слышать или читать о людях, совершавших подвиги на войне. Что же такое подвиг и кого можно назвать настоящим героем? На эти вопросы позволяет ответить произведение …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Таким образом, писатель подводит нас к мысли о том…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Тем, кого мы сегодня называем героями, пришлось столкнуться с проблемой нравственного выбора на войне. Почему одни люди, остаются  верны чести и долгу, а другие становятся предателями? Над этим вопросом размышляет  (…) в произведении…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Как видим, автор приводит нас к следующему выводу…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В заключение сочинения я хочу сказать, что главный вопрос, который ставит перед человечеством война, можно сформулировать так: как не допустить новых войн, новых человеческих страданий, как уберечь наш хрупкий мир от вселенской катастрофы, способной уничтожить всё живое на земле? И эту проблему предстоит решать нам — людям XXI века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Образец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20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/>
              </a:rPr>
              <a:t> Пусть же радует нас жизнь без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войн,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ведь живёшь только раз, нет жизни второй!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33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Война Общество, Политика Форумы 100 друзей - Поиск людей в интерне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163761" y="9622"/>
            <a:ext cx="6980238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Время эти понятья не стерло,</a:t>
            </a:r>
            <a:b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Нужно только поднять верхний пласт,</a:t>
            </a:r>
            <a:b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И дымящейся кровью из горла</a:t>
            </a:r>
            <a:b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Чувства вечные хлынут на нас…</a:t>
            </a:r>
            <a:endParaRPr kumimoji="0" lang="en-US" sz="3200" b="1" i="1" u="none" strike="noStrike" kern="1200" cap="none" spc="0" normalizeH="0" baseline="0" noProof="0" dirty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                                                                              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 </a:t>
            </a:r>
            <a:r>
              <a:rPr kumimoji="0" lang="ru-RU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В.Высоцкий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6686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1"/>
            <a:ext cx="7772400" cy="576064"/>
          </a:xfrm>
        </p:spPr>
        <p:txBody>
          <a:bodyPr/>
          <a:lstStyle/>
          <a:p>
            <a:pPr eaLnBrk="1" hangingPunct="1"/>
            <a:r>
              <a:rPr lang="ru-RU" dirty="0" smtClean="0"/>
              <a:t>Размышляем…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136904" cy="4298032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Много бед претерпела русская земля. Древнюю Русь топтали “поганые полки половецкие”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вставало войско Игорево за землю русскую, за веру христианскую. Не одно столетие длилось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татаро-монгольское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поднимались русские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Пересветы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Осляби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 главе с легендарным князем Дмитрием Ивановичем Донским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47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1"/>
            <a:ext cx="7772400" cy="576064"/>
          </a:xfrm>
        </p:spPr>
        <p:txBody>
          <a:bodyPr/>
          <a:lstStyle/>
          <a:p>
            <a:pPr eaLnBrk="1" hangingPunct="1"/>
            <a:r>
              <a:rPr lang="ru-RU" dirty="0" smtClean="0"/>
              <a:t>Размышляем…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136904" cy="4298032"/>
          </a:xfrm>
        </p:spPr>
        <p:txBody>
          <a:bodyPr rtlCol="0">
            <a:normAutofit fontScale="85000" lnSpcReduction="2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Отечественная война 1812 года -одна из самых героических страниц истории нашей Родины. Победа русского народа над завоевателем, который считался величайшим военным гением мира и к моменту нападения на Россию был увенчан ореолом всемогущества и непобедимости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Русский народ отстоял своё право на независимое национальное существование и сделал это с такой неукротимой волей к победе, с таким истинным презирающим всякую шумиху героизмом, с таким подъёмом духа, как никакой другой народ.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Сокрушительное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поражение, которое непобедимый дотоле Наполеон потерпел в России, взбудоражило весь мир. Никто не ожидал, что «бич вселенной», уже завоевавший Москву, через три месяца, не проиграв в войне ни одного крупного сражения, будет бежать из России и оставит в её снегах почти всю свою «Великую армию».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21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1"/>
            <a:ext cx="7772400" cy="576064"/>
          </a:xfrm>
        </p:spPr>
        <p:txBody>
          <a:bodyPr/>
          <a:lstStyle/>
          <a:p>
            <a:pPr eaLnBrk="1" hangingPunct="1"/>
            <a:r>
              <a:rPr lang="ru-RU" dirty="0" smtClean="0"/>
              <a:t>Размышляем…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424936" cy="4298032"/>
          </a:xfrm>
        </p:spPr>
        <p:txBody>
          <a:bodyPr rtlCol="0">
            <a:normAutofit fontScale="925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История человечества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это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 сожалению, история войн, больших и малых. Это потом, для истории, Поле Куликово, Бородино,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Прохоровка…Для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русского солдата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-просто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земля. И нужно вставать во весь рост и идти в атаку.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умирать…В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чистом поле… Под небом России… Так русский человек выполнял испокон веков свой долг, так начинался его подвиг.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И в двадцатом веке доля сия не миновала русского человека. Двадцать второго июня 1941 года на нашу землю пришла самая жестокая и кровопролитная война в истории человечества. В человеческой памяти этот день остался не просто как роковая дата, но и как рубеж, начало отсчета долгих тысячи четырехсот восемнадцати дней и ночей Великой Отечественной.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2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Размышляем…</a:t>
            </a:r>
          </a:p>
        </p:txBody>
      </p:sp>
      <p:pic>
        <p:nvPicPr>
          <p:cNvPr id="3075" name="Picture 5" descr="C:\Documents and Settings\Ирина Алексеевна\Мои документы\Мои рисунки\клипарт книга открытая с пером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72063"/>
            <a:ext cx="1196975" cy="1090612"/>
          </a:xfrm>
          <a:noFill/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2924175" y="2636913"/>
            <a:ext cx="3295650" cy="63341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Почему?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3"/>
          <p:cNvSpPr>
            <a:spLocks noChangeShapeType="1"/>
          </p:cNvSpPr>
          <p:nvPr/>
        </p:nvSpPr>
        <p:spPr bwMode="auto">
          <a:xfrm flipH="1">
            <a:off x="2339752" y="3270324"/>
            <a:ext cx="657225" cy="476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"/>
          <p:cNvSpPr>
            <a:spLocks noChangeShapeType="1"/>
          </p:cNvSpPr>
          <p:nvPr/>
        </p:nvSpPr>
        <p:spPr bwMode="auto">
          <a:xfrm flipH="1">
            <a:off x="3651569" y="3379837"/>
            <a:ext cx="1057484" cy="199337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/>
          <p:cNvSpPr>
            <a:spLocks noChangeShapeType="1"/>
          </p:cNvSpPr>
          <p:nvPr/>
        </p:nvSpPr>
        <p:spPr bwMode="auto">
          <a:xfrm>
            <a:off x="5431418" y="3398711"/>
            <a:ext cx="704850" cy="8477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96850" y="263691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01260" y="3822573"/>
            <a:ext cx="3350310" cy="938719"/>
          </a:xfrm>
          <a:prstGeom prst="rect">
            <a:avLst/>
          </a:prstGeom>
          <a:solidFill>
            <a:srgbClr val="EFE7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Смерть, страдания, разрушения, голод.         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Смерть, кровь и раны, боль, увечье, плач - </a:t>
            </a:r>
            <a:b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Вот, что война несет для нас с собой, </a:t>
            </a:r>
            <a:b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Она безумный и безжалостный палач </a:t>
            </a:r>
            <a:b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Всем людям обреченным ею на убой! 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7672" y="5373216"/>
            <a:ext cx="2865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a typeface="Calibri"/>
                <a:cs typeface="Times New Roman"/>
              </a:rPr>
              <a:t>Преодоление самого себя.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20072" y="4258698"/>
            <a:ext cx="3707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ea typeface="Calibri"/>
                <a:cs typeface="Times New Roman"/>
              </a:rPr>
              <a:t>Война духовно меняет людей:</a:t>
            </a:r>
            <a:endParaRPr lang="ru-RU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ea typeface="Calibri"/>
                <a:cs typeface="Times New Roman"/>
              </a:rPr>
              <a:t>ожесточает, оставляет кровоточащие душевные раны</a:t>
            </a:r>
            <a:endParaRPr lang="ru-RU" dirty="0"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79712" y="1916832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Calibri"/>
                <a:cs typeface="Times New Roman"/>
              </a:rPr>
              <a:t>                     «</a:t>
            </a:r>
            <a:r>
              <a:rPr lang="ru-RU" b="1" dirty="0">
                <a:ea typeface="Calibri"/>
                <a:cs typeface="Times New Roman"/>
              </a:rPr>
              <a:t>Война – это страшное слово».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55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648072"/>
          </a:xfrm>
        </p:spPr>
        <p:txBody>
          <a:bodyPr/>
          <a:lstStyle/>
          <a:p>
            <a:r>
              <a:rPr lang="ru-RU" dirty="0" smtClean="0"/>
              <a:t>Вступление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980728"/>
            <a:ext cx="9036496" cy="4658072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 smtClean="0">
                <a:ea typeface="Calibri"/>
                <a:cs typeface="Times New Roman"/>
              </a:rPr>
              <a:t>	</a:t>
            </a:r>
            <a:r>
              <a:rPr lang="ru-RU" dirty="0" smtClean="0">
                <a:solidFill>
                  <a:schemeClr val="tx2"/>
                </a:solidFill>
                <a:ea typeface="Calibri"/>
                <a:cs typeface="Times New Roman"/>
              </a:rPr>
              <a:t>Война</a:t>
            </a:r>
            <a:r>
              <a:rPr lang="ru-RU" dirty="0">
                <a:solidFill>
                  <a:schemeClr val="tx2"/>
                </a:solidFill>
                <a:ea typeface="Calibri"/>
                <a:cs typeface="Times New Roman"/>
              </a:rPr>
              <a:t>... Сколько боли, горечи, одиночества и смерти несет в себе это слово! Я думаю, война – ровесница человечеству, и во все времена и эпохи люди чувствовали холодное дыхание войны у себя за спиной. Это злостная всепожирающая и разрушающая сила приносит с собой немало горя, страданий и душевной пустоты. </a:t>
            </a:r>
            <a:endParaRPr lang="ru-RU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31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Размышляем…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	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SimSun"/>
                <a:cs typeface="Aharoni" pitchFamily="2" charset="-79"/>
              </a:rPr>
              <a:t>Книги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SimSun"/>
                <a:cs typeface="Aharoni" pitchFamily="2" charset="-79"/>
              </a:rPr>
              <a:t>о событиях Великой Отечественной войны раскрывают перед всем миром душевную силу, стойкость и мужество нашего народа. Такого массового героизма ещё не знала история человечества. Война не только не “отменяет”, она делает ещё более острыми нравственные проблемы, чувство гражданского долга, ответственности. </a:t>
            </a:r>
            <a:endParaRPr lang="ru-RU" sz="2800" dirty="0">
              <a:ea typeface="SimSun"/>
              <a:cs typeface="Aharoni" pitchFamily="2" charset="-79"/>
            </a:endParaRPr>
          </a:p>
          <a:p>
            <a:pPr marL="0" indent="0">
              <a:buNone/>
            </a:pPr>
            <a:endParaRPr lang="ru-RU" sz="2800" dirty="0" smtClean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8264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Литература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Литература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-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литература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473</Words>
  <Application>Microsoft Office PowerPoint</Application>
  <PresentationFormat>Экран (4:3)</PresentationFormat>
  <Paragraphs>100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23</vt:i4>
      </vt:variant>
    </vt:vector>
  </HeadingPairs>
  <TitlesOfParts>
    <vt:vector size="36" baseType="lpstr">
      <vt:lpstr>Тема Office</vt:lpstr>
      <vt:lpstr>1_Тема Office</vt:lpstr>
      <vt:lpstr>2_Тема Office</vt:lpstr>
      <vt:lpstr>Литература 3</vt:lpstr>
      <vt:lpstr>Литература 2</vt:lpstr>
      <vt:lpstr>4-13</vt:lpstr>
      <vt:lpstr>1_Оформление по умолчанию</vt:lpstr>
      <vt:lpstr>Оформление по умолчанию</vt:lpstr>
      <vt:lpstr>1_литература 2</vt:lpstr>
      <vt:lpstr>3_Тема Office</vt:lpstr>
      <vt:lpstr>4_Тема Office</vt:lpstr>
      <vt:lpstr>5_Тема Office</vt:lpstr>
      <vt:lpstr>Метро</vt:lpstr>
      <vt:lpstr>«Вопросы, заданные человечеству войной».  Итоговое сочинение.  Направление 2. </vt:lpstr>
      <vt:lpstr>Презентация PowerPoint</vt:lpstr>
      <vt:lpstr>Презентация PowerPoint</vt:lpstr>
      <vt:lpstr>Размышляем…</vt:lpstr>
      <vt:lpstr>Размышляем…</vt:lpstr>
      <vt:lpstr>Размышляем…</vt:lpstr>
      <vt:lpstr>Размышляем…</vt:lpstr>
      <vt:lpstr>Вступление</vt:lpstr>
      <vt:lpstr>Размышляем…</vt:lpstr>
      <vt:lpstr>Основная часть</vt:lpstr>
      <vt:lpstr>Война, предательство, нравственность</vt:lpstr>
      <vt:lpstr>Война, предательство, нравственность</vt:lpstr>
      <vt:lpstr>Война, предательство, нравственность</vt:lpstr>
      <vt:lpstr>«У войны не детское лицо»</vt:lpstr>
      <vt:lpstr>Блокада Ленинграда</vt:lpstr>
      <vt:lpstr>Между жизнью и смертью </vt:lpstr>
      <vt:lpstr>На войне как на войне</vt:lpstr>
      <vt:lpstr>Презентация PowerPoint</vt:lpstr>
      <vt:lpstr>Заключение</vt:lpstr>
      <vt:lpstr>Заключение</vt:lpstr>
      <vt:lpstr>Презентация PowerPoint</vt:lpstr>
      <vt:lpstr>Задание. Используя подсказки, напишите сочинение на тему: «Какие вопросы задаёт человечеству война?»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DNA7 X86</dc:creator>
  <cp:lastModifiedBy>DNA7 X86</cp:lastModifiedBy>
  <cp:revision>30</cp:revision>
  <dcterms:created xsi:type="dcterms:W3CDTF">2014-11-09T15:30:29Z</dcterms:created>
  <dcterms:modified xsi:type="dcterms:W3CDTF">2014-11-13T21:31:56Z</dcterms:modified>
</cp:coreProperties>
</file>