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74" r:id="rId5"/>
    <p:sldId id="259" r:id="rId6"/>
    <p:sldId id="260" r:id="rId7"/>
    <p:sldId id="261" r:id="rId8"/>
    <p:sldId id="262" r:id="rId9"/>
    <p:sldId id="264" r:id="rId10"/>
    <p:sldId id="265" r:id="rId11"/>
    <p:sldId id="266" r:id="rId12"/>
    <p:sldId id="268" r:id="rId13"/>
    <p:sldId id="269" r:id="rId14"/>
    <p:sldId id="270" r:id="rId15"/>
    <p:sldId id="282" r:id="rId16"/>
    <p:sldId id="271" r:id="rId17"/>
    <p:sldId id="272" r:id="rId18"/>
    <p:sldId id="273"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17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F1B1BE-E6F0-4C60-A389-2D0A18F2F3C0}"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F1B1BE-E6F0-4C60-A389-2D0A18F2F3C0}"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F1B1BE-E6F0-4C60-A389-2D0A18F2F3C0}"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F1B1BE-E6F0-4C60-A389-2D0A18F2F3C0}"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F1B1BE-E6F0-4C60-A389-2D0A18F2F3C0}" type="datetimeFigureOut">
              <a:rPr lang="ru-RU" smtClean="0"/>
              <a:t>25.11.2014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F1B1BE-E6F0-4C60-A389-2D0A18F2F3C0}"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F1B1BE-E6F0-4C60-A389-2D0A18F2F3C0}" type="datetimeFigureOut">
              <a:rPr lang="ru-RU" smtClean="0"/>
              <a:t>25.11.2014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F1B1BE-E6F0-4C60-A389-2D0A18F2F3C0}" type="datetimeFigureOut">
              <a:rPr lang="ru-RU" smtClean="0"/>
              <a:t>25.11.2014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F1B1BE-E6F0-4C60-A389-2D0A18F2F3C0}" type="datetimeFigureOut">
              <a:rPr lang="ru-RU" smtClean="0"/>
              <a:t>25.11.2014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F1B1BE-E6F0-4C60-A389-2D0A18F2F3C0}"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F1B1BE-E6F0-4C60-A389-2D0A18F2F3C0}" type="datetimeFigureOut">
              <a:rPr lang="ru-RU" smtClean="0"/>
              <a:t>25.11.2014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D914E71-4F61-4674-8AAE-89F14D7F2C32}"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 r="-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F1B1BE-E6F0-4C60-A389-2D0A18F2F3C0}" type="datetimeFigureOut">
              <a:rPr lang="ru-RU" smtClean="0"/>
              <a:t>25.11.2014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14E71-4F61-4674-8AAE-89F14D7F2C3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2743200" y="4581525"/>
            <a:ext cx="6400800" cy="1752600"/>
          </a:xfrm>
        </p:spPr>
        <p:txBody>
          <a:bodyPr/>
          <a:lstStyle/>
          <a:p>
            <a:r>
              <a:rPr lang="ru-RU" b="1" dirty="0" smtClean="0">
                <a:solidFill>
                  <a:schemeClr val="tx2">
                    <a:lumMod val="75000"/>
                  </a:schemeClr>
                </a:solidFill>
                <a:latin typeface="Comic Sans MS" pitchFamily="66" charset="0"/>
              </a:rPr>
              <a:t>11 класс</a:t>
            </a:r>
            <a:endParaRPr lang="ru-RU" b="1" dirty="0">
              <a:solidFill>
                <a:schemeClr val="tx2">
                  <a:lumMod val="75000"/>
                </a:schemeClr>
              </a:solidFill>
              <a:latin typeface="Comic Sans MS" pitchFamily="66" charset="0"/>
            </a:endParaRPr>
          </a:p>
        </p:txBody>
      </p:sp>
      <p:pic>
        <p:nvPicPr>
          <p:cNvPr id="9" name="Рисунок 8" descr="ЕГЭ.jpg"/>
          <p:cNvPicPr>
            <a:picLocks noChangeAspect="1"/>
          </p:cNvPicPr>
          <p:nvPr/>
        </p:nvPicPr>
        <p:blipFill>
          <a:blip r:embed="rId2" cstate="print"/>
          <a:stretch>
            <a:fillRect/>
          </a:stretch>
        </p:blipFill>
        <p:spPr>
          <a:xfrm>
            <a:off x="395536" y="260648"/>
            <a:ext cx="8208912" cy="5472608"/>
          </a:xfrm>
          <a:prstGeom prst="rect">
            <a:avLst/>
          </a:prstGeom>
        </p:spPr>
      </p:pic>
      <p:sp>
        <p:nvSpPr>
          <p:cNvPr id="10" name="TextBox 9"/>
          <p:cNvSpPr txBox="1"/>
          <p:nvPr/>
        </p:nvSpPr>
        <p:spPr>
          <a:xfrm>
            <a:off x="1835696" y="2348880"/>
            <a:ext cx="4536504" cy="1754326"/>
          </a:xfrm>
          <a:prstGeom prst="rect">
            <a:avLst/>
          </a:prstGeom>
          <a:noFill/>
        </p:spPr>
        <p:txBody>
          <a:bodyPr wrap="square" rtlCol="0">
            <a:spAutoFit/>
          </a:bodyPr>
          <a:lstStyle/>
          <a:p>
            <a:pPr algn="ctr"/>
            <a:r>
              <a:rPr lang="ru-RU" sz="3600" b="1" dirty="0" smtClean="0">
                <a:solidFill>
                  <a:srgbClr val="7030A0"/>
                </a:solidFill>
                <a:latin typeface="Comic Sans MS" pitchFamily="66" charset="0"/>
              </a:rPr>
              <a:t>ПИШЕМ СОЧИНЕНИЕ ВМЕСТЕ</a:t>
            </a:r>
            <a:endParaRPr lang="ru-RU" sz="3600" b="1" dirty="0">
              <a:solidFill>
                <a:srgbClr val="7030A0"/>
              </a:solidFill>
            </a:endParaRPr>
          </a:p>
        </p:txBody>
      </p:sp>
      <p:pic>
        <p:nvPicPr>
          <p:cNvPr id="11" name="Рисунок 10" descr="76.jpg"/>
          <p:cNvPicPr>
            <a:picLocks noChangeAspect="1"/>
          </p:cNvPicPr>
          <p:nvPr/>
        </p:nvPicPr>
        <p:blipFill>
          <a:blip r:embed="rId3" cstate="print"/>
          <a:stretch>
            <a:fillRect/>
          </a:stretch>
        </p:blipFill>
        <p:spPr>
          <a:xfrm>
            <a:off x="7127776" y="4437112"/>
            <a:ext cx="1692696" cy="170080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fontScale="90000"/>
          </a:bodyPr>
          <a:lstStyle/>
          <a:p>
            <a:r>
              <a:rPr lang="ru-RU" b="1" dirty="0">
                <a:solidFill>
                  <a:srgbClr val="36174D"/>
                </a:solidFill>
              </a:rPr>
              <a:t>Почему мы победили?</a:t>
            </a:r>
            <a:r>
              <a:rPr lang="ru-RU" dirty="0">
                <a:solidFill>
                  <a:srgbClr val="36174D"/>
                </a:solidFill>
              </a:rPr>
              <a:t/>
            </a:r>
            <a:br>
              <a:rPr lang="ru-RU" dirty="0">
                <a:solidFill>
                  <a:srgbClr val="36174D"/>
                </a:solidFill>
              </a:rPr>
            </a:br>
            <a:endParaRPr lang="ru-RU" dirty="0">
              <a:solidFill>
                <a:srgbClr val="36174D"/>
              </a:solidFill>
            </a:endParaRPr>
          </a:p>
        </p:txBody>
      </p:sp>
      <p:sp>
        <p:nvSpPr>
          <p:cNvPr id="3" name="Содержимое 2"/>
          <p:cNvSpPr>
            <a:spLocks noGrp="1"/>
          </p:cNvSpPr>
          <p:nvPr>
            <p:ph idx="1"/>
          </p:nvPr>
        </p:nvSpPr>
        <p:spPr>
          <a:xfrm>
            <a:off x="179512" y="980728"/>
            <a:ext cx="8640960" cy="5544616"/>
          </a:xfrm>
        </p:spPr>
        <p:txBody>
          <a:bodyPr>
            <a:normAutofit fontScale="70000" lnSpcReduction="20000"/>
          </a:bodyPr>
          <a:lstStyle/>
          <a:p>
            <a:pPr algn="just"/>
            <a:r>
              <a:rPr lang="ru-RU" b="1" dirty="0" smtClean="0">
                <a:latin typeface="Comic Sans MS" pitchFamily="66" charset="0"/>
              </a:rPr>
              <a:t>Вступление.</a:t>
            </a:r>
          </a:p>
          <a:p>
            <a:pPr algn="just">
              <a:lnSpc>
                <a:spcPct val="160000"/>
              </a:lnSpc>
              <a:buNone/>
            </a:pPr>
            <a:r>
              <a:rPr lang="ru-RU" dirty="0">
                <a:latin typeface="Comic Sans MS" pitchFamily="66" charset="0"/>
              </a:rPr>
              <a:t> </a:t>
            </a:r>
            <a:r>
              <a:rPr lang="ru-RU" dirty="0" smtClean="0">
                <a:latin typeface="Comic Sans MS" pitchFamily="66" charset="0"/>
              </a:rPr>
              <a:t>   </a:t>
            </a:r>
            <a:r>
              <a:rPr lang="ru-RU" sz="3400" dirty="0" smtClean="0">
                <a:latin typeface="Comic Sans MS" pitchFamily="66" charset="0"/>
              </a:rPr>
              <a:t>История </a:t>
            </a:r>
            <a:r>
              <a:rPr lang="ru-RU" sz="3400" dirty="0">
                <a:latin typeface="Comic Sans MS" pitchFamily="66" charset="0"/>
              </a:rPr>
              <a:t>человечества насчитывает немало войн.  Но войны, подобной Великой Отечественной, люди не знали никогда. Суровым испытанием стала она для всего русского народа, который  поднялся на борьбу с фашизмом за независимость Родины и выстоял, победил. Что же помогло нашему народу выстоять? Только ли благодаря силе оружия мы разгромили врага</a:t>
            </a:r>
            <a:r>
              <a:rPr lang="ru-RU" sz="3400" dirty="0" smtClean="0">
                <a:latin typeface="Comic Sans MS" pitchFamily="66" charset="0"/>
              </a:rPr>
              <a:t>?</a:t>
            </a:r>
          </a:p>
          <a:p>
            <a:pPr algn="just">
              <a:lnSpc>
                <a:spcPct val="160000"/>
              </a:lnSpc>
              <a:buNone/>
            </a:pPr>
            <a:r>
              <a:rPr lang="ru-RU" dirty="0">
                <a:latin typeface="Comic Sans MS" pitchFamily="66" charset="0"/>
              </a:rPr>
              <a:t> </a:t>
            </a:r>
            <a:r>
              <a:rPr lang="ru-RU" dirty="0" smtClean="0">
                <a:latin typeface="Comic Sans MS" pitchFamily="66" charset="0"/>
              </a:rPr>
              <a:t>                                                                             </a:t>
            </a:r>
            <a:r>
              <a:rPr lang="ru-RU" dirty="0">
                <a:latin typeface="Comic Sans MS" pitchFamily="66" charset="0"/>
              </a:rPr>
              <a:t>(48 слов)</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sz="3200" b="1" dirty="0"/>
              <a:t>2. Собственное рассуждение</a:t>
            </a:r>
            <a:br>
              <a:rPr lang="ru-RU" sz="3200" b="1" dirty="0"/>
            </a:br>
            <a:endParaRPr lang="ru-RU" sz="3200" b="1" dirty="0"/>
          </a:p>
        </p:txBody>
      </p:sp>
      <p:sp>
        <p:nvSpPr>
          <p:cNvPr id="3" name="Содержимое 2"/>
          <p:cNvSpPr>
            <a:spLocks noGrp="1"/>
          </p:cNvSpPr>
          <p:nvPr>
            <p:ph idx="1"/>
          </p:nvPr>
        </p:nvSpPr>
        <p:spPr>
          <a:xfrm>
            <a:off x="0" y="764704"/>
            <a:ext cx="8964488" cy="5904656"/>
          </a:xfrm>
        </p:spPr>
        <p:txBody>
          <a:bodyPr>
            <a:normAutofit fontScale="40000" lnSpcReduction="20000"/>
          </a:bodyPr>
          <a:lstStyle/>
          <a:p>
            <a:pPr algn="just">
              <a:lnSpc>
                <a:spcPct val="170000"/>
              </a:lnSpc>
              <a:buNone/>
            </a:pPr>
            <a:r>
              <a:rPr lang="ru-RU" b="1" i="1" dirty="0" smtClean="0"/>
              <a:t>    </a:t>
            </a:r>
            <a:r>
              <a:rPr lang="ru-RU" sz="5000" b="1" i="1" dirty="0" smtClean="0">
                <a:latin typeface="Comic Sans MS" pitchFamily="66" charset="0"/>
              </a:rPr>
              <a:t>Я </a:t>
            </a:r>
            <a:r>
              <a:rPr lang="ru-RU" sz="5000" b="1" i="1" dirty="0">
                <a:latin typeface="Comic Sans MS" pitchFamily="66" charset="0"/>
              </a:rPr>
              <a:t>думаю, что</a:t>
            </a:r>
            <a:r>
              <a:rPr lang="ru-RU" sz="5000" dirty="0">
                <a:latin typeface="Comic Sans MS" pitchFamily="66" charset="0"/>
              </a:rPr>
              <a:t> в ходе войны не </a:t>
            </a:r>
            <a:r>
              <a:rPr lang="ru-RU" sz="5000" dirty="0" smtClean="0">
                <a:latin typeface="Comic Sans MS" pitchFamily="66" charset="0"/>
              </a:rPr>
              <a:t>всё </a:t>
            </a:r>
            <a:r>
              <a:rPr lang="ru-RU" sz="5000" dirty="0">
                <a:latin typeface="Comic Sans MS" pitchFamily="66" charset="0"/>
              </a:rPr>
              <a:t>было подвластно грубой и безжалостной силе. </a:t>
            </a:r>
            <a:r>
              <a:rPr lang="ru-RU" sz="5000" b="1" i="1" dirty="0">
                <a:latin typeface="Comic Sans MS" pitchFamily="66" charset="0"/>
              </a:rPr>
              <a:t>На мой взгляд</a:t>
            </a:r>
            <a:r>
              <a:rPr lang="ru-RU" sz="5000" dirty="0">
                <a:latin typeface="Comic Sans MS" pitchFamily="66" charset="0"/>
              </a:rPr>
              <a:t>, существовало нечто более могущественное, чем сила оружия, определившее исход войны.  Это «нечто» - нравственное превосходство русских солдат над фашистами.  Несмотря на страшные испытания, выпавшие на долю наших солдат в ходе </a:t>
            </a:r>
            <a:r>
              <a:rPr lang="ru-RU" sz="5000" dirty="0" smtClean="0">
                <a:latin typeface="Comic Sans MS" pitchFamily="66" charset="0"/>
              </a:rPr>
              <a:t> </a:t>
            </a:r>
            <a:r>
              <a:rPr lang="ru-RU" sz="5000" dirty="0">
                <a:latin typeface="Comic Sans MS" pitchFamily="66" charset="0"/>
              </a:rPr>
              <a:t>войны, многие из них не ожесточились, не превратились в зверей, а сохранили в себе доброту и человечность, оказались духовно выше и чище гитлеровцев.  Возьмем, например,  отношение к пленным.  Русские солдаты в боях безжалостно уничтожали врага. </a:t>
            </a:r>
            <a:r>
              <a:rPr lang="ru-RU" sz="5000" dirty="0" smtClean="0">
                <a:latin typeface="Comic Sans MS" pitchFamily="66" charset="0"/>
              </a:rPr>
              <a:t>Но после того, как враг переставал  быть врагом и складывал оружие, на место жестокости приходили другие чувства: презрение и жалость.        (100 слов)</a:t>
            </a:r>
          </a:p>
          <a:p>
            <a:pPr algn="just">
              <a:lnSpc>
                <a:spcPct val="170000"/>
              </a:lnSpc>
              <a:buNone/>
            </a:pPr>
            <a:endParaRPr lang="ru-RU" sz="3600" dirty="0">
              <a:latin typeface="Comic Sans MS" pitchFamily="66" charset="0"/>
            </a:endParaRPr>
          </a:p>
          <a:p>
            <a:pPr algn="just">
              <a:lnSpc>
                <a:spcPct val="170000"/>
              </a:lnSpc>
              <a:buNone/>
            </a:pPr>
            <a:endParaRPr lang="ru-RU" sz="3600" dirty="0" smtClean="0">
              <a:latin typeface="Comic Sans MS" pitchFamily="66" charset="0"/>
            </a:endParaRPr>
          </a:p>
          <a:p>
            <a:pPr algn="just">
              <a:buNone/>
            </a:pPr>
            <a:endParaRPr lang="ru-RU" dirty="0">
              <a:latin typeface="Comic Sans MS" pitchFamily="66" charset="0"/>
            </a:endParaRP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229600" cy="994122"/>
          </a:xfrm>
        </p:spPr>
        <p:txBody>
          <a:bodyPr>
            <a:normAutofit fontScale="90000"/>
          </a:bodyPr>
          <a:lstStyle/>
          <a:p>
            <a:r>
              <a:rPr lang="ru-RU" dirty="0">
                <a:solidFill>
                  <a:srgbClr val="7030A0"/>
                </a:solidFill>
                <a:latin typeface="Comic Sans MS" pitchFamily="66" charset="0"/>
              </a:rPr>
              <a:t>3</a:t>
            </a:r>
            <a:r>
              <a:rPr lang="ru-RU" sz="4000" dirty="0">
                <a:solidFill>
                  <a:srgbClr val="7030A0"/>
                </a:solidFill>
                <a:latin typeface="Comic Sans MS" pitchFamily="66" charset="0"/>
              </a:rPr>
              <a:t>. Аргументы</a:t>
            </a:r>
            <a:br>
              <a:rPr lang="ru-RU" sz="4000" dirty="0">
                <a:solidFill>
                  <a:srgbClr val="7030A0"/>
                </a:solidFill>
                <a:latin typeface="Comic Sans MS" pitchFamily="66" charset="0"/>
              </a:rPr>
            </a:br>
            <a:endParaRPr lang="ru-RU" sz="4000" dirty="0">
              <a:solidFill>
                <a:srgbClr val="7030A0"/>
              </a:solidFill>
              <a:latin typeface="Comic Sans MS" pitchFamily="66" charset="0"/>
            </a:endParaRPr>
          </a:p>
        </p:txBody>
      </p:sp>
      <p:sp>
        <p:nvSpPr>
          <p:cNvPr id="3" name="Содержимое 2"/>
          <p:cNvSpPr>
            <a:spLocks noGrp="1"/>
          </p:cNvSpPr>
          <p:nvPr>
            <p:ph idx="1"/>
          </p:nvPr>
        </p:nvSpPr>
        <p:spPr>
          <a:xfrm>
            <a:off x="251520" y="1340768"/>
            <a:ext cx="8568952" cy="4813995"/>
          </a:xfrm>
        </p:spPr>
        <p:txBody>
          <a:bodyPr>
            <a:normAutofit lnSpcReduction="10000"/>
          </a:bodyPr>
          <a:lstStyle/>
          <a:p>
            <a:pPr algn="just">
              <a:lnSpc>
                <a:spcPct val="150000"/>
              </a:lnSpc>
              <a:buNone/>
            </a:pPr>
            <a:r>
              <a:rPr lang="ru-RU" b="1" i="1" dirty="0" smtClean="0">
                <a:latin typeface="Comic Sans MS" pitchFamily="66" charset="0"/>
              </a:rPr>
              <a:t>  В </a:t>
            </a:r>
            <a:r>
              <a:rPr lang="ru-RU" b="1" i="1" dirty="0">
                <a:latin typeface="Comic Sans MS" pitchFamily="66" charset="0"/>
              </a:rPr>
              <a:t>литературе мы найдем немало примеров, доказывающих это</a:t>
            </a:r>
            <a:r>
              <a:rPr lang="ru-RU" dirty="0">
                <a:latin typeface="Comic Sans MS" pitchFamily="66" charset="0"/>
              </a:rPr>
              <a:t>.  В произведении В.П.Астафьева «Пастух и пастушка» есть такой эпизод</a:t>
            </a:r>
            <a:r>
              <a:rPr lang="ru-RU" dirty="0" smtClean="0">
                <a:latin typeface="Comic Sans MS" pitchFamily="66" charset="0"/>
              </a:rPr>
              <a:t>.</a:t>
            </a:r>
          </a:p>
          <a:p>
            <a:pPr algn="just">
              <a:lnSpc>
                <a:spcPct val="150000"/>
              </a:lnSpc>
              <a:buNone/>
            </a:pPr>
            <a:endParaRPr lang="ru-RU" dirty="0" smtClean="0">
              <a:latin typeface="Comic Sans MS" pitchFamily="66" charset="0"/>
            </a:endParaRPr>
          </a:p>
          <a:p>
            <a:pPr algn="just">
              <a:buNone/>
            </a:pPr>
            <a:r>
              <a:rPr lang="ru-RU" dirty="0">
                <a:latin typeface="Comic Sans MS" pitchFamily="66" charset="0"/>
              </a:rPr>
              <a:t> </a:t>
            </a:r>
            <a:r>
              <a:rPr lang="ru-RU" dirty="0" smtClean="0">
                <a:latin typeface="Comic Sans MS" pitchFamily="66" charset="0"/>
              </a:rPr>
              <a:t>    </a:t>
            </a:r>
            <a:r>
              <a:rPr lang="ru-RU" dirty="0" smtClean="0">
                <a:solidFill>
                  <a:srgbClr val="C00000"/>
                </a:solidFill>
                <a:latin typeface="Comic Sans MS" pitchFamily="66" charset="0"/>
              </a:rPr>
              <a:t>(</a:t>
            </a:r>
            <a:r>
              <a:rPr lang="ru-RU" sz="2800" dirty="0" smtClean="0">
                <a:solidFill>
                  <a:srgbClr val="C00000"/>
                </a:solidFill>
                <a:latin typeface="Comic Sans MS" pitchFamily="66" charset="0"/>
              </a:rPr>
              <a:t>зачитаем </a:t>
            </a:r>
            <a:r>
              <a:rPr lang="ru-RU" sz="2800" dirty="0" smtClean="0">
                <a:solidFill>
                  <a:srgbClr val="C00000"/>
                </a:solidFill>
                <a:latin typeface="Comic Sans MS" pitchFamily="66" charset="0"/>
              </a:rPr>
              <a:t>отрывок. Текст взят из сборника для подготовки к ЕГЭ)</a:t>
            </a:r>
            <a:endParaRPr lang="ru-RU" sz="2800" dirty="0">
              <a:solidFill>
                <a:srgbClr val="C00000"/>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lstStyle/>
          <a:p>
            <a:r>
              <a:rPr lang="ru-RU" dirty="0" smtClean="0">
                <a:solidFill>
                  <a:srgbClr val="7030A0"/>
                </a:solidFill>
                <a:latin typeface="Comic Sans MS" pitchFamily="66" charset="0"/>
              </a:rPr>
              <a:t>БЕСЕДА</a:t>
            </a:r>
            <a:endParaRPr lang="ru-RU" dirty="0">
              <a:solidFill>
                <a:srgbClr val="7030A0"/>
              </a:solidFill>
              <a:latin typeface="Comic Sans MS" pitchFamily="66" charset="0"/>
            </a:endParaRPr>
          </a:p>
        </p:txBody>
      </p:sp>
      <p:sp>
        <p:nvSpPr>
          <p:cNvPr id="3" name="Содержимое 2"/>
          <p:cNvSpPr>
            <a:spLocks noGrp="1"/>
          </p:cNvSpPr>
          <p:nvPr>
            <p:ph idx="1"/>
          </p:nvPr>
        </p:nvSpPr>
        <p:spPr>
          <a:xfrm>
            <a:off x="457200" y="1484784"/>
            <a:ext cx="8229600" cy="4641379"/>
          </a:xfrm>
        </p:spPr>
        <p:txBody>
          <a:bodyPr/>
          <a:lstStyle/>
          <a:p>
            <a:r>
              <a:rPr lang="ru-RU" b="1" dirty="0" smtClean="0"/>
              <a:t>Почему </a:t>
            </a:r>
            <a:r>
              <a:rPr lang="ru-RU" b="1" dirty="0"/>
              <a:t>солдат начал стрелять по пленным</a:t>
            </a:r>
            <a:r>
              <a:rPr lang="ru-RU" b="1" dirty="0" smtClean="0"/>
              <a:t>?</a:t>
            </a:r>
          </a:p>
          <a:p>
            <a:r>
              <a:rPr lang="ru-RU" b="1" dirty="0"/>
              <a:t>Понятно ли нам, читателям, состояние солдата</a:t>
            </a:r>
            <a:r>
              <a:rPr lang="ru-RU" b="1" dirty="0" smtClean="0"/>
              <a:t>?</a:t>
            </a:r>
          </a:p>
          <a:p>
            <a:r>
              <a:rPr lang="ru-RU" b="1" dirty="0"/>
              <a:t>Почему Борис закрывает врага своим телом</a:t>
            </a:r>
            <a:r>
              <a:rPr lang="ru-RU" b="1" dirty="0" smtClean="0"/>
              <a:t>?</a:t>
            </a:r>
          </a:p>
          <a:p>
            <a:r>
              <a:rPr lang="ru-RU" b="1" dirty="0"/>
              <a:t>Как относились к пленным русские солдаты?</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79512" y="332656"/>
            <a:ext cx="8589640" cy="6264696"/>
          </a:xfrm>
        </p:spPr>
        <p:txBody>
          <a:bodyPr>
            <a:normAutofit fontScale="62500" lnSpcReduction="20000"/>
          </a:bodyPr>
          <a:lstStyle/>
          <a:p>
            <a:pPr algn="ctr">
              <a:lnSpc>
                <a:spcPct val="170000"/>
              </a:lnSpc>
              <a:buNone/>
            </a:pPr>
            <a:r>
              <a:rPr lang="ru-RU" dirty="0" smtClean="0">
                <a:solidFill>
                  <a:srgbClr val="7030A0"/>
                </a:solidFill>
                <a:latin typeface="Comic Sans MS" pitchFamily="66" charset="0"/>
              </a:rPr>
              <a:t>    </a:t>
            </a:r>
            <a:r>
              <a:rPr lang="ru-RU" sz="5100" dirty="0" smtClean="0">
                <a:solidFill>
                  <a:srgbClr val="7030A0"/>
                </a:solidFill>
                <a:latin typeface="Comic Sans MS" pitchFamily="66" charset="0"/>
              </a:rPr>
              <a:t>АРГУМЕНТ 1.</a:t>
            </a:r>
          </a:p>
          <a:p>
            <a:pPr algn="just">
              <a:lnSpc>
                <a:spcPct val="170000"/>
              </a:lnSpc>
              <a:buNone/>
            </a:pPr>
            <a:r>
              <a:rPr lang="ru-RU" dirty="0">
                <a:latin typeface="Comic Sans MS" pitchFamily="66" charset="0"/>
              </a:rPr>
              <a:t> </a:t>
            </a:r>
            <a:r>
              <a:rPr lang="ru-RU" dirty="0" smtClean="0">
                <a:latin typeface="Comic Sans MS" pitchFamily="66" charset="0"/>
              </a:rPr>
              <a:t>  Желая </a:t>
            </a:r>
            <a:r>
              <a:rPr lang="ru-RU" dirty="0">
                <a:latin typeface="Comic Sans MS" pitchFamily="66" charset="0"/>
              </a:rPr>
              <a:t>отомстить за погибших родных и близких, обезумевший от горя русский солдат   начинает стрелять по пленным немцам. Нам, читателям,  понятно его </a:t>
            </a:r>
            <a:r>
              <a:rPr lang="ru-RU" dirty="0" smtClean="0">
                <a:latin typeface="Comic Sans MS" pitchFamily="66" charset="0"/>
              </a:rPr>
              <a:t>состояние, </a:t>
            </a:r>
            <a:r>
              <a:rPr lang="ru-RU" dirty="0">
                <a:latin typeface="Comic Sans MS" pitchFamily="66" charset="0"/>
              </a:rPr>
              <a:t>и мы искренне сочувствуем ему. Но вправе ли он убивать пленных? Ответ на этот вопрос дает главный герой Борис, когда своим телом </a:t>
            </a:r>
            <a:r>
              <a:rPr lang="ru-RU" dirty="0" smtClean="0">
                <a:latin typeface="Comic Sans MS" pitchFamily="66" charset="0"/>
              </a:rPr>
              <a:t> </a:t>
            </a:r>
            <a:r>
              <a:rPr lang="ru-RU" dirty="0">
                <a:latin typeface="Comic Sans MS" pitchFamily="66" charset="0"/>
              </a:rPr>
              <a:t>закрывает пленного немца и останавливает стрелявшего солдата.</a:t>
            </a:r>
          </a:p>
          <a:p>
            <a:pPr algn="just">
              <a:lnSpc>
                <a:spcPct val="170000"/>
              </a:lnSpc>
              <a:buNone/>
            </a:pPr>
            <a:r>
              <a:rPr lang="ru-RU" dirty="0" smtClean="0">
                <a:latin typeface="Comic Sans MS" pitchFamily="66" charset="0"/>
              </a:rPr>
              <a:t>    </a:t>
            </a:r>
            <a:r>
              <a:rPr lang="ru-RU" dirty="0">
                <a:latin typeface="Comic Sans MS" pitchFamily="66" charset="0"/>
              </a:rPr>
              <a:t>Не делает различий между своими и чужими военный врач, оказывая одинаковую медицинскую помощь и русским солдатам, и пленным немцам, потому что для него пленные – тоже люди, хотя и бывшие враги. (83 слова) </a:t>
            </a:r>
          </a:p>
          <a:p>
            <a:pPr algn="just"/>
            <a:endParaRPr lang="ru-RU" dirty="0">
              <a:latin typeface="Comic Sans MS" pitchFamily="66"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2060"/>
                </a:solidFill>
                <a:latin typeface="Comic Sans MS" panose="030F0702030302020204" pitchFamily="66" charset="0"/>
              </a:rPr>
              <a:t>Аргумент 2.</a:t>
            </a:r>
            <a:endParaRPr lang="ru-RU" b="1" dirty="0">
              <a:solidFill>
                <a:srgbClr val="002060"/>
              </a:solidFill>
              <a:latin typeface="Comic Sans MS" panose="030F0702030302020204" pitchFamily="66" charset="0"/>
            </a:endParaRPr>
          </a:p>
        </p:txBody>
      </p:sp>
      <p:sp>
        <p:nvSpPr>
          <p:cNvPr id="3" name="Объект 2"/>
          <p:cNvSpPr>
            <a:spLocks noGrp="1"/>
          </p:cNvSpPr>
          <p:nvPr>
            <p:ph idx="1"/>
          </p:nvPr>
        </p:nvSpPr>
        <p:spPr>
          <a:xfrm>
            <a:off x="457200" y="1600200"/>
            <a:ext cx="8363272" cy="4525963"/>
          </a:xfrm>
        </p:spPr>
        <p:txBody>
          <a:bodyPr/>
          <a:lstStyle/>
          <a:p>
            <a:r>
              <a:rPr lang="ru-RU" dirty="0" smtClean="0"/>
              <a:t>Зачитаем второй отрывок. Автор – Юрий Васильевич Бондарев, участник Великой Отечественной войны, известный писатель и публицист.</a:t>
            </a:r>
          </a:p>
          <a:p>
            <a:pPr marL="0" indent="0">
              <a:buNone/>
            </a:pPr>
            <a:endParaRPr lang="ru-RU" dirty="0" smtClean="0"/>
          </a:p>
          <a:p>
            <a:r>
              <a:rPr lang="ru-RU" dirty="0" smtClean="0"/>
              <a:t>/</a:t>
            </a:r>
            <a:r>
              <a:rPr lang="ru-RU" i="1" dirty="0" smtClean="0">
                <a:solidFill>
                  <a:srgbClr val="C00000"/>
                </a:solidFill>
              </a:rPr>
              <a:t>Текст из Открытого банка сайта ФИПИ/</a:t>
            </a:r>
            <a:endParaRPr lang="ru-RU" i="1" dirty="0">
              <a:solidFill>
                <a:srgbClr val="C00000"/>
              </a:solidFill>
            </a:endParaRPr>
          </a:p>
        </p:txBody>
      </p:sp>
    </p:spTree>
    <p:extLst>
      <p:ext uri="{BB962C8B-B14F-4D97-AF65-F5344CB8AC3E}">
        <p14:creationId xmlns:p14="http://schemas.microsoft.com/office/powerpoint/2010/main" val="21141123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600" dirty="0" smtClean="0">
                <a:solidFill>
                  <a:srgbClr val="7030A0"/>
                </a:solidFill>
                <a:latin typeface="Comic Sans MS" pitchFamily="66" charset="0"/>
              </a:rPr>
              <a:t>Аргумент 2.</a:t>
            </a:r>
            <a:endParaRPr lang="ru-RU" sz="3600" dirty="0">
              <a:solidFill>
                <a:srgbClr val="7030A0"/>
              </a:solidFill>
              <a:latin typeface="Comic Sans MS" pitchFamily="66" charset="0"/>
            </a:endParaRPr>
          </a:p>
        </p:txBody>
      </p:sp>
      <p:sp>
        <p:nvSpPr>
          <p:cNvPr id="3" name="Содержимое 2"/>
          <p:cNvSpPr>
            <a:spLocks noGrp="1"/>
          </p:cNvSpPr>
          <p:nvPr>
            <p:ph idx="1"/>
          </p:nvPr>
        </p:nvSpPr>
        <p:spPr>
          <a:xfrm>
            <a:off x="0" y="836712"/>
            <a:ext cx="8892480" cy="6021288"/>
          </a:xfrm>
        </p:spPr>
        <p:txBody>
          <a:bodyPr>
            <a:normAutofit fontScale="85000" lnSpcReduction="20000"/>
          </a:bodyPr>
          <a:lstStyle/>
          <a:p>
            <a:pPr algn="just">
              <a:lnSpc>
                <a:spcPct val="150000"/>
              </a:lnSpc>
            </a:pPr>
            <a:r>
              <a:rPr lang="ru-RU" b="1" i="1" dirty="0" smtClean="0"/>
              <a:t> </a:t>
            </a:r>
            <a:r>
              <a:rPr lang="ru-RU" sz="2600" b="1" i="1" dirty="0" smtClean="0">
                <a:latin typeface="Comic Sans MS" pitchFamily="66" charset="0"/>
              </a:rPr>
              <a:t>Приведу </a:t>
            </a:r>
            <a:r>
              <a:rPr lang="ru-RU" sz="2600" b="1" i="1" dirty="0">
                <a:latin typeface="Comic Sans MS" pitchFamily="66" charset="0"/>
              </a:rPr>
              <a:t>другой пример</a:t>
            </a:r>
            <a:r>
              <a:rPr lang="ru-RU" sz="2600" dirty="0">
                <a:latin typeface="Comic Sans MS" pitchFamily="66" charset="0"/>
              </a:rPr>
              <a:t>. </a:t>
            </a:r>
            <a:r>
              <a:rPr lang="ru-RU" sz="2600" dirty="0" smtClean="0">
                <a:latin typeface="Comic Sans MS" pitchFamily="66" charset="0"/>
              </a:rPr>
              <a:t>В одном из произведений Ю.В.Бондарева рассказывается о том, как радистка Верочка, «тоненькая и синеглазая», убила безоружного пленного немца. Это вызывает потрясение у свидетелей произошедшего и резко меняет отношение к ней солдат. всеобщая влюблённость молодых разведчиков сменилась чувством брезгливой жалости и отвращением.  Почему? Потому что у русского солдата всегда было в традиции милосердное отношение к пленным. Даже солдаты-мужчины проявляли гуманное чувство к безоружному врагу, что же говорить о женщине. Как тут не вспомнить знаменитую фразу фельдмаршала М.И.Кутузова о том, что «пленных и пожалеть не грешно». </a:t>
            </a:r>
            <a:endParaRPr lang="ru-RU" sz="2600" dirty="0">
              <a:latin typeface="Comic Sans MS" pitchFamily="66" charset="0"/>
            </a:endParaRPr>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7030A0"/>
                </a:solidFill>
                <a:latin typeface="Comic Sans MS" pitchFamily="66" charset="0"/>
              </a:rPr>
              <a:t>Заключение. Вывод</a:t>
            </a:r>
            <a:endParaRPr lang="ru-RU" dirty="0">
              <a:solidFill>
                <a:srgbClr val="7030A0"/>
              </a:solidFill>
              <a:latin typeface="Comic Sans MS" pitchFamily="66" charset="0"/>
            </a:endParaRPr>
          </a:p>
        </p:txBody>
      </p:sp>
      <p:sp>
        <p:nvSpPr>
          <p:cNvPr id="3" name="Содержимое 2"/>
          <p:cNvSpPr>
            <a:spLocks noGrp="1"/>
          </p:cNvSpPr>
          <p:nvPr>
            <p:ph idx="1"/>
          </p:nvPr>
        </p:nvSpPr>
        <p:spPr>
          <a:xfrm>
            <a:off x="323528" y="1340768"/>
            <a:ext cx="8363272" cy="4785395"/>
          </a:xfrm>
        </p:spPr>
        <p:txBody>
          <a:bodyPr>
            <a:normAutofit/>
          </a:bodyPr>
          <a:lstStyle/>
          <a:p>
            <a:pPr algn="just">
              <a:lnSpc>
                <a:spcPct val="150000"/>
              </a:lnSpc>
            </a:pPr>
            <a:r>
              <a:rPr lang="ru-RU" sz="2800" dirty="0" smtClean="0">
                <a:latin typeface="Comic Sans MS" pitchFamily="66" charset="0"/>
              </a:rPr>
              <a:t>Таким образом, и В.Кондратьев, и Ю.Бондарев убеждают читателей в том, </a:t>
            </a:r>
            <a:r>
              <a:rPr lang="ru-RU" sz="2800" dirty="0">
                <a:latin typeface="Comic Sans MS" pitchFamily="66" charset="0"/>
              </a:rPr>
              <a:t>что мы победили не потому, что были сильнее, а потому, что были </a:t>
            </a:r>
            <a:r>
              <a:rPr lang="ru-RU" sz="2800" dirty="0" smtClean="0">
                <a:latin typeface="Comic Sans MS" pitchFamily="66" charset="0"/>
              </a:rPr>
              <a:t>выше, </a:t>
            </a:r>
            <a:r>
              <a:rPr lang="ru-RU" sz="2800" dirty="0" err="1" smtClean="0">
                <a:latin typeface="Comic Sans MS" pitchFamily="66" charset="0"/>
              </a:rPr>
              <a:t>духовнее</a:t>
            </a:r>
            <a:r>
              <a:rPr lang="ru-RU" sz="2800" dirty="0">
                <a:latin typeface="Comic Sans MS" pitchFamily="66" charset="0"/>
              </a:rPr>
              <a:t>, чище.</a:t>
            </a:r>
          </a:p>
          <a:p>
            <a:pPr algn="just"/>
            <a:endParaRPr lang="ru-RU" dirty="0" smtClean="0"/>
          </a:p>
          <a:p>
            <a:endParaRPr lang="ru-RU" dirty="0"/>
          </a:p>
        </p:txBody>
      </p:sp>
      <p:pic>
        <p:nvPicPr>
          <p:cNvPr id="4" name="Рисунок 3" descr="http://demsvet.ru/wp-content/uploads/2013/05/kak_pisat_sochinenija.jpg"/>
          <p:cNvPicPr/>
          <p:nvPr/>
        </p:nvPicPr>
        <p:blipFill>
          <a:blip r:embed="rId2" cstate="print"/>
          <a:srcRect/>
          <a:stretch>
            <a:fillRect/>
          </a:stretch>
        </p:blipFill>
        <p:spPr bwMode="auto">
          <a:xfrm>
            <a:off x="6804248" y="4509120"/>
            <a:ext cx="1872208" cy="21602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1066130"/>
          </a:xfrm>
        </p:spPr>
        <p:txBody>
          <a:bodyPr/>
          <a:lstStyle/>
          <a:p>
            <a:r>
              <a:rPr lang="ru-RU" b="1" dirty="0" smtClean="0">
                <a:solidFill>
                  <a:srgbClr val="7030A0"/>
                </a:solidFill>
                <a:latin typeface="Comic Sans MS" pitchFamily="66" charset="0"/>
              </a:rPr>
              <a:t>Нравственные уроки войны</a:t>
            </a:r>
            <a:endParaRPr lang="ru-RU" b="1" dirty="0">
              <a:solidFill>
                <a:srgbClr val="7030A0"/>
              </a:solidFill>
              <a:latin typeface="Comic Sans MS" pitchFamily="66" charset="0"/>
            </a:endParaRPr>
          </a:p>
        </p:txBody>
      </p:sp>
      <p:sp>
        <p:nvSpPr>
          <p:cNvPr id="4" name="Содержимое 3"/>
          <p:cNvSpPr>
            <a:spLocks noGrp="1"/>
          </p:cNvSpPr>
          <p:nvPr>
            <p:ph idx="1"/>
          </p:nvPr>
        </p:nvSpPr>
        <p:spPr>
          <a:xfrm>
            <a:off x="251520" y="1340768"/>
            <a:ext cx="8568952" cy="5184576"/>
          </a:xfrm>
        </p:spPr>
        <p:txBody>
          <a:bodyPr>
            <a:normAutofit fontScale="85000" lnSpcReduction="10000"/>
          </a:bodyPr>
          <a:lstStyle/>
          <a:p>
            <a:pPr algn="just"/>
            <a:r>
              <a:rPr lang="ru-RU" dirty="0">
                <a:latin typeface="Comic Sans MS" pitchFamily="66" charset="0"/>
              </a:rPr>
              <a:t>2014…. 1945… Две даты, отражённые в историческом зеркале. </a:t>
            </a:r>
          </a:p>
          <a:p>
            <a:pPr algn="just">
              <a:buNone/>
            </a:pPr>
            <a:r>
              <a:rPr lang="ru-RU" dirty="0" smtClean="0">
                <a:latin typeface="Comic Sans MS" pitchFamily="66" charset="0"/>
              </a:rPr>
              <a:t>     </a:t>
            </a:r>
            <a:r>
              <a:rPr lang="ru-RU" dirty="0">
                <a:latin typeface="Comic Sans MS" pitchFamily="66" charset="0"/>
              </a:rPr>
              <a:t>В 1945 году весь мир верил, что с войной покончено навсегда… Наступил 2014 год, и национализм возрождается там, где, казалось бы, ненависть к «коричневой чуме» впитана с молоком матери. Уроки, которые преподала война в 40-е годы </a:t>
            </a:r>
            <a:r>
              <a:rPr lang="en-US" dirty="0">
                <a:latin typeface="Comic Sans MS" pitchFamily="66" charset="0"/>
              </a:rPr>
              <a:t>XX</a:t>
            </a:r>
            <a:r>
              <a:rPr lang="ru-RU" dirty="0">
                <a:latin typeface="Comic Sans MS" pitchFamily="66" charset="0"/>
              </a:rPr>
              <a:t> века, забываются, и эта забывчивость приводит к новым войнам. Надо помнить: если, как говорил Х.Г.Уэллс, «мы не покончим с войной, война покончит с нами». Мы можем не погибнуть, но душа будет изранена</a:t>
            </a:r>
            <a:r>
              <a:rPr lang="ru-RU" dirty="0" smtClean="0">
                <a:latin typeface="Comic Sans MS" pitchFamily="66" charset="0"/>
              </a:rPr>
              <a:t>…   (77 слов)</a:t>
            </a:r>
            <a:endParaRPr lang="ru-RU" dirty="0">
              <a:latin typeface="Comic Sans MS" pitchFamily="66" charset="0"/>
            </a:endParaRP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dirty="0" smtClean="0">
                <a:solidFill>
                  <a:srgbClr val="7030A0"/>
                </a:solidFill>
                <a:latin typeface="Comic Sans MS" pitchFamily="66" charset="0"/>
              </a:rPr>
              <a:t>Аргумент 1.</a:t>
            </a:r>
            <a:endParaRPr lang="ru-RU" dirty="0">
              <a:solidFill>
                <a:srgbClr val="7030A0"/>
              </a:solidFill>
              <a:latin typeface="Comic Sans MS" pitchFamily="66" charset="0"/>
            </a:endParaRPr>
          </a:p>
        </p:txBody>
      </p:sp>
      <p:sp>
        <p:nvSpPr>
          <p:cNvPr id="3" name="Содержимое 2"/>
          <p:cNvSpPr>
            <a:spLocks noGrp="1"/>
          </p:cNvSpPr>
          <p:nvPr>
            <p:ph idx="1"/>
          </p:nvPr>
        </p:nvSpPr>
        <p:spPr>
          <a:xfrm>
            <a:off x="0" y="1196752"/>
            <a:ext cx="8686800" cy="5328592"/>
          </a:xfrm>
        </p:spPr>
        <p:txBody>
          <a:bodyPr>
            <a:normAutofit fontScale="77500" lnSpcReduction="20000"/>
          </a:bodyPr>
          <a:lstStyle/>
          <a:p>
            <a:pPr algn="just"/>
            <a:r>
              <a:rPr lang="ru-RU" dirty="0">
                <a:latin typeface="Comic Sans MS" pitchFamily="66" charset="0"/>
              </a:rPr>
              <a:t>Вспомним судьбу Андрея Соколова, героя рассказа Михаила Александровича Шолохова. Во время войны русский солдат испытал все ужасы фашистского плена, потерял семью: в его дом попала  авиационная бомба, жена Ирина и обе дочки погибли (от дома осталась страшная воронка), в последний день войны в Берлине снайпером убит сын Анатолий. Судьба разрушена. Душа Соколова стала каменной, мёртвой. Его глаза наполнены неизбывной тоской, словно присыпаны пеплом. Слава богу, он возрождается, его душа отогревается, и в этом ему помогает мальчик Ванечка, который тоже потерял близких. Два осиротевших человека с судьбой, искалеченной войной, встретились и полюбили друг друга. </a:t>
            </a:r>
            <a:r>
              <a:rPr lang="ru-RU" dirty="0" smtClean="0">
                <a:latin typeface="Comic Sans MS" pitchFamily="66" charset="0"/>
              </a:rPr>
              <a:t>   (93 слова)</a:t>
            </a:r>
            <a:endParaRPr lang="ru-RU" dirty="0">
              <a:latin typeface="Comic Sans MS" pitchFamily="66" charset="0"/>
            </a:endParaRPr>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t>Направление 2</a:t>
            </a:r>
            <a:endParaRPr lang="ru-RU" sz="5400" b="1" dirty="0"/>
          </a:p>
        </p:txBody>
      </p:sp>
      <p:sp>
        <p:nvSpPr>
          <p:cNvPr id="3" name="Содержимое 2"/>
          <p:cNvSpPr>
            <a:spLocks noGrp="1"/>
          </p:cNvSpPr>
          <p:nvPr>
            <p:ph idx="1"/>
          </p:nvPr>
        </p:nvSpPr>
        <p:spPr>
          <a:xfrm>
            <a:off x="457200" y="2132856"/>
            <a:ext cx="8229600" cy="4248472"/>
          </a:xfrm>
        </p:spPr>
        <p:txBody>
          <a:bodyPr>
            <a:normAutofit/>
          </a:bodyPr>
          <a:lstStyle/>
          <a:p>
            <a:pPr algn="ctr">
              <a:buNone/>
            </a:pPr>
            <a:r>
              <a:rPr lang="ru-RU" sz="4800" b="1" dirty="0" smtClean="0">
                <a:solidFill>
                  <a:srgbClr val="7030A0"/>
                </a:solidFill>
                <a:latin typeface="Comic Sans MS" pitchFamily="66" charset="0"/>
              </a:rPr>
              <a:t>ВОПРОСЫ, </a:t>
            </a:r>
          </a:p>
          <a:p>
            <a:pPr algn="ctr">
              <a:buNone/>
            </a:pPr>
            <a:r>
              <a:rPr lang="ru-RU" sz="4800" b="1" dirty="0" smtClean="0">
                <a:solidFill>
                  <a:srgbClr val="7030A0"/>
                </a:solidFill>
                <a:latin typeface="Comic Sans MS" pitchFamily="66" charset="0"/>
              </a:rPr>
              <a:t>ЗАДАННЫЕ ЧЕЛОВЕЧЕСТВУ ВОЙНОЙ.</a:t>
            </a:r>
            <a:endParaRPr lang="ru-RU" sz="4800" b="1" dirty="0">
              <a:solidFill>
                <a:srgbClr val="7030A0"/>
              </a:solidFill>
              <a:latin typeface="Comic Sans MS" pitchFamily="66"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dirty="0" smtClean="0">
                <a:solidFill>
                  <a:srgbClr val="7030A0"/>
                </a:solidFill>
                <a:latin typeface="Comic Sans MS" pitchFamily="66" charset="0"/>
              </a:rPr>
              <a:t>Аргумент 2</a:t>
            </a:r>
            <a:endParaRPr lang="ru-RU" dirty="0">
              <a:solidFill>
                <a:srgbClr val="7030A0"/>
              </a:solidFill>
              <a:latin typeface="Comic Sans MS" pitchFamily="66" charset="0"/>
            </a:endParaRPr>
          </a:p>
        </p:txBody>
      </p:sp>
      <p:sp>
        <p:nvSpPr>
          <p:cNvPr id="3" name="Содержимое 2"/>
          <p:cNvSpPr>
            <a:spLocks noGrp="1"/>
          </p:cNvSpPr>
          <p:nvPr>
            <p:ph idx="1"/>
          </p:nvPr>
        </p:nvSpPr>
        <p:spPr>
          <a:xfrm>
            <a:off x="179512" y="1340768"/>
            <a:ext cx="8640960" cy="4968552"/>
          </a:xfrm>
        </p:spPr>
        <p:txBody>
          <a:bodyPr>
            <a:noAutofit/>
          </a:bodyPr>
          <a:lstStyle/>
          <a:p>
            <a:pPr algn="just"/>
            <a:r>
              <a:rPr lang="ru-RU" sz="2000" dirty="0">
                <a:latin typeface="Comic Sans MS" pitchFamily="66" charset="0"/>
              </a:rPr>
              <a:t>В другом произведении о войне – в повести В.Быкова «Сотников» -  говорится о том, как меняется человек под влиянием сложных обстоятельств: одни становятся героями, другие – предателями. Писатель показывает, как морально ломается физически сильный Рыбак и как крепнет духом ослабленный болезнью и пытками </a:t>
            </a:r>
            <a:r>
              <a:rPr lang="ru-RU" sz="2000" dirty="0" smtClean="0">
                <a:latin typeface="Comic Sans MS" pitchFamily="66" charset="0"/>
              </a:rPr>
              <a:t>Сотников. </a:t>
            </a:r>
            <a:r>
              <a:rPr lang="ru-RU" sz="2000" dirty="0">
                <a:latin typeface="Comic Sans MS" pitchFamily="66" charset="0"/>
              </a:rPr>
              <a:t>У</a:t>
            </a:r>
            <a:r>
              <a:rPr lang="ru-RU" sz="2000" dirty="0" smtClean="0">
                <a:latin typeface="Comic Sans MS" pitchFamily="66" charset="0"/>
              </a:rPr>
              <a:t>видев </a:t>
            </a:r>
            <a:r>
              <a:rPr lang="ru-RU" sz="2000" dirty="0">
                <a:latin typeface="Comic Sans MS" pitchFamily="66" charset="0"/>
              </a:rPr>
              <a:t>изувеченного Сотникова, </a:t>
            </a:r>
            <a:r>
              <a:rPr lang="ru-RU" sz="2000" dirty="0" smtClean="0">
                <a:latin typeface="Comic Sans MS" pitchFamily="66" charset="0"/>
              </a:rPr>
              <a:t>Рыбак  </a:t>
            </a:r>
            <a:r>
              <a:rPr lang="ru-RU" sz="2000" dirty="0">
                <a:latin typeface="Comic Sans MS" pitchFamily="66" charset="0"/>
              </a:rPr>
              <a:t>«ужаснулся при мысли, что то же самое могли сделать с ним». Бася, 13-летняя девочка, оказавшаяся в «камере смертников» по вине партизан, оказалась сильнее, мужественнее  Рыбака, не выдала под пытками тех людей, которые прятали её. Противопоставляя своих героев, автор подводит нас к мысли: Рыбак умирает раньше Сотникова, умирает морально, теряя свою душу,  превращаясь в зверя, предающего и убивающего своего товарища ради того, чтобы выжить, а Сотников и маленькая Бася черпают силы в любви к Родине</a:t>
            </a:r>
            <a:r>
              <a:rPr lang="ru-RU" sz="2000" dirty="0" smtClean="0">
                <a:latin typeface="Comic Sans MS" pitchFamily="66" charset="0"/>
              </a:rPr>
              <a:t>…    (124 слова)</a:t>
            </a:r>
            <a:endParaRPr lang="ru-RU" sz="2000" dirty="0">
              <a:latin typeface="Comic Sans MS" pitchFamily="66"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dirty="0" smtClean="0">
                <a:solidFill>
                  <a:srgbClr val="7030A0"/>
                </a:solidFill>
                <a:latin typeface="Comic Sans MS" pitchFamily="66" charset="0"/>
              </a:rPr>
              <a:t>Заключение.</a:t>
            </a:r>
            <a:endParaRPr lang="ru-RU" dirty="0">
              <a:solidFill>
                <a:srgbClr val="7030A0"/>
              </a:solidFill>
              <a:latin typeface="Comic Sans MS" pitchFamily="66" charset="0"/>
            </a:endParaRPr>
          </a:p>
        </p:txBody>
      </p:sp>
      <p:sp>
        <p:nvSpPr>
          <p:cNvPr id="3" name="Содержимое 2"/>
          <p:cNvSpPr>
            <a:spLocks noGrp="1"/>
          </p:cNvSpPr>
          <p:nvPr>
            <p:ph idx="1"/>
          </p:nvPr>
        </p:nvSpPr>
        <p:spPr>
          <a:xfrm>
            <a:off x="0" y="1268760"/>
            <a:ext cx="8820472" cy="4857403"/>
          </a:xfrm>
        </p:spPr>
        <p:txBody>
          <a:bodyPr>
            <a:normAutofit fontScale="77500" lnSpcReduction="20000"/>
          </a:bodyPr>
          <a:lstStyle/>
          <a:p>
            <a:pPr algn="just"/>
            <a:r>
              <a:rPr lang="ru-RU" dirty="0">
                <a:latin typeface="Comic Sans MS" pitchFamily="66" charset="0"/>
              </a:rPr>
              <a:t>Увы, люди стали забывать, что несёт война человечеству. Пережившие её, к сожалению, покидают нас навсегда, учебники истории часто искажают саму историю, мы, занятые повседневными делами, не задумываемся об уроках, преподанных войной, не обращаем внимания на то, что рядом возрождаются идеи национализма…</a:t>
            </a:r>
          </a:p>
          <a:p>
            <a:pPr algn="just"/>
            <a:r>
              <a:rPr lang="ru-RU" dirty="0">
                <a:latin typeface="Comic Sans MS" pitchFamily="66" charset="0"/>
              </a:rPr>
              <a:t>     Мы обязаны (!) помнить страшные  уроки войны. Мы должны (!) защитить страну от неофашизма, чтобы не вздрагивала от взрывов земля, чтобы не теряли матери сыновей, чтобы не плакали жены, потерявшие мужей, чтобы не было детей-сирот</a:t>
            </a:r>
            <a:r>
              <a:rPr lang="ru-RU" dirty="0" smtClean="0">
                <a:latin typeface="Comic Sans MS" pitchFamily="66" charset="0"/>
              </a:rPr>
              <a:t>…   (76 слов)</a:t>
            </a:r>
          </a:p>
          <a:p>
            <a:pPr algn="r">
              <a:buNone/>
            </a:pPr>
            <a:r>
              <a:rPr lang="ru-RU" i="1" dirty="0" smtClean="0">
                <a:latin typeface="Comic Sans MS" pitchFamily="66" charset="0"/>
              </a:rPr>
              <a:t>Всего:  370 слов.</a:t>
            </a:r>
            <a:endParaRPr lang="ru-RU" i="1" dirty="0">
              <a:latin typeface="Comic Sans MS" pitchFamily="66"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Вариант 2</a:t>
            </a:r>
            <a:endParaRPr lang="ru-RU" dirty="0"/>
          </a:p>
        </p:txBody>
      </p:sp>
      <p:sp>
        <p:nvSpPr>
          <p:cNvPr id="3" name="Объект 2"/>
          <p:cNvSpPr>
            <a:spLocks noGrp="1"/>
          </p:cNvSpPr>
          <p:nvPr>
            <p:ph idx="1"/>
          </p:nvPr>
        </p:nvSpPr>
        <p:spPr/>
        <p:txBody>
          <a:bodyPr>
            <a:normAutofit fontScale="77500" lnSpcReduction="20000"/>
          </a:bodyPr>
          <a:lstStyle/>
          <a:p>
            <a:r>
              <a:rPr lang="ru-RU" i="1" dirty="0"/>
              <a:t>2014…. 1945… Две даты, отражённые в историческом зеркале. </a:t>
            </a:r>
            <a:endParaRPr lang="ru-RU" dirty="0"/>
          </a:p>
          <a:p>
            <a:r>
              <a:rPr lang="ru-RU" i="1" dirty="0"/>
              <a:t>     В 1945 году весь мир верил, что с войной покончено навсегда… Наступил 2014 год, и национализм возрождается там, где, казалось бы, ненависть к «коричневой чуме» впитана с молоком матери. Уроки, которые преподала война в 40-е годы </a:t>
            </a:r>
            <a:r>
              <a:rPr lang="en-US" i="1" dirty="0"/>
              <a:t>XX</a:t>
            </a:r>
            <a:r>
              <a:rPr lang="ru-RU" i="1" dirty="0"/>
              <a:t> века, забываются, и эта забывчивость приводит к новым войнам.  К сожалению, покидают нас навсегда те, кто пережил войну, учебники истории часто искажают саму историю, мы, занятые повседневными делами, не задумываемся об уроках, преподанных войной, не обращаем внимания на то, что рядом возрождаются идеи </a:t>
            </a:r>
            <a:r>
              <a:rPr lang="ru-RU" i="1" dirty="0" smtClean="0"/>
              <a:t>национализма.    (89 слов)</a:t>
            </a: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Аргумент 1</a:t>
            </a:r>
            <a:endParaRPr lang="ru-RU" dirty="0"/>
          </a:p>
        </p:txBody>
      </p:sp>
      <p:sp>
        <p:nvSpPr>
          <p:cNvPr id="3" name="Объект 2"/>
          <p:cNvSpPr>
            <a:spLocks noGrp="1"/>
          </p:cNvSpPr>
          <p:nvPr>
            <p:ph idx="1"/>
          </p:nvPr>
        </p:nvSpPr>
        <p:spPr>
          <a:xfrm>
            <a:off x="457200" y="1268760"/>
            <a:ext cx="8229600" cy="4857403"/>
          </a:xfrm>
        </p:spPr>
        <p:txBody>
          <a:bodyPr>
            <a:normAutofit fontScale="77500" lnSpcReduction="20000"/>
          </a:bodyPr>
          <a:lstStyle/>
          <a:p>
            <a:r>
              <a:rPr lang="ru-RU" i="1" dirty="0"/>
              <a:t>Очень сильное впечатление произвёл на меня рассказ «День победы» Германа </a:t>
            </a:r>
            <a:r>
              <a:rPr lang="ru-RU" i="1" dirty="0" err="1"/>
              <a:t>Садулаева</a:t>
            </a:r>
            <a:r>
              <a:rPr lang="ru-RU" i="1" dirty="0"/>
              <a:t>, известного  современного прозаика.  Главные герои этого небольшого рассказа — два фронтовых товарища, прошедшие вместе полвойны, чеченец и русский, встречающие 60-летний юбилей Победы в теперь уже чужом для них Таллине. Несмотря на гибель государства, которое они защищали в войну, несмотря на все обиды, которые порой оно им чинило, они сохранили веру в идеалы своей молодости. Не колеблясь, они вступают в баре в неравную схватку с оскорбившими их награды эстонскими фашиствующими недорослями и в своем последнем бою умирают, как и те, кто не вернулся с полей войны, — умирают за Победу.  </a:t>
            </a:r>
            <a:r>
              <a:rPr lang="ru-RU" i="1" dirty="0" smtClean="0"/>
              <a:t>  (96слов)</a:t>
            </a:r>
            <a:endParaRPr lang="ru-RU" dirty="0"/>
          </a:p>
          <a:p>
            <a:endParaRPr lang="ru-RU" dirty="0"/>
          </a:p>
        </p:txBody>
      </p:sp>
    </p:spTree>
    <p:extLst>
      <p:ext uri="{BB962C8B-B14F-4D97-AF65-F5344CB8AC3E}">
        <p14:creationId xmlns:p14="http://schemas.microsoft.com/office/powerpoint/2010/main" val="12797972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dirty="0" smtClean="0"/>
              <a:t>Аргумент 2</a:t>
            </a:r>
            <a:endParaRPr lang="ru-RU" dirty="0"/>
          </a:p>
        </p:txBody>
      </p:sp>
      <p:sp>
        <p:nvSpPr>
          <p:cNvPr id="3" name="Объект 2"/>
          <p:cNvSpPr>
            <a:spLocks noGrp="1"/>
          </p:cNvSpPr>
          <p:nvPr>
            <p:ph idx="1"/>
          </p:nvPr>
        </p:nvSpPr>
        <p:spPr>
          <a:xfrm>
            <a:off x="251520" y="1052736"/>
            <a:ext cx="8435280" cy="5544616"/>
          </a:xfrm>
        </p:spPr>
        <p:txBody>
          <a:bodyPr>
            <a:normAutofit fontScale="55000" lnSpcReduction="20000"/>
          </a:bodyPr>
          <a:lstStyle/>
          <a:p>
            <a:pPr marL="0" indent="0" algn="just">
              <a:buNone/>
            </a:pPr>
            <a:r>
              <a:rPr lang="ru-RU" i="1" dirty="0">
                <a:latin typeface="Comic Sans MS" panose="030F0702030302020204" pitchFamily="66" charset="0"/>
              </a:rPr>
              <a:t>В мае 2015 года наша страна отметит 70-летний юбилей  Победы нашего народа в Великой Отечественной войне. Мне очень жаль ветеранов, живущих сегодня на Украине, которые не смогут надеть свои боевые награды: это очень опасно. К сожалению, современный Киев ведёт свою родословную не от тех украинцев, которые погибали в боях с нацизмом, а от  тех, которые служили в дивизии СС «</a:t>
            </a:r>
            <a:r>
              <a:rPr lang="ru-RU" i="1" dirty="0" err="1">
                <a:latin typeface="Comic Sans MS" panose="030F0702030302020204" pitchFamily="66" charset="0"/>
              </a:rPr>
              <a:t>Галичина</a:t>
            </a:r>
            <a:r>
              <a:rPr lang="ru-RU" i="1" dirty="0">
                <a:latin typeface="Comic Sans MS" panose="030F0702030302020204" pitchFamily="66" charset="0"/>
              </a:rPr>
              <a:t>».  Понятно, что 9 мая для них не праздник. 9 мая для них траурный день.</a:t>
            </a:r>
            <a:endParaRPr lang="ru-RU" dirty="0">
              <a:latin typeface="Comic Sans MS" panose="030F0702030302020204" pitchFamily="66" charset="0"/>
            </a:endParaRPr>
          </a:p>
          <a:p>
            <a:pPr marL="0" indent="0" algn="just">
              <a:buNone/>
            </a:pPr>
            <a:r>
              <a:rPr lang="ru-RU" i="1" dirty="0">
                <a:latin typeface="Comic Sans MS" panose="030F0702030302020204" pitchFamily="66" charset="0"/>
              </a:rPr>
              <a:t>А мы в этот день будем чествовать наших ветеранов, слушать стихи и песни военных лет, потому что они дороги нам, как дорога и священна память о войне. Мне очень нравится стихотворение Константина Симонова «Жди меня». Оно написано им для любимой женщины. Казалось бы, стихи любимой – это личное дело. Но случилось так</a:t>
            </a:r>
            <a:r>
              <a:rPr lang="ru-RU" dirty="0">
                <a:latin typeface="Comic Sans MS" panose="030F0702030302020204" pitchFamily="66" charset="0"/>
              </a:rPr>
              <a:t>, </a:t>
            </a:r>
            <a:r>
              <a:rPr lang="ru-RU" i="1" dirty="0">
                <a:latin typeface="Comic Sans MS" panose="030F0702030302020204" pitchFamily="66" charset="0"/>
              </a:rPr>
              <a:t>что стихотворение «Жди меня…» переписывали сотни солдат и отсылали своим любимым. Это стихотворение, наверное, стало таким популярным потому, что самой заветной мыслью многих людей в годы войны была мысль о том, что их ждут, что их должны ждать и что это ожидание смягчает для них тяготы войны, а подчас и спасает людей:</a:t>
            </a:r>
            <a:endParaRPr lang="ru-RU" dirty="0">
              <a:latin typeface="Comic Sans MS" panose="030F0702030302020204" pitchFamily="66" charset="0"/>
            </a:endParaRPr>
          </a:p>
          <a:p>
            <a:pPr marL="0" indent="0" algn="ctr">
              <a:buNone/>
            </a:pPr>
            <a:r>
              <a:rPr lang="ru-RU" i="1" dirty="0" smtClean="0">
                <a:latin typeface="Comic Sans MS" panose="030F0702030302020204" pitchFamily="66" charset="0"/>
              </a:rPr>
              <a:t> Жди </a:t>
            </a:r>
            <a:r>
              <a:rPr lang="ru-RU" i="1" dirty="0">
                <a:latin typeface="Comic Sans MS" panose="030F0702030302020204" pitchFamily="66" charset="0"/>
              </a:rPr>
              <a:t>меня, и я вернусь</a:t>
            </a:r>
            <a:endParaRPr lang="ru-RU" dirty="0">
              <a:latin typeface="Comic Sans MS" panose="030F0702030302020204" pitchFamily="66" charset="0"/>
            </a:endParaRPr>
          </a:p>
          <a:p>
            <a:pPr marL="0" indent="0" algn="ctr">
              <a:buNone/>
            </a:pPr>
            <a:r>
              <a:rPr lang="ru-RU" i="1" dirty="0">
                <a:latin typeface="Comic Sans MS" panose="030F0702030302020204" pitchFamily="66" charset="0"/>
              </a:rPr>
              <a:t>Всем смертям назло.</a:t>
            </a:r>
            <a:endParaRPr lang="ru-RU" dirty="0">
              <a:latin typeface="Comic Sans MS" panose="030F0702030302020204" pitchFamily="66" charset="0"/>
            </a:endParaRPr>
          </a:p>
          <a:p>
            <a:pPr marL="0" indent="0" algn="ctr">
              <a:buNone/>
            </a:pPr>
            <a:r>
              <a:rPr lang="ru-RU" i="1" dirty="0" smtClean="0">
                <a:latin typeface="Comic Sans MS" panose="030F0702030302020204" pitchFamily="66" charset="0"/>
              </a:rPr>
              <a:t>      Как </a:t>
            </a:r>
            <a:r>
              <a:rPr lang="ru-RU" i="1" dirty="0">
                <a:latin typeface="Comic Sans MS" panose="030F0702030302020204" pitchFamily="66" charset="0"/>
              </a:rPr>
              <a:t>я выжил, будем знать</a:t>
            </a:r>
            <a:endParaRPr lang="ru-RU" dirty="0">
              <a:latin typeface="Comic Sans MS" panose="030F0702030302020204" pitchFamily="66" charset="0"/>
            </a:endParaRPr>
          </a:p>
          <a:p>
            <a:pPr marL="0" indent="0" algn="ctr">
              <a:buNone/>
            </a:pPr>
            <a:r>
              <a:rPr lang="ru-RU" i="1" dirty="0">
                <a:latin typeface="Comic Sans MS" panose="030F0702030302020204" pitchFamily="66" charset="0"/>
              </a:rPr>
              <a:t> </a:t>
            </a:r>
            <a:r>
              <a:rPr lang="ru-RU" i="1" dirty="0" smtClean="0">
                <a:latin typeface="Comic Sans MS" panose="030F0702030302020204" pitchFamily="66" charset="0"/>
              </a:rPr>
              <a:t>Только </a:t>
            </a:r>
            <a:r>
              <a:rPr lang="ru-RU" i="1" dirty="0">
                <a:latin typeface="Comic Sans MS" panose="030F0702030302020204" pitchFamily="66" charset="0"/>
              </a:rPr>
              <a:t>мы с тобой, —</a:t>
            </a:r>
            <a:endParaRPr lang="ru-RU" dirty="0">
              <a:latin typeface="Comic Sans MS" panose="030F0702030302020204" pitchFamily="66" charset="0"/>
            </a:endParaRPr>
          </a:p>
          <a:p>
            <a:pPr marL="0" indent="0" algn="ctr">
              <a:buNone/>
            </a:pPr>
            <a:r>
              <a:rPr lang="ru-RU" i="1" dirty="0" smtClean="0">
                <a:latin typeface="Comic Sans MS" panose="030F0702030302020204" pitchFamily="66" charset="0"/>
              </a:rPr>
              <a:t>      Просто </a:t>
            </a:r>
            <a:r>
              <a:rPr lang="ru-RU" i="1" dirty="0">
                <a:latin typeface="Comic Sans MS" panose="030F0702030302020204" pitchFamily="66" charset="0"/>
              </a:rPr>
              <a:t>ты умела </a:t>
            </a:r>
            <a:r>
              <a:rPr lang="ru-RU" i="1" dirty="0" smtClean="0">
                <a:latin typeface="Comic Sans MS" panose="030F0702030302020204" pitchFamily="66" charset="0"/>
              </a:rPr>
              <a:t>ждать,</a:t>
            </a:r>
            <a:endParaRPr lang="ru-RU" dirty="0">
              <a:latin typeface="Comic Sans MS" panose="030F0702030302020204" pitchFamily="66" charset="0"/>
            </a:endParaRPr>
          </a:p>
          <a:p>
            <a:pPr marL="0" indent="0" algn="ctr">
              <a:buNone/>
            </a:pPr>
            <a:r>
              <a:rPr lang="ru-RU" i="1" dirty="0" smtClean="0">
                <a:latin typeface="Comic Sans MS" panose="030F0702030302020204" pitchFamily="66" charset="0"/>
              </a:rPr>
              <a:t>Как </a:t>
            </a:r>
            <a:r>
              <a:rPr lang="ru-RU" i="1" dirty="0">
                <a:latin typeface="Comic Sans MS" panose="030F0702030302020204" pitchFamily="66" charset="0"/>
              </a:rPr>
              <a:t>никто другой.</a:t>
            </a:r>
            <a:endParaRPr lang="ru-RU" dirty="0">
              <a:latin typeface="Comic Sans MS" panose="030F0702030302020204" pitchFamily="66" charset="0"/>
            </a:endParaRPr>
          </a:p>
          <a:p>
            <a:endParaRPr lang="ru-RU" dirty="0"/>
          </a:p>
        </p:txBody>
      </p:sp>
    </p:spTree>
    <p:extLst>
      <p:ext uri="{BB962C8B-B14F-4D97-AF65-F5344CB8AC3E}">
        <p14:creationId xmlns:p14="http://schemas.microsoft.com/office/powerpoint/2010/main" val="3191378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Заключение</a:t>
            </a:r>
            <a:endParaRPr lang="ru-RU" dirty="0"/>
          </a:p>
        </p:txBody>
      </p:sp>
      <p:sp>
        <p:nvSpPr>
          <p:cNvPr id="3" name="Объект 2"/>
          <p:cNvSpPr>
            <a:spLocks noGrp="1"/>
          </p:cNvSpPr>
          <p:nvPr>
            <p:ph idx="1"/>
          </p:nvPr>
        </p:nvSpPr>
        <p:spPr/>
        <p:txBody>
          <a:bodyPr/>
          <a:lstStyle/>
          <a:p>
            <a:pPr algn="just"/>
            <a:r>
              <a:rPr lang="ru-RU" i="1" dirty="0"/>
              <a:t>Мы обязаны (!) помнить страшные  уроки войны. Мы должны (!) защитить страну от неофашизма, чтобы не вздрагивала от взрывов земля, чтобы не теряли матери сыновей, чтобы не плакали жены, потерявшие мужей, чтобы не было детей-сирот… </a:t>
            </a:r>
            <a:r>
              <a:rPr lang="ru-RU" i="1" dirty="0" smtClean="0"/>
              <a:t>  </a:t>
            </a:r>
            <a:r>
              <a:rPr lang="ru-RU" i="1" dirty="0"/>
              <a:t>(</a:t>
            </a:r>
            <a:r>
              <a:rPr lang="ru-RU" i="1" dirty="0" smtClean="0"/>
              <a:t>35 слов)</a:t>
            </a:r>
          </a:p>
          <a:p>
            <a:r>
              <a:rPr lang="ru-RU" i="1" dirty="0" smtClean="0"/>
              <a:t>Всего: 423 слова</a:t>
            </a:r>
            <a:endParaRPr lang="ru-RU" i="1" dirty="0"/>
          </a:p>
          <a:p>
            <a:endParaRPr lang="ru-RU" dirty="0"/>
          </a:p>
        </p:txBody>
      </p:sp>
    </p:spTree>
    <p:extLst>
      <p:ext uri="{BB962C8B-B14F-4D97-AF65-F5344CB8AC3E}">
        <p14:creationId xmlns:p14="http://schemas.microsoft.com/office/powerpoint/2010/main" val="2977147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354162"/>
          </a:xfrm>
        </p:spPr>
        <p:txBody>
          <a:bodyPr>
            <a:normAutofit fontScale="90000"/>
          </a:bodyPr>
          <a:lstStyle/>
          <a:p>
            <a:r>
              <a:rPr lang="ru-RU" dirty="0" smtClean="0">
                <a:solidFill>
                  <a:srgbClr val="7030A0"/>
                </a:solidFill>
                <a:latin typeface="Comic Sans MS" pitchFamily="66" charset="0"/>
              </a:rPr>
              <a:t>Какие вопросы (проблемы) ставит перед человеком война?</a:t>
            </a:r>
            <a:endParaRPr lang="ru-RU" dirty="0">
              <a:solidFill>
                <a:srgbClr val="7030A0"/>
              </a:solidFill>
              <a:latin typeface="Comic Sans MS" pitchFamily="66" charset="0"/>
            </a:endParaRPr>
          </a:p>
        </p:txBody>
      </p:sp>
      <p:sp>
        <p:nvSpPr>
          <p:cNvPr id="3" name="Содержимое 2"/>
          <p:cNvSpPr>
            <a:spLocks noGrp="1"/>
          </p:cNvSpPr>
          <p:nvPr>
            <p:ph idx="1"/>
          </p:nvPr>
        </p:nvSpPr>
        <p:spPr>
          <a:xfrm>
            <a:off x="251520" y="1772816"/>
            <a:ext cx="8568952" cy="4896544"/>
          </a:xfrm>
        </p:spPr>
        <p:txBody>
          <a:bodyPr>
            <a:normAutofit fontScale="77500" lnSpcReduction="20000"/>
          </a:bodyPr>
          <a:lstStyle/>
          <a:p>
            <a:pPr lvl="0" algn="just"/>
            <a:r>
              <a:rPr lang="ru-RU" dirty="0">
                <a:latin typeface="Comic Sans MS" pitchFamily="66" charset="0"/>
              </a:rPr>
              <a:t>Каковы нравственные уроки войны?</a:t>
            </a:r>
          </a:p>
          <a:p>
            <a:pPr lvl="0" algn="just"/>
            <a:r>
              <a:rPr lang="ru-RU" dirty="0">
                <a:latin typeface="Comic Sans MS" pitchFamily="66" charset="0"/>
              </a:rPr>
              <a:t>Можно ли остаться человеком на войне?</a:t>
            </a:r>
          </a:p>
          <a:p>
            <a:pPr lvl="0" algn="just"/>
            <a:r>
              <a:rPr lang="ru-RU" dirty="0">
                <a:latin typeface="Comic Sans MS" pitchFamily="66" charset="0"/>
              </a:rPr>
              <a:t>В чём заключаются духовные истоки героизма</a:t>
            </a:r>
            <a:r>
              <a:rPr lang="ru-RU" dirty="0" smtClean="0">
                <a:latin typeface="Comic Sans MS" pitchFamily="66" charset="0"/>
              </a:rPr>
              <a:t>?</a:t>
            </a:r>
          </a:p>
          <a:p>
            <a:pPr lvl="0" algn="just"/>
            <a:r>
              <a:rPr lang="ru-RU" dirty="0" smtClean="0">
                <a:latin typeface="Comic Sans MS" pitchFamily="66" charset="0"/>
              </a:rPr>
              <a:t>Кого </a:t>
            </a:r>
            <a:r>
              <a:rPr lang="ru-RU" dirty="0">
                <a:latin typeface="Comic Sans MS" pitchFamily="66" charset="0"/>
              </a:rPr>
              <a:t>можно назвать подлинным героем</a:t>
            </a:r>
            <a:r>
              <a:rPr lang="ru-RU" dirty="0" smtClean="0">
                <a:latin typeface="Comic Sans MS" pitchFamily="66" charset="0"/>
              </a:rPr>
              <a:t>?</a:t>
            </a:r>
            <a:endParaRPr lang="ru-RU" dirty="0">
              <a:latin typeface="Comic Sans MS" pitchFamily="66" charset="0"/>
            </a:endParaRPr>
          </a:p>
          <a:p>
            <a:pPr lvl="0" algn="just"/>
            <a:r>
              <a:rPr lang="ru-RU" dirty="0">
                <a:latin typeface="Comic Sans MS" pitchFamily="66" charset="0"/>
              </a:rPr>
              <a:t>В чём заключается нравственный выбор человека на войне?</a:t>
            </a:r>
          </a:p>
          <a:p>
            <a:pPr lvl="0" algn="just"/>
            <a:r>
              <a:rPr lang="ru-RU" dirty="0">
                <a:latin typeface="Comic Sans MS" pitchFamily="66" charset="0"/>
              </a:rPr>
              <a:t>Каковы нравственные последствия предательства?</a:t>
            </a:r>
          </a:p>
          <a:p>
            <a:pPr lvl="0" algn="just"/>
            <a:r>
              <a:rPr lang="ru-RU" dirty="0">
                <a:latin typeface="Comic Sans MS" pitchFamily="66" charset="0"/>
              </a:rPr>
              <a:t>Какие нравственные качества необходимы человеку на войне?</a:t>
            </a:r>
          </a:p>
          <a:p>
            <a:pPr lvl="0" algn="just"/>
            <a:r>
              <a:rPr lang="ru-RU" dirty="0">
                <a:latin typeface="Comic Sans MS" pitchFamily="66" charset="0"/>
              </a:rPr>
              <a:t>Почему мы сегодня читаем произведения о войне?</a:t>
            </a:r>
          </a:p>
          <a:p>
            <a:pPr lvl="0" algn="just"/>
            <a:r>
              <a:rPr lang="ru-RU" dirty="0">
                <a:latin typeface="Comic Sans MS" pitchFamily="66" charset="0"/>
              </a:rPr>
              <a:t>Почему нельзя забывать о прошедшей войне? </a:t>
            </a:r>
            <a:endParaRPr lang="ru-RU" dirty="0" smtClean="0">
              <a:latin typeface="Comic Sans MS" pitchFamily="66" charset="0"/>
            </a:endParaRPr>
          </a:p>
          <a:p>
            <a:pPr lvl="0" algn="just"/>
            <a:r>
              <a:rPr lang="ru-RU" dirty="0" smtClean="0">
                <a:latin typeface="Comic Sans MS" pitchFamily="66" charset="0"/>
              </a:rPr>
              <a:t>Как </a:t>
            </a:r>
            <a:r>
              <a:rPr lang="ru-RU" dirty="0">
                <a:latin typeface="Comic Sans MS" pitchFamily="66" charset="0"/>
              </a:rPr>
              <a:t>сохранить мир на </a:t>
            </a:r>
            <a:r>
              <a:rPr lang="ru-RU" dirty="0" smtClean="0">
                <a:latin typeface="Comic Sans MS" pitchFamily="66" charset="0"/>
              </a:rPr>
              <a:t>Земле?</a:t>
            </a:r>
            <a:endParaRPr lang="ru-RU" dirty="0">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solidFill>
                  <a:srgbClr val="7030A0"/>
                </a:solidFill>
                <a:latin typeface="Comic Sans MS" pitchFamily="66" charset="0"/>
              </a:rPr>
              <a:t>Войны</a:t>
            </a:r>
            <a:endParaRPr lang="ru-RU" dirty="0">
              <a:solidFill>
                <a:srgbClr val="7030A0"/>
              </a:solidFill>
              <a:latin typeface="Comic Sans MS" pitchFamily="66" charset="0"/>
            </a:endParaRPr>
          </a:p>
        </p:txBody>
      </p:sp>
      <p:sp>
        <p:nvSpPr>
          <p:cNvPr id="3" name="Содержимое 2"/>
          <p:cNvSpPr>
            <a:spLocks noGrp="1"/>
          </p:cNvSpPr>
          <p:nvPr>
            <p:ph idx="1"/>
          </p:nvPr>
        </p:nvSpPr>
        <p:spPr/>
        <p:txBody>
          <a:bodyPr/>
          <a:lstStyle/>
          <a:p>
            <a:pPr>
              <a:buNone/>
            </a:pPr>
            <a:endParaRPr lang="ru-RU" dirty="0"/>
          </a:p>
          <a:p>
            <a:r>
              <a:rPr lang="ru-RU" dirty="0" smtClean="0"/>
              <a:t>Отечественная </a:t>
            </a:r>
            <a:r>
              <a:rPr lang="ru-RU" dirty="0"/>
              <a:t>война 1812 года</a:t>
            </a:r>
          </a:p>
          <a:p>
            <a:r>
              <a:rPr lang="ru-RU" dirty="0" smtClean="0"/>
              <a:t>Первая </a:t>
            </a:r>
            <a:r>
              <a:rPr lang="ru-RU" dirty="0"/>
              <a:t>мировая война 1914-1917 годов</a:t>
            </a:r>
          </a:p>
          <a:p>
            <a:r>
              <a:rPr lang="ru-RU" dirty="0" smtClean="0"/>
              <a:t>Гражданская </a:t>
            </a:r>
            <a:r>
              <a:rPr lang="ru-RU" dirty="0"/>
              <a:t>война 1918-20 </a:t>
            </a:r>
            <a:r>
              <a:rPr lang="ru-RU" dirty="0" smtClean="0"/>
              <a:t>годов</a:t>
            </a:r>
          </a:p>
          <a:p>
            <a:r>
              <a:rPr lang="ru-RU" dirty="0" smtClean="0"/>
              <a:t>Великая </a:t>
            </a:r>
            <a:r>
              <a:rPr lang="ru-RU" dirty="0"/>
              <a:t>Отечественная война </a:t>
            </a:r>
            <a:r>
              <a:rPr lang="ru-RU" dirty="0" smtClean="0"/>
              <a:t>1941-1945 </a:t>
            </a:r>
            <a:r>
              <a:rPr lang="ru-RU" dirty="0"/>
              <a:t>годов</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76672"/>
            <a:ext cx="8229600" cy="1152128"/>
          </a:xfrm>
        </p:spPr>
        <p:txBody>
          <a:bodyPr>
            <a:normAutofit fontScale="90000"/>
          </a:bodyPr>
          <a:lstStyle/>
          <a:p>
            <a:r>
              <a:rPr lang="ru-RU" b="1" dirty="0">
                <a:solidFill>
                  <a:srgbClr val="7030A0"/>
                </a:solidFill>
              </a:rPr>
              <a:t>Художественные произведения об Отечественной войне 1812г.</a:t>
            </a:r>
            <a:r>
              <a:rPr lang="ru-RU" dirty="0"/>
              <a:t/>
            </a:r>
            <a:br>
              <a:rPr lang="ru-RU" dirty="0"/>
            </a:br>
            <a:endParaRPr lang="ru-RU" dirty="0"/>
          </a:p>
        </p:txBody>
      </p:sp>
      <p:sp>
        <p:nvSpPr>
          <p:cNvPr id="3" name="Содержимое 2"/>
          <p:cNvSpPr>
            <a:spLocks noGrp="1"/>
          </p:cNvSpPr>
          <p:nvPr>
            <p:ph idx="1"/>
          </p:nvPr>
        </p:nvSpPr>
        <p:spPr>
          <a:xfrm>
            <a:off x="323528" y="1988840"/>
            <a:ext cx="8075240" cy="3168352"/>
          </a:xfrm>
        </p:spPr>
        <p:txBody>
          <a:bodyPr/>
          <a:lstStyle/>
          <a:p>
            <a:pPr lvl="0" algn="just"/>
            <a:r>
              <a:rPr lang="ru-RU" dirty="0">
                <a:latin typeface="Comic Sans MS" pitchFamily="66" charset="0"/>
              </a:rPr>
              <a:t>Михаил Юрьевич Лермонтов. Стихотворение «Бородино».</a:t>
            </a:r>
          </a:p>
          <a:p>
            <a:pPr lvl="0" algn="just"/>
            <a:r>
              <a:rPr lang="ru-RU" dirty="0">
                <a:latin typeface="Comic Sans MS" pitchFamily="66" charset="0"/>
              </a:rPr>
              <a:t>Лев Николаевич Толстой. Роман-эпопея «Война и мир»</a:t>
            </a:r>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224136"/>
          </a:xfrm>
        </p:spPr>
        <p:txBody>
          <a:bodyPr>
            <a:normAutofit fontScale="90000"/>
          </a:bodyPr>
          <a:lstStyle/>
          <a:p>
            <a:r>
              <a:rPr lang="ru-RU" b="1" dirty="0">
                <a:solidFill>
                  <a:srgbClr val="7030A0"/>
                </a:solidFill>
              </a:rPr>
              <a:t>Художественные произведения о г</a:t>
            </a:r>
            <a:r>
              <a:rPr lang="ru-RU" b="1" dirty="0" smtClean="0">
                <a:solidFill>
                  <a:srgbClr val="7030A0"/>
                </a:solidFill>
              </a:rPr>
              <a:t>ражданской  </a:t>
            </a:r>
            <a:r>
              <a:rPr lang="ru-RU" b="1" dirty="0">
                <a:solidFill>
                  <a:srgbClr val="7030A0"/>
                </a:solidFill>
              </a:rPr>
              <a:t>войне 1918-1920гг</a:t>
            </a:r>
            <a:r>
              <a:rPr lang="ru-RU" b="1" dirty="0"/>
              <a:t>.</a:t>
            </a:r>
            <a:r>
              <a:rPr lang="ru-RU" dirty="0"/>
              <a:t/>
            </a:r>
            <a:br>
              <a:rPr lang="ru-RU" dirty="0"/>
            </a:br>
            <a:endParaRPr lang="ru-RU" dirty="0"/>
          </a:p>
        </p:txBody>
      </p:sp>
      <p:sp>
        <p:nvSpPr>
          <p:cNvPr id="3" name="Содержимое 2"/>
          <p:cNvSpPr>
            <a:spLocks noGrp="1"/>
          </p:cNvSpPr>
          <p:nvPr>
            <p:ph idx="1"/>
          </p:nvPr>
        </p:nvSpPr>
        <p:spPr>
          <a:xfrm>
            <a:off x="457200" y="1988840"/>
            <a:ext cx="8435280" cy="4137323"/>
          </a:xfrm>
        </p:spPr>
        <p:txBody>
          <a:bodyPr/>
          <a:lstStyle/>
          <a:p>
            <a:pPr lvl="0"/>
            <a:r>
              <a:rPr lang="ru-RU" dirty="0">
                <a:latin typeface="Comic Sans MS" pitchFamily="66" charset="0"/>
              </a:rPr>
              <a:t>Исаак </a:t>
            </a:r>
            <a:r>
              <a:rPr lang="ru-RU" dirty="0" err="1">
                <a:latin typeface="Comic Sans MS" pitchFamily="66" charset="0"/>
              </a:rPr>
              <a:t>Эмильевич</a:t>
            </a:r>
            <a:r>
              <a:rPr lang="ru-RU" dirty="0">
                <a:latin typeface="Comic Sans MS" pitchFamily="66" charset="0"/>
              </a:rPr>
              <a:t> Бабель. Сборник рассказов «Конармия».</a:t>
            </a:r>
          </a:p>
          <a:p>
            <a:pPr lvl="0"/>
            <a:r>
              <a:rPr lang="ru-RU" dirty="0">
                <a:latin typeface="Comic Sans MS" pitchFamily="66" charset="0"/>
              </a:rPr>
              <a:t>Михаил Александрович Шолохов. Сборник рассказов «Донские рассказы», роман «Тихий Дон».</a:t>
            </a:r>
          </a:p>
          <a:p>
            <a:pPr lvl="0"/>
            <a:r>
              <a:rPr lang="ru-RU" dirty="0">
                <a:latin typeface="Comic Sans MS" pitchFamily="66" charset="0"/>
              </a:rPr>
              <a:t>Александр Александрович Фадеев. Повесть «Разгром».</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fontScale="90000"/>
          </a:bodyPr>
          <a:lstStyle/>
          <a:p>
            <a:r>
              <a:rPr lang="ru-RU" sz="3600" b="1" dirty="0">
                <a:solidFill>
                  <a:srgbClr val="7030A0"/>
                </a:solidFill>
              </a:rPr>
              <a:t>Художественные произведения о Великой Отечественной войне 1941-1945гг.</a:t>
            </a:r>
            <a:r>
              <a:rPr lang="ru-RU" dirty="0"/>
              <a:t/>
            </a:r>
            <a:br>
              <a:rPr lang="ru-RU" dirty="0"/>
            </a:br>
            <a:endParaRPr lang="ru-RU" dirty="0"/>
          </a:p>
        </p:txBody>
      </p:sp>
      <p:sp>
        <p:nvSpPr>
          <p:cNvPr id="3" name="Содержимое 2"/>
          <p:cNvSpPr>
            <a:spLocks noGrp="1"/>
          </p:cNvSpPr>
          <p:nvPr>
            <p:ph idx="1"/>
          </p:nvPr>
        </p:nvSpPr>
        <p:spPr>
          <a:xfrm>
            <a:off x="179512" y="1556792"/>
            <a:ext cx="8640960" cy="5301208"/>
          </a:xfrm>
        </p:spPr>
        <p:txBody>
          <a:bodyPr>
            <a:normAutofit fontScale="85000" lnSpcReduction="10000"/>
          </a:bodyPr>
          <a:lstStyle/>
          <a:p>
            <a:pPr lvl="0"/>
            <a:r>
              <a:rPr lang="ru-RU" dirty="0">
                <a:latin typeface="Comic Sans MS" pitchFamily="66" charset="0"/>
              </a:rPr>
              <a:t>Борис Николаевич Полевой. Повесть о настоящем человеке.</a:t>
            </a:r>
          </a:p>
          <a:p>
            <a:pPr lvl="0"/>
            <a:r>
              <a:rPr lang="ru-RU" dirty="0">
                <a:latin typeface="Comic Sans MS" pitchFamily="66" charset="0"/>
              </a:rPr>
              <a:t>Михаил Александрович Шолохов. Рассказ «Судьба человека».</a:t>
            </a:r>
          </a:p>
          <a:p>
            <a:pPr lvl="0"/>
            <a:r>
              <a:rPr lang="ru-RU" dirty="0">
                <a:latin typeface="Comic Sans MS" pitchFamily="66" charset="0"/>
              </a:rPr>
              <a:t>Борис  Львович Васильев. Повесть  «А зори здесь тихие…», роман «В списках не значился».</a:t>
            </a:r>
          </a:p>
          <a:p>
            <a:pPr lvl="0"/>
            <a:r>
              <a:rPr lang="ru-RU" dirty="0">
                <a:latin typeface="Comic Sans MS" pitchFamily="66" charset="0"/>
              </a:rPr>
              <a:t>Василь Быков. «Сотников», «Обелиск»</a:t>
            </a:r>
          </a:p>
          <a:p>
            <a:pPr lvl="0"/>
            <a:r>
              <a:rPr lang="ru-RU" dirty="0">
                <a:latin typeface="Comic Sans MS" pitchFamily="66" charset="0"/>
              </a:rPr>
              <a:t>Валентин Петрович Распутин. Повесть «Живи и помни»</a:t>
            </a:r>
          </a:p>
          <a:p>
            <a:pPr lvl="0"/>
            <a:r>
              <a:rPr lang="ru-RU" dirty="0">
                <a:latin typeface="Comic Sans MS" pitchFamily="66" charset="0"/>
              </a:rPr>
              <a:t>Вячеслав Кондратьев. Повесть «Сашка»</a:t>
            </a:r>
          </a:p>
          <a:p>
            <a:pPr lvl="0"/>
            <a:r>
              <a:rPr lang="ru-RU" dirty="0">
                <a:latin typeface="Comic Sans MS" pitchFamily="66" charset="0"/>
              </a:rPr>
              <a:t>Виталий </a:t>
            </a:r>
            <a:r>
              <a:rPr lang="ru-RU" dirty="0" err="1">
                <a:latin typeface="Comic Sans MS" pitchFamily="66" charset="0"/>
              </a:rPr>
              <a:t>Закруткин</a:t>
            </a:r>
            <a:r>
              <a:rPr lang="ru-RU" dirty="0">
                <a:latin typeface="Comic Sans MS" pitchFamily="66" charset="0"/>
              </a:rPr>
              <a:t>. Повесть «Матерь человеческая»</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868958"/>
          </a:xfrm>
        </p:spPr>
        <p:txBody>
          <a:bodyPr>
            <a:noAutofit/>
          </a:bodyPr>
          <a:lstStyle/>
          <a:p>
            <a:r>
              <a:rPr lang="ru-RU" sz="3600" b="1" dirty="0">
                <a:solidFill>
                  <a:srgbClr val="7030A0"/>
                </a:solidFill>
                <a:latin typeface="Comic Sans MS" pitchFamily="66" charset="0"/>
              </a:rPr>
              <a:t>Композиция сочинения-рассуждения</a:t>
            </a:r>
            <a:r>
              <a:rPr lang="ru-RU" sz="3600" dirty="0">
                <a:solidFill>
                  <a:srgbClr val="7030A0"/>
                </a:solidFill>
                <a:latin typeface="Comic Sans MS" pitchFamily="66" charset="0"/>
              </a:rPr>
              <a:t/>
            </a:r>
            <a:br>
              <a:rPr lang="ru-RU" sz="3600" dirty="0">
                <a:solidFill>
                  <a:srgbClr val="7030A0"/>
                </a:solidFill>
                <a:latin typeface="Comic Sans MS" pitchFamily="66" charset="0"/>
              </a:rPr>
            </a:br>
            <a:endParaRPr lang="ru-RU" sz="3600" dirty="0">
              <a:solidFill>
                <a:srgbClr val="7030A0"/>
              </a:solidFill>
              <a:latin typeface="Comic Sans MS" pitchFamily="66" charset="0"/>
            </a:endParaRPr>
          </a:p>
        </p:txBody>
      </p:sp>
      <p:sp>
        <p:nvSpPr>
          <p:cNvPr id="3" name="Содержимое 2"/>
          <p:cNvSpPr>
            <a:spLocks noGrp="1"/>
          </p:cNvSpPr>
          <p:nvPr>
            <p:ph idx="1"/>
          </p:nvPr>
        </p:nvSpPr>
        <p:spPr>
          <a:xfrm>
            <a:off x="251520" y="1600200"/>
            <a:ext cx="8568952" cy="4525963"/>
          </a:xfrm>
        </p:spPr>
        <p:txBody>
          <a:bodyPr/>
          <a:lstStyle/>
          <a:p>
            <a:pPr lvl="0"/>
            <a:r>
              <a:rPr lang="ru-RU" dirty="0">
                <a:latin typeface="Comic Sans MS" pitchFamily="66" charset="0"/>
              </a:rPr>
              <a:t>Вступление </a:t>
            </a:r>
          </a:p>
          <a:p>
            <a:pPr lvl="0"/>
            <a:r>
              <a:rPr lang="ru-RU" dirty="0">
                <a:latin typeface="Comic Sans MS" pitchFamily="66" charset="0"/>
              </a:rPr>
              <a:t>Собственное рассуждение, ответ на вопрос</a:t>
            </a:r>
          </a:p>
          <a:p>
            <a:pPr lvl="0"/>
            <a:r>
              <a:rPr lang="ru-RU" dirty="0">
                <a:latin typeface="Comic Sans MS" pitchFamily="66" charset="0"/>
              </a:rPr>
              <a:t>Литературные аргументы (развернутые: пересказ-анализ, смысловой анализ, комплексный анализ)</a:t>
            </a:r>
          </a:p>
          <a:p>
            <a:pPr lvl="0"/>
            <a:r>
              <a:rPr lang="ru-RU" dirty="0">
                <a:latin typeface="Comic Sans MS" pitchFamily="66" charset="0"/>
              </a:rPr>
              <a:t>Выводы</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0067" name="AutoShape 3"/>
          <p:cNvSpPr>
            <a:spLocks noChangeArrowheads="1"/>
          </p:cNvSpPr>
          <p:nvPr/>
        </p:nvSpPr>
        <p:spPr bwMode="gray">
          <a:xfrm>
            <a:off x="1691680" y="2492896"/>
            <a:ext cx="5759450" cy="2638425"/>
          </a:xfrm>
          <a:prstGeom prst="upArrow">
            <a:avLst>
              <a:gd name="adj1" fmla="val 56944"/>
              <a:gd name="adj2" fmla="val 50782"/>
            </a:avLst>
          </a:prstGeom>
          <a:gradFill rotWithShape="1">
            <a:gsLst>
              <a:gs pos="0">
                <a:srgbClr val="0099CC"/>
              </a:gs>
              <a:gs pos="100000">
                <a:srgbClr val="0099CC">
                  <a:gamma/>
                  <a:shade val="46275"/>
                  <a:invGamma/>
                  <a:alpha val="0"/>
                </a:srgbClr>
              </a:gs>
            </a:gsLst>
            <a:lin ang="5400000" scaled="1"/>
          </a:gradFill>
          <a:ln w="9525" algn="ctr">
            <a:noFill/>
            <a:miter lim="800000"/>
            <a:headEnd/>
            <a:tailEnd/>
          </a:ln>
          <a:effectLst/>
        </p:spPr>
        <p:txBody>
          <a:bodyPr wrap="none" anchor="ctr"/>
          <a:lstStyle/>
          <a:p>
            <a:endParaRPr lang="ru-RU"/>
          </a:p>
        </p:txBody>
      </p:sp>
      <p:sp>
        <p:nvSpPr>
          <p:cNvPr id="600092" name="Text Box 28"/>
          <p:cNvSpPr txBox="1">
            <a:spLocks noChangeArrowheads="1"/>
          </p:cNvSpPr>
          <p:nvPr/>
        </p:nvSpPr>
        <p:spPr bwMode="auto">
          <a:xfrm>
            <a:off x="3707904" y="3140968"/>
            <a:ext cx="1984839" cy="369332"/>
          </a:xfrm>
          <a:prstGeom prst="rect">
            <a:avLst/>
          </a:prstGeom>
          <a:noFill/>
          <a:ln w="9525" algn="ctr">
            <a:noFill/>
            <a:miter lim="800000"/>
            <a:headEnd/>
            <a:tailEnd/>
          </a:ln>
          <a:effectLst/>
        </p:spPr>
        <p:txBody>
          <a:bodyPr wrap="none">
            <a:spAutoFit/>
          </a:bodyPr>
          <a:lstStyle/>
          <a:p>
            <a:r>
              <a:rPr lang="ru-RU" b="1" dirty="0" smtClean="0">
                <a:solidFill>
                  <a:srgbClr val="FFFFCC"/>
                </a:solidFill>
                <a:latin typeface="Comic Sans MS" pitchFamily="66" charset="0"/>
              </a:rPr>
              <a:t>ТЕЗИСЫ  (1-4)</a:t>
            </a:r>
            <a:endParaRPr lang="en-US" b="1" dirty="0">
              <a:solidFill>
                <a:srgbClr val="FFFFCC"/>
              </a:solidFill>
              <a:latin typeface="Comic Sans MS" pitchFamily="66" charset="0"/>
            </a:endParaRPr>
          </a:p>
        </p:txBody>
      </p:sp>
      <p:grpSp>
        <p:nvGrpSpPr>
          <p:cNvPr id="2" name="Group 35"/>
          <p:cNvGrpSpPr>
            <a:grpSpLocks/>
          </p:cNvGrpSpPr>
          <p:nvPr/>
        </p:nvGrpSpPr>
        <p:grpSpPr bwMode="auto">
          <a:xfrm>
            <a:off x="0" y="3501008"/>
            <a:ext cx="2425701" cy="2520280"/>
            <a:chOff x="555" y="2823"/>
            <a:chExt cx="973" cy="1065"/>
          </a:xfrm>
        </p:grpSpPr>
        <p:pic>
          <p:nvPicPr>
            <p:cNvPr id="600098" name="Picture 34" descr="Picture2"/>
            <p:cNvPicPr>
              <a:picLocks noChangeAspect="1" noChangeArrowheads="1"/>
            </p:cNvPicPr>
            <p:nvPr/>
          </p:nvPicPr>
          <p:blipFill>
            <a:blip r:embed="rId2" cstate="print"/>
            <a:srcRect/>
            <a:stretch>
              <a:fillRect/>
            </a:stretch>
          </p:blipFill>
          <p:spPr bwMode="auto">
            <a:xfrm>
              <a:off x="636" y="3718"/>
              <a:ext cx="819" cy="170"/>
            </a:xfrm>
            <a:prstGeom prst="rect">
              <a:avLst/>
            </a:prstGeom>
            <a:noFill/>
          </p:spPr>
        </p:pic>
        <p:sp>
          <p:nvSpPr>
            <p:cNvPr id="600069" name="Oval 5"/>
            <p:cNvSpPr>
              <a:spLocks noChangeArrowheads="1"/>
            </p:cNvSpPr>
            <p:nvPr/>
          </p:nvSpPr>
          <p:spPr bwMode="gray">
            <a:xfrm>
              <a:off x="555" y="2823"/>
              <a:ext cx="973" cy="973"/>
            </a:xfrm>
            <a:prstGeom prst="ellipse">
              <a:avLst/>
            </a:prstGeom>
            <a:gradFill rotWithShape="1">
              <a:gsLst>
                <a:gs pos="0">
                  <a:srgbClr val="FF9900"/>
                </a:gs>
                <a:gs pos="100000">
                  <a:srgbClr val="FF9900">
                    <a:gamma/>
                    <a:shade val="57255"/>
                    <a:invGamma/>
                  </a:srgbClr>
                </a:gs>
              </a:gsLst>
              <a:path path="rect">
                <a:fillToRect l="100000" t="100000"/>
              </a:path>
            </a:gradFill>
            <a:ln w="9525" algn="ctr">
              <a:noFill/>
              <a:round/>
              <a:headEnd/>
              <a:tailEnd/>
            </a:ln>
            <a:effectLst/>
          </p:spPr>
          <p:txBody>
            <a:bodyPr wrap="none" anchor="ctr"/>
            <a:lstStyle/>
            <a:p>
              <a:endParaRPr lang="ru-RU"/>
            </a:p>
          </p:txBody>
        </p:sp>
        <p:sp>
          <p:nvSpPr>
            <p:cNvPr id="600070" name="Oval 6"/>
            <p:cNvSpPr>
              <a:spLocks noChangeArrowheads="1"/>
            </p:cNvSpPr>
            <p:nvPr/>
          </p:nvSpPr>
          <p:spPr bwMode="gray">
            <a:xfrm>
              <a:off x="576" y="2846"/>
              <a:ext cx="928" cy="929"/>
            </a:xfrm>
            <a:prstGeom prst="ellipse">
              <a:avLst/>
            </a:prstGeom>
            <a:gradFill rotWithShape="1">
              <a:gsLst>
                <a:gs pos="0">
                  <a:srgbClr val="FF9900">
                    <a:alpha val="85001"/>
                  </a:srgbClr>
                </a:gs>
                <a:gs pos="100000">
                  <a:srgbClr val="FF9900">
                    <a:gamma/>
                    <a:shade val="63529"/>
                    <a:invGamma/>
                  </a:srgbClr>
                </a:gs>
              </a:gsLst>
              <a:lin ang="2700000" scaled="1"/>
            </a:gradFill>
            <a:ln w="9525" algn="ctr">
              <a:noFill/>
              <a:round/>
              <a:headEnd/>
              <a:tailEnd/>
            </a:ln>
            <a:effectLst/>
          </p:spPr>
          <p:txBody>
            <a:bodyPr wrap="none" anchor="ctr"/>
            <a:lstStyle/>
            <a:p>
              <a:endParaRPr lang="ru-RU"/>
            </a:p>
          </p:txBody>
        </p:sp>
        <p:sp>
          <p:nvSpPr>
            <p:cNvPr id="600072" name="Oval 8"/>
            <p:cNvSpPr>
              <a:spLocks noChangeArrowheads="1"/>
            </p:cNvSpPr>
            <p:nvPr/>
          </p:nvSpPr>
          <p:spPr bwMode="gray">
            <a:xfrm>
              <a:off x="612" y="2880"/>
              <a:ext cx="839" cy="839"/>
            </a:xfrm>
            <a:prstGeom prst="ellipse">
              <a:avLst/>
            </a:prstGeom>
            <a:gradFill rotWithShape="1">
              <a:gsLst>
                <a:gs pos="0">
                  <a:srgbClr val="FF9900"/>
                </a:gs>
                <a:gs pos="100000">
                  <a:srgbClr val="FF9900">
                    <a:gamma/>
                    <a:shade val="72549"/>
                    <a:invGamma/>
                  </a:srgbClr>
                </a:gs>
              </a:gsLst>
              <a:lin ang="2700000" scaled="1"/>
            </a:gradFill>
            <a:ln w="9525" algn="ctr">
              <a:noFill/>
              <a:round/>
              <a:headEnd/>
              <a:tailEnd/>
            </a:ln>
            <a:effectLst/>
          </p:spPr>
          <p:txBody>
            <a:bodyPr wrap="none" anchor="ctr"/>
            <a:lstStyle/>
            <a:p>
              <a:endParaRPr lang="ru-RU"/>
            </a:p>
          </p:txBody>
        </p:sp>
        <p:pic>
          <p:nvPicPr>
            <p:cNvPr id="600097" name="Picture 33" descr="Picture1"/>
            <p:cNvPicPr>
              <a:picLocks noChangeAspect="1" noChangeArrowheads="1"/>
            </p:cNvPicPr>
            <p:nvPr/>
          </p:nvPicPr>
          <p:blipFill>
            <a:blip r:embed="rId3" cstate="print"/>
            <a:srcRect/>
            <a:stretch>
              <a:fillRect/>
            </a:stretch>
          </p:blipFill>
          <p:spPr bwMode="auto">
            <a:xfrm>
              <a:off x="576" y="2880"/>
              <a:ext cx="616" cy="616"/>
            </a:xfrm>
            <a:prstGeom prst="rect">
              <a:avLst/>
            </a:prstGeom>
            <a:noFill/>
          </p:spPr>
        </p:pic>
      </p:grpSp>
      <p:sp>
        <p:nvSpPr>
          <p:cNvPr id="600100" name="Text Box 36"/>
          <p:cNvSpPr txBox="1">
            <a:spLocks noChangeArrowheads="1"/>
          </p:cNvSpPr>
          <p:nvPr/>
        </p:nvSpPr>
        <p:spPr bwMode="auto">
          <a:xfrm>
            <a:off x="323528" y="3861048"/>
            <a:ext cx="1795176" cy="1200329"/>
          </a:xfrm>
          <a:prstGeom prst="rect">
            <a:avLst/>
          </a:prstGeom>
          <a:noFill/>
          <a:ln w="9525" algn="ctr">
            <a:noFill/>
            <a:miter lim="800000"/>
            <a:headEnd/>
            <a:tailEnd/>
          </a:ln>
          <a:effectLst/>
        </p:spPr>
        <p:txBody>
          <a:bodyPr wrap="square">
            <a:spAutoFit/>
          </a:bodyPr>
          <a:lstStyle/>
          <a:p>
            <a:pPr algn="ctr"/>
            <a:r>
              <a:rPr lang="ru-RU" b="1" dirty="0" smtClean="0">
                <a:solidFill>
                  <a:srgbClr val="000000"/>
                </a:solidFill>
                <a:latin typeface="Comic Sans MS" pitchFamily="66" charset="0"/>
              </a:rPr>
              <a:t>Война –</a:t>
            </a:r>
          </a:p>
          <a:p>
            <a:pPr algn="ctr"/>
            <a:r>
              <a:rPr lang="ru-RU" b="1" dirty="0" smtClean="0">
                <a:solidFill>
                  <a:srgbClr val="000000"/>
                </a:solidFill>
                <a:latin typeface="Comic Sans MS" pitchFamily="66" charset="0"/>
              </a:rPr>
              <a:t>это смерть</a:t>
            </a:r>
          </a:p>
          <a:p>
            <a:pPr algn="ctr"/>
            <a:r>
              <a:rPr lang="ru-RU" b="1" dirty="0" smtClean="0">
                <a:solidFill>
                  <a:srgbClr val="000000"/>
                </a:solidFill>
                <a:latin typeface="Comic Sans MS" pitchFamily="66" charset="0"/>
              </a:rPr>
              <a:t> и страдания</a:t>
            </a:r>
          </a:p>
          <a:p>
            <a:pPr algn="ctr"/>
            <a:r>
              <a:rPr lang="ru-RU" b="1" dirty="0" smtClean="0">
                <a:solidFill>
                  <a:srgbClr val="000000"/>
                </a:solidFill>
                <a:latin typeface="Comic Sans MS" pitchFamily="66" charset="0"/>
              </a:rPr>
              <a:t>(примеры)</a:t>
            </a:r>
            <a:endParaRPr lang="en-US" b="1" dirty="0">
              <a:solidFill>
                <a:srgbClr val="000000"/>
              </a:solidFill>
              <a:latin typeface="Comic Sans MS" pitchFamily="66" charset="0"/>
            </a:endParaRPr>
          </a:p>
        </p:txBody>
      </p:sp>
      <p:grpSp>
        <p:nvGrpSpPr>
          <p:cNvPr id="3" name="Group 37"/>
          <p:cNvGrpSpPr>
            <a:grpSpLocks/>
          </p:cNvGrpSpPr>
          <p:nvPr/>
        </p:nvGrpSpPr>
        <p:grpSpPr bwMode="auto">
          <a:xfrm>
            <a:off x="2267744" y="3501008"/>
            <a:ext cx="2376264" cy="2520280"/>
            <a:chOff x="555" y="2823"/>
            <a:chExt cx="973" cy="1065"/>
          </a:xfrm>
        </p:grpSpPr>
        <p:pic>
          <p:nvPicPr>
            <p:cNvPr id="600102" name="Picture 38" descr="Picture2"/>
            <p:cNvPicPr>
              <a:picLocks noChangeAspect="1" noChangeArrowheads="1"/>
            </p:cNvPicPr>
            <p:nvPr/>
          </p:nvPicPr>
          <p:blipFill>
            <a:blip r:embed="rId2" cstate="print"/>
            <a:srcRect/>
            <a:stretch>
              <a:fillRect/>
            </a:stretch>
          </p:blipFill>
          <p:spPr bwMode="auto">
            <a:xfrm>
              <a:off x="636" y="3718"/>
              <a:ext cx="819" cy="170"/>
            </a:xfrm>
            <a:prstGeom prst="rect">
              <a:avLst/>
            </a:prstGeom>
            <a:noFill/>
          </p:spPr>
        </p:pic>
        <p:sp>
          <p:nvSpPr>
            <p:cNvPr id="600103" name="Oval 39"/>
            <p:cNvSpPr>
              <a:spLocks noChangeArrowheads="1"/>
            </p:cNvSpPr>
            <p:nvPr/>
          </p:nvSpPr>
          <p:spPr bwMode="gray">
            <a:xfrm>
              <a:off x="555" y="2823"/>
              <a:ext cx="973" cy="973"/>
            </a:xfrm>
            <a:prstGeom prst="ellipse">
              <a:avLst/>
            </a:prstGeom>
            <a:gradFill rotWithShape="1">
              <a:gsLst>
                <a:gs pos="0">
                  <a:srgbClr val="F0EA00"/>
                </a:gs>
                <a:gs pos="100000">
                  <a:srgbClr val="F0EA00">
                    <a:gamma/>
                    <a:shade val="57255"/>
                    <a:invGamma/>
                  </a:srgbClr>
                </a:gs>
              </a:gsLst>
              <a:path path="rect">
                <a:fillToRect l="100000" t="100000"/>
              </a:path>
            </a:gradFill>
            <a:ln w="9525" algn="ctr">
              <a:noFill/>
              <a:round/>
              <a:headEnd/>
              <a:tailEnd/>
            </a:ln>
            <a:effectLst/>
          </p:spPr>
          <p:txBody>
            <a:bodyPr wrap="none" anchor="ctr"/>
            <a:lstStyle/>
            <a:p>
              <a:endParaRPr lang="ru-RU"/>
            </a:p>
          </p:txBody>
        </p:sp>
        <p:sp>
          <p:nvSpPr>
            <p:cNvPr id="600104" name="Oval 40"/>
            <p:cNvSpPr>
              <a:spLocks noChangeArrowheads="1"/>
            </p:cNvSpPr>
            <p:nvPr/>
          </p:nvSpPr>
          <p:spPr bwMode="gray">
            <a:xfrm>
              <a:off x="576" y="2846"/>
              <a:ext cx="928" cy="929"/>
            </a:xfrm>
            <a:prstGeom prst="ellipse">
              <a:avLst/>
            </a:prstGeom>
            <a:gradFill rotWithShape="1">
              <a:gsLst>
                <a:gs pos="0">
                  <a:srgbClr val="F0EA00">
                    <a:alpha val="85001"/>
                  </a:srgbClr>
                </a:gs>
                <a:gs pos="100000">
                  <a:srgbClr val="F0EA00">
                    <a:gamma/>
                    <a:shade val="63529"/>
                    <a:invGamma/>
                  </a:srgbClr>
                </a:gs>
              </a:gsLst>
              <a:lin ang="2700000" scaled="1"/>
            </a:gradFill>
            <a:ln w="9525" algn="ctr">
              <a:noFill/>
              <a:round/>
              <a:headEnd/>
              <a:tailEnd/>
            </a:ln>
            <a:effectLst/>
          </p:spPr>
          <p:txBody>
            <a:bodyPr wrap="none" anchor="ctr"/>
            <a:lstStyle/>
            <a:p>
              <a:endParaRPr lang="ru-RU"/>
            </a:p>
          </p:txBody>
        </p:sp>
        <p:sp>
          <p:nvSpPr>
            <p:cNvPr id="600105" name="Oval 41"/>
            <p:cNvSpPr>
              <a:spLocks noChangeArrowheads="1"/>
            </p:cNvSpPr>
            <p:nvPr/>
          </p:nvSpPr>
          <p:spPr bwMode="gray">
            <a:xfrm>
              <a:off x="612" y="2880"/>
              <a:ext cx="839" cy="839"/>
            </a:xfrm>
            <a:prstGeom prst="ellipse">
              <a:avLst/>
            </a:prstGeom>
            <a:gradFill rotWithShape="1">
              <a:gsLst>
                <a:gs pos="0">
                  <a:srgbClr val="F0EA00"/>
                </a:gs>
                <a:gs pos="100000">
                  <a:srgbClr val="F0EA00">
                    <a:gamma/>
                    <a:shade val="72549"/>
                    <a:invGamma/>
                  </a:srgbClr>
                </a:gs>
              </a:gsLst>
              <a:lin ang="2700000" scaled="1"/>
            </a:gradFill>
            <a:ln w="9525" algn="ctr">
              <a:noFill/>
              <a:round/>
              <a:headEnd/>
              <a:tailEnd/>
            </a:ln>
            <a:effectLst/>
          </p:spPr>
          <p:txBody>
            <a:bodyPr wrap="none" anchor="ctr"/>
            <a:lstStyle/>
            <a:p>
              <a:endParaRPr lang="ru-RU"/>
            </a:p>
          </p:txBody>
        </p:sp>
        <p:pic>
          <p:nvPicPr>
            <p:cNvPr id="600106" name="Picture 42" descr="Picture1"/>
            <p:cNvPicPr>
              <a:picLocks noChangeAspect="1" noChangeArrowheads="1"/>
            </p:cNvPicPr>
            <p:nvPr/>
          </p:nvPicPr>
          <p:blipFill>
            <a:blip r:embed="rId3" cstate="print"/>
            <a:srcRect/>
            <a:stretch>
              <a:fillRect/>
            </a:stretch>
          </p:blipFill>
          <p:spPr bwMode="auto">
            <a:xfrm>
              <a:off x="576" y="2880"/>
              <a:ext cx="616" cy="616"/>
            </a:xfrm>
            <a:prstGeom prst="rect">
              <a:avLst/>
            </a:prstGeom>
            <a:noFill/>
          </p:spPr>
        </p:pic>
      </p:grpSp>
      <p:sp>
        <p:nvSpPr>
          <p:cNvPr id="600107" name="Text Box 43"/>
          <p:cNvSpPr txBox="1">
            <a:spLocks noChangeArrowheads="1"/>
          </p:cNvSpPr>
          <p:nvPr/>
        </p:nvSpPr>
        <p:spPr bwMode="auto">
          <a:xfrm>
            <a:off x="2411760" y="3861048"/>
            <a:ext cx="2064989" cy="1477328"/>
          </a:xfrm>
          <a:prstGeom prst="rect">
            <a:avLst/>
          </a:prstGeom>
          <a:noFill/>
          <a:ln w="9525" algn="ctr">
            <a:noFill/>
            <a:miter lim="800000"/>
            <a:headEnd/>
            <a:tailEnd/>
          </a:ln>
          <a:effectLst/>
        </p:spPr>
        <p:txBody>
          <a:bodyPr wrap="none">
            <a:spAutoFit/>
          </a:bodyPr>
          <a:lstStyle/>
          <a:p>
            <a:pPr algn="ctr"/>
            <a:r>
              <a:rPr lang="ru-RU" b="1" dirty="0" smtClean="0">
                <a:solidFill>
                  <a:srgbClr val="000000"/>
                </a:solidFill>
                <a:latin typeface="Comic Sans MS" pitchFamily="66" charset="0"/>
              </a:rPr>
              <a:t>Война –это</a:t>
            </a:r>
          </a:p>
          <a:p>
            <a:pPr algn="ctr"/>
            <a:r>
              <a:rPr lang="ru-RU" b="1" dirty="0">
                <a:solidFill>
                  <a:srgbClr val="000000"/>
                </a:solidFill>
                <a:latin typeface="Comic Sans MS" pitchFamily="66" charset="0"/>
              </a:rPr>
              <a:t>р</a:t>
            </a:r>
            <a:r>
              <a:rPr lang="ru-RU" b="1" dirty="0" smtClean="0">
                <a:solidFill>
                  <a:srgbClr val="000000"/>
                </a:solidFill>
                <a:latin typeface="Comic Sans MS" pitchFamily="66" charset="0"/>
              </a:rPr>
              <a:t>азрушения,</a:t>
            </a:r>
          </a:p>
          <a:p>
            <a:pPr algn="ctr"/>
            <a:r>
              <a:rPr lang="ru-RU" b="1" dirty="0" smtClean="0">
                <a:solidFill>
                  <a:srgbClr val="000000"/>
                </a:solidFill>
                <a:latin typeface="Comic Sans MS" pitchFamily="66" charset="0"/>
              </a:rPr>
              <a:t> голод, болезни</a:t>
            </a:r>
          </a:p>
          <a:p>
            <a:pPr algn="ctr"/>
            <a:r>
              <a:rPr lang="ru-RU" b="1" dirty="0" smtClean="0">
                <a:solidFill>
                  <a:srgbClr val="000000"/>
                </a:solidFill>
                <a:latin typeface="Comic Sans MS" pitchFamily="66" charset="0"/>
              </a:rPr>
              <a:t>(примеры)</a:t>
            </a:r>
          </a:p>
          <a:p>
            <a:endParaRPr lang="en-US" b="1" dirty="0">
              <a:solidFill>
                <a:srgbClr val="000000"/>
              </a:solidFill>
              <a:latin typeface="Verdana" pitchFamily="34" charset="0"/>
            </a:endParaRPr>
          </a:p>
        </p:txBody>
      </p:sp>
      <p:grpSp>
        <p:nvGrpSpPr>
          <p:cNvPr id="4" name="Group 44"/>
          <p:cNvGrpSpPr>
            <a:grpSpLocks/>
          </p:cNvGrpSpPr>
          <p:nvPr/>
        </p:nvGrpSpPr>
        <p:grpSpPr bwMode="auto">
          <a:xfrm>
            <a:off x="4499992" y="3573016"/>
            <a:ext cx="2304256" cy="2383161"/>
            <a:chOff x="555" y="2823"/>
            <a:chExt cx="973" cy="1065"/>
          </a:xfrm>
        </p:grpSpPr>
        <p:pic>
          <p:nvPicPr>
            <p:cNvPr id="600109" name="Picture 45" descr="Picture2"/>
            <p:cNvPicPr>
              <a:picLocks noChangeAspect="1" noChangeArrowheads="1"/>
            </p:cNvPicPr>
            <p:nvPr/>
          </p:nvPicPr>
          <p:blipFill>
            <a:blip r:embed="rId2" cstate="print"/>
            <a:srcRect/>
            <a:stretch>
              <a:fillRect/>
            </a:stretch>
          </p:blipFill>
          <p:spPr bwMode="auto">
            <a:xfrm>
              <a:off x="636" y="3718"/>
              <a:ext cx="819" cy="170"/>
            </a:xfrm>
            <a:prstGeom prst="rect">
              <a:avLst/>
            </a:prstGeom>
            <a:noFill/>
          </p:spPr>
        </p:pic>
        <p:sp>
          <p:nvSpPr>
            <p:cNvPr id="600110" name="Oval 46"/>
            <p:cNvSpPr>
              <a:spLocks noChangeArrowheads="1"/>
            </p:cNvSpPr>
            <p:nvPr/>
          </p:nvSpPr>
          <p:spPr bwMode="gray">
            <a:xfrm>
              <a:off x="555" y="2823"/>
              <a:ext cx="973" cy="973"/>
            </a:xfrm>
            <a:prstGeom prst="ellipse">
              <a:avLst/>
            </a:prstGeom>
            <a:gradFill rotWithShape="1">
              <a:gsLst>
                <a:gs pos="0">
                  <a:srgbClr val="30C230"/>
                </a:gs>
                <a:gs pos="100000">
                  <a:srgbClr val="30C230">
                    <a:gamma/>
                    <a:shade val="57255"/>
                    <a:invGamma/>
                  </a:srgbClr>
                </a:gs>
              </a:gsLst>
              <a:path path="rect">
                <a:fillToRect l="100000" t="100000"/>
              </a:path>
            </a:gradFill>
            <a:ln w="9525" algn="ctr">
              <a:noFill/>
              <a:round/>
              <a:headEnd/>
              <a:tailEnd/>
            </a:ln>
            <a:effectLst/>
          </p:spPr>
          <p:txBody>
            <a:bodyPr wrap="none" anchor="ctr"/>
            <a:lstStyle/>
            <a:p>
              <a:endParaRPr lang="ru-RU"/>
            </a:p>
          </p:txBody>
        </p:sp>
        <p:sp>
          <p:nvSpPr>
            <p:cNvPr id="600111" name="Oval 47"/>
            <p:cNvSpPr>
              <a:spLocks noChangeArrowheads="1"/>
            </p:cNvSpPr>
            <p:nvPr/>
          </p:nvSpPr>
          <p:spPr bwMode="gray">
            <a:xfrm>
              <a:off x="576" y="2846"/>
              <a:ext cx="928" cy="929"/>
            </a:xfrm>
            <a:prstGeom prst="ellipse">
              <a:avLst/>
            </a:prstGeom>
            <a:gradFill rotWithShape="1">
              <a:gsLst>
                <a:gs pos="0">
                  <a:srgbClr val="30C230">
                    <a:alpha val="85001"/>
                  </a:srgbClr>
                </a:gs>
                <a:gs pos="100000">
                  <a:srgbClr val="30C230">
                    <a:gamma/>
                    <a:shade val="63529"/>
                    <a:invGamma/>
                  </a:srgbClr>
                </a:gs>
              </a:gsLst>
              <a:lin ang="2700000" scaled="1"/>
            </a:gradFill>
            <a:ln w="9525" algn="ctr">
              <a:noFill/>
              <a:round/>
              <a:headEnd/>
              <a:tailEnd/>
            </a:ln>
            <a:effectLst/>
          </p:spPr>
          <p:txBody>
            <a:bodyPr wrap="none" anchor="ctr"/>
            <a:lstStyle/>
            <a:p>
              <a:endParaRPr lang="ru-RU"/>
            </a:p>
          </p:txBody>
        </p:sp>
        <p:sp>
          <p:nvSpPr>
            <p:cNvPr id="600112" name="Oval 48"/>
            <p:cNvSpPr>
              <a:spLocks noChangeArrowheads="1"/>
            </p:cNvSpPr>
            <p:nvPr/>
          </p:nvSpPr>
          <p:spPr bwMode="gray">
            <a:xfrm>
              <a:off x="612" y="2880"/>
              <a:ext cx="839" cy="839"/>
            </a:xfrm>
            <a:prstGeom prst="ellipse">
              <a:avLst/>
            </a:prstGeom>
            <a:gradFill rotWithShape="1">
              <a:gsLst>
                <a:gs pos="0">
                  <a:srgbClr val="30C230"/>
                </a:gs>
                <a:gs pos="100000">
                  <a:srgbClr val="30C230">
                    <a:gamma/>
                    <a:shade val="72549"/>
                    <a:invGamma/>
                  </a:srgbClr>
                </a:gs>
              </a:gsLst>
              <a:lin ang="2700000" scaled="1"/>
            </a:gradFill>
            <a:ln w="9525" algn="ctr">
              <a:noFill/>
              <a:round/>
              <a:headEnd/>
              <a:tailEnd/>
            </a:ln>
            <a:effectLst/>
          </p:spPr>
          <p:txBody>
            <a:bodyPr wrap="none" anchor="ctr"/>
            <a:lstStyle/>
            <a:p>
              <a:endParaRPr lang="ru-RU"/>
            </a:p>
          </p:txBody>
        </p:sp>
        <p:pic>
          <p:nvPicPr>
            <p:cNvPr id="600113" name="Picture 49" descr="Picture1"/>
            <p:cNvPicPr>
              <a:picLocks noChangeAspect="1" noChangeArrowheads="1"/>
            </p:cNvPicPr>
            <p:nvPr/>
          </p:nvPicPr>
          <p:blipFill>
            <a:blip r:embed="rId3" cstate="print"/>
            <a:srcRect/>
            <a:stretch>
              <a:fillRect/>
            </a:stretch>
          </p:blipFill>
          <p:spPr bwMode="auto">
            <a:xfrm>
              <a:off x="576" y="2880"/>
              <a:ext cx="616" cy="616"/>
            </a:xfrm>
            <a:prstGeom prst="rect">
              <a:avLst/>
            </a:prstGeom>
            <a:noFill/>
          </p:spPr>
        </p:pic>
      </p:grpSp>
      <p:sp>
        <p:nvSpPr>
          <p:cNvPr id="600114" name="Text Box 50"/>
          <p:cNvSpPr txBox="1">
            <a:spLocks noChangeArrowheads="1"/>
          </p:cNvSpPr>
          <p:nvPr/>
        </p:nvSpPr>
        <p:spPr bwMode="auto">
          <a:xfrm>
            <a:off x="4788024" y="3789040"/>
            <a:ext cx="1728192" cy="1815882"/>
          </a:xfrm>
          <a:prstGeom prst="rect">
            <a:avLst/>
          </a:prstGeom>
          <a:noFill/>
          <a:ln w="9525" algn="ctr">
            <a:noFill/>
            <a:miter lim="800000"/>
            <a:headEnd/>
            <a:tailEnd/>
          </a:ln>
          <a:effectLst/>
        </p:spPr>
        <p:txBody>
          <a:bodyPr wrap="square">
            <a:spAutoFit/>
          </a:bodyPr>
          <a:lstStyle/>
          <a:p>
            <a:pPr algn="ctr"/>
            <a:r>
              <a:rPr lang="ru-RU" sz="1600" b="1" dirty="0" smtClean="0">
                <a:solidFill>
                  <a:srgbClr val="000000"/>
                </a:solidFill>
                <a:latin typeface="Comic Sans MS" pitchFamily="66" charset="0"/>
              </a:rPr>
              <a:t>Война духовно калечит людей: ожесточает, оставляет душевные </a:t>
            </a:r>
          </a:p>
          <a:p>
            <a:pPr algn="ctr"/>
            <a:r>
              <a:rPr lang="ru-RU" sz="1600" b="1" dirty="0" smtClean="0">
                <a:solidFill>
                  <a:srgbClr val="000000"/>
                </a:solidFill>
                <a:latin typeface="Comic Sans MS" pitchFamily="66" charset="0"/>
              </a:rPr>
              <a:t>раны</a:t>
            </a:r>
            <a:endParaRPr lang="en-US" sz="1600" b="1" dirty="0">
              <a:solidFill>
                <a:srgbClr val="000000"/>
              </a:solidFill>
              <a:latin typeface="Comic Sans MS" pitchFamily="66" charset="0"/>
            </a:endParaRPr>
          </a:p>
        </p:txBody>
      </p:sp>
      <p:grpSp>
        <p:nvGrpSpPr>
          <p:cNvPr id="5" name="Group 51"/>
          <p:cNvGrpSpPr>
            <a:grpSpLocks/>
          </p:cNvGrpSpPr>
          <p:nvPr/>
        </p:nvGrpSpPr>
        <p:grpSpPr bwMode="auto">
          <a:xfrm>
            <a:off x="6660232" y="3573016"/>
            <a:ext cx="2483768" cy="2383161"/>
            <a:chOff x="555" y="2823"/>
            <a:chExt cx="973" cy="1065"/>
          </a:xfrm>
        </p:grpSpPr>
        <p:pic>
          <p:nvPicPr>
            <p:cNvPr id="600116" name="Picture 52" descr="Picture2"/>
            <p:cNvPicPr>
              <a:picLocks noChangeAspect="1" noChangeArrowheads="1"/>
            </p:cNvPicPr>
            <p:nvPr/>
          </p:nvPicPr>
          <p:blipFill>
            <a:blip r:embed="rId2" cstate="print">
              <a:duotone>
                <a:schemeClr val="accent1">
                  <a:shade val="45000"/>
                  <a:satMod val="135000"/>
                </a:schemeClr>
                <a:prstClr val="white"/>
              </a:duotone>
            </a:blip>
            <a:srcRect/>
            <a:stretch>
              <a:fillRect/>
            </a:stretch>
          </p:blipFill>
          <p:spPr bwMode="auto">
            <a:xfrm>
              <a:off x="636" y="3718"/>
              <a:ext cx="819" cy="170"/>
            </a:xfrm>
            <a:prstGeom prst="rect">
              <a:avLst/>
            </a:prstGeom>
            <a:noFill/>
            <a:ln>
              <a:noFill/>
            </a:ln>
          </p:spPr>
        </p:pic>
        <p:sp>
          <p:nvSpPr>
            <p:cNvPr id="600117" name="Oval 53"/>
            <p:cNvSpPr>
              <a:spLocks noChangeArrowheads="1"/>
            </p:cNvSpPr>
            <p:nvPr/>
          </p:nvSpPr>
          <p:spPr bwMode="gray">
            <a:xfrm>
              <a:off x="555" y="2823"/>
              <a:ext cx="973" cy="973"/>
            </a:xfrm>
            <a:prstGeom prst="ellipse">
              <a:avLst/>
            </a:prstGeom>
            <a:gradFill rotWithShape="1">
              <a:gsLst>
                <a:gs pos="0">
                  <a:srgbClr val="AE50E2"/>
                </a:gs>
                <a:gs pos="100000">
                  <a:srgbClr val="AE50E2">
                    <a:gamma/>
                    <a:shade val="57255"/>
                    <a:invGamma/>
                  </a:srgbClr>
                </a:gs>
              </a:gsLst>
              <a:path path="rect">
                <a:fillToRect l="100000" t="100000"/>
              </a:path>
            </a:gradFill>
            <a:ln w="9525" algn="ctr">
              <a:noFill/>
              <a:round/>
              <a:headEnd/>
              <a:tailEnd/>
            </a:ln>
            <a:effectLst/>
          </p:spPr>
          <p:txBody>
            <a:bodyPr wrap="none" anchor="ctr"/>
            <a:lstStyle/>
            <a:p>
              <a:endParaRPr lang="ru-RU"/>
            </a:p>
          </p:txBody>
        </p:sp>
        <p:sp>
          <p:nvSpPr>
            <p:cNvPr id="600118" name="Oval 54"/>
            <p:cNvSpPr>
              <a:spLocks noChangeArrowheads="1"/>
            </p:cNvSpPr>
            <p:nvPr/>
          </p:nvSpPr>
          <p:spPr bwMode="gray">
            <a:xfrm>
              <a:off x="576" y="2846"/>
              <a:ext cx="928" cy="929"/>
            </a:xfrm>
            <a:prstGeom prst="ellipse">
              <a:avLst/>
            </a:prstGeom>
            <a:gradFill rotWithShape="1">
              <a:gsLst>
                <a:gs pos="0">
                  <a:srgbClr val="AE50E2">
                    <a:alpha val="85001"/>
                  </a:srgbClr>
                </a:gs>
                <a:gs pos="100000">
                  <a:srgbClr val="AE50E2">
                    <a:gamma/>
                    <a:shade val="63529"/>
                    <a:invGamma/>
                  </a:srgbClr>
                </a:gs>
              </a:gsLst>
              <a:lin ang="2700000" scaled="1"/>
            </a:gradFill>
            <a:ln w="9525" algn="ctr">
              <a:noFill/>
              <a:round/>
              <a:headEnd/>
              <a:tailEnd/>
            </a:ln>
            <a:effectLst/>
          </p:spPr>
          <p:txBody>
            <a:bodyPr wrap="none" anchor="ctr"/>
            <a:lstStyle/>
            <a:p>
              <a:endParaRPr lang="ru-RU"/>
            </a:p>
          </p:txBody>
        </p:sp>
        <p:sp>
          <p:nvSpPr>
            <p:cNvPr id="600119" name="Oval 55"/>
            <p:cNvSpPr>
              <a:spLocks noChangeArrowheads="1"/>
            </p:cNvSpPr>
            <p:nvPr/>
          </p:nvSpPr>
          <p:spPr bwMode="gray">
            <a:xfrm>
              <a:off x="612" y="2880"/>
              <a:ext cx="839" cy="839"/>
            </a:xfrm>
            <a:prstGeom prst="ellipse">
              <a:avLst/>
            </a:prstGeom>
            <a:gradFill rotWithShape="1">
              <a:gsLst>
                <a:gs pos="0">
                  <a:srgbClr val="AE50E2"/>
                </a:gs>
                <a:gs pos="100000">
                  <a:srgbClr val="AE50E2">
                    <a:gamma/>
                    <a:shade val="72549"/>
                    <a:invGamma/>
                  </a:srgbClr>
                </a:gs>
              </a:gsLst>
              <a:lin ang="2700000" scaled="1"/>
            </a:gradFill>
            <a:ln w="9525" algn="ctr">
              <a:noFill/>
              <a:round/>
              <a:headEnd/>
              <a:tailEnd/>
            </a:ln>
            <a:effectLst/>
          </p:spPr>
          <p:txBody>
            <a:bodyPr wrap="none" anchor="ctr"/>
            <a:lstStyle/>
            <a:p>
              <a:endParaRPr lang="ru-RU"/>
            </a:p>
          </p:txBody>
        </p:sp>
        <p:pic>
          <p:nvPicPr>
            <p:cNvPr id="600120" name="Picture 56" descr="Picture1"/>
            <p:cNvPicPr>
              <a:picLocks noChangeAspect="1" noChangeArrowheads="1"/>
            </p:cNvPicPr>
            <p:nvPr/>
          </p:nvPicPr>
          <p:blipFill>
            <a:blip r:embed="rId3" cstate="print">
              <a:duotone>
                <a:schemeClr val="accent1">
                  <a:shade val="45000"/>
                  <a:satMod val="135000"/>
                </a:schemeClr>
                <a:prstClr val="white"/>
              </a:duotone>
            </a:blip>
            <a:srcRect/>
            <a:stretch>
              <a:fillRect/>
            </a:stretch>
          </p:blipFill>
          <p:spPr bwMode="auto">
            <a:xfrm>
              <a:off x="576" y="2880"/>
              <a:ext cx="616" cy="616"/>
            </a:xfrm>
            <a:prstGeom prst="rect">
              <a:avLst/>
            </a:prstGeom>
            <a:noFill/>
            <a:ln>
              <a:noFill/>
            </a:ln>
          </p:spPr>
        </p:pic>
      </p:grpSp>
      <p:sp>
        <p:nvSpPr>
          <p:cNvPr id="600121" name="Text Box 57"/>
          <p:cNvSpPr txBox="1">
            <a:spLocks noChangeArrowheads="1"/>
          </p:cNvSpPr>
          <p:nvPr/>
        </p:nvSpPr>
        <p:spPr bwMode="auto">
          <a:xfrm>
            <a:off x="6804248" y="3861048"/>
            <a:ext cx="2339752" cy="1815882"/>
          </a:xfrm>
          <a:prstGeom prst="rect">
            <a:avLst/>
          </a:prstGeom>
          <a:noFill/>
          <a:ln w="9525" algn="ctr">
            <a:noFill/>
            <a:miter lim="800000"/>
            <a:headEnd/>
            <a:tailEnd/>
          </a:ln>
          <a:effectLst/>
        </p:spPr>
        <p:txBody>
          <a:bodyPr wrap="square">
            <a:spAutoFit/>
          </a:bodyPr>
          <a:lstStyle/>
          <a:p>
            <a:pPr algn="ctr"/>
            <a:r>
              <a:rPr lang="ru-RU" sz="1600" b="1" dirty="0" smtClean="0">
                <a:solidFill>
                  <a:srgbClr val="000000"/>
                </a:solidFill>
                <a:latin typeface="Comic Sans MS" pitchFamily="66" charset="0"/>
              </a:rPr>
              <a:t>Война ,особенно</a:t>
            </a:r>
          </a:p>
          <a:p>
            <a:pPr algn="ctr"/>
            <a:r>
              <a:rPr lang="ru-RU" sz="1600" b="1" dirty="0" smtClean="0">
                <a:solidFill>
                  <a:srgbClr val="000000"/>
                </a:solidFill>
                <a:latin typeface="Comic Sans MS" pitchFamily="66" charset="0"/>
              </a:rPr>
              <a:t> гражданская, </a:t>
            </a:r>
          </a:p>
          <a:p>
            <a:pPr algn="ctr"/>
            <a:r>
              <a:rPr lang="ru-RU" sz="1600" b="1" dirty="0">
                <a:solidFill>
                  <a:srgbClr val="000000"/>
                </a:solidFill>
                <a:latin typeface="Comic Sans MS" pitchFamily="66" charset="0"/>
              </a:rPr>
              <a:t>р</a:t>
            </a:r>
            <a:r>
              <a:rPr lang="ru-RU" sz="1600" b="1" dirty="0" smtClean="0">
                <a:solidFill>
                  <a:srgbClr val="000000"/>
                </a:solidFill>
                <a:latin typeface="Comic Sans MS" pitchFamily="66" charset="0"/>
              </a:rPr>
              <a:t>азрушает связи </a:t>
            </a:r>
          </a:p>
          <a:p>
            <a:pPr algn="ctr"/>
            <a:r>
              <a:rPr lang="ru-RU" sz="1600" b="1" dirty="0">
                <a:solidFill>
                  <a:srgbClr val="000000"/>
                </a:solidFill>
                <a:latin typeface="Comic Sans MS" pitchFamily="66" charset="0"/>
              </a:rPr>
              <a:t>м</a:t>
            </a:r>
            <a:r>
              <a:rPr lang="ru-RU" sz="1600" b="1" dirty="0" smtClean="0">
                <a:solidFill>
                  <a:srgbClr val="000000"/>
                </a:solidFill>
                <a:latin typeface="Comic Sans MS" pitchFamily="66" charset="0"/>
              </a:rPr>
              <a:t>ежду людьми, </a:t>
            </a:r>
          </a:p>
          <a:p>
            <a:pPr algn="ctr"/>
            <a:r>
              <a:rPr lang="ru-RU" sz="1600" b="1" dirty="0" smtClean="0">
                <a:solidFill>
                  <a:srgbClr val="000000"/>
                </a:solidFill>
                <a:latin typeface="Comic Sans MS" pitchFamily="66" charset="0"/>
              </a:rPr>
              <a:t>может сделать</a:t>
            </a:r>
          </a:p>
          <a:p>
            <a:pPr algn="ctr"/>
            <a:r>
              <a:rPr lang="ru-RU" sz="1600" b="1" dirty="0">
                <a:solidFill>
                  <a:srgbClr val="000000"/>
                </a:solidFill>
                <a:latin typeface="Comic Sans MS" pitchFamily="66" charset="0"/>
              </a:rPr>
              <a:t>в</a:t>
            </a:r>
            <a:r>
              <a:rPr lang="ru-RU" sz="1600" b="1" dirty="0" smtClean="0">
                <a:solidFill>
                  <a:srgbClr val="000000"/>
                </a:solidFill>
                <a:latin typeface="Comic Sans MS" pitchFamily="66" charset="0"/>
              </a:rPr>
              <a:t>рагами даже </a:t>
            </a:r>
          </a:p>
          <a:p>
            <a:pPr algn="ctr"/>
            <a:r>
              <a:rPr lang="ru-RU" sz="1600" b="1" dirty="0" smtClean="0">
                <a:solidFill>
                  <a:srgbClr val="000000"/>
                </a:solidFill>
                <a:latin typeface="Comic Sans MS" pitchFamily="66" charset="0"/>
              </a:rPr>
              <a:t>близких</a:t>
            </a:r>
            <a:endParaRPr lang="en-US" sz="1600" b="1" dirty="0">
              <a:solidFill>
                <a:srgbClr val="000000"/>
              </a:solidFill>
              <a:latin typeface="Comic Sans MS" pitchFamily="66" charset="0"/>
            </a:endParaRPr>
          </a:p>
        </p:txBody>
      </p:sp>
      <p:sp>
        <p:nvSpPr>
          <p:cNvPr id="34" name="AutoShape 27"/>
          <p:cNvSpPr>
            <a:spLocks noChangeArrowheads="1"/>
          </p:cNvSpPr>
          <p:nvPr/>
        </p:nvSpPr>
        <p:spPr bwMode="gray">
          <a:xfrm>
            <a:off x="1403648" y="188640"/>
            <a:ext cx="6408712" cy="1008112"/>
          </a:xfrm>
          <a:prstGeom prst="roundRect">
            <a:avLst>
              <a:gd name="adj" fmla="val 50000"/>
            </a:avLst>
          </a:prstGeom>
          <a:gradFill rotWithShape="1">
            <a:gsLst>
              <a:gs pos="0">
                <a:srgbClr val="B0AF7A">
                  <a:gamma/>
                  <a:shade val="46275"/>
                  <a:invGamma/>
                </a:srgbClr>
              </a:gs>
              <a:gs pos="50000">
                <a:srgbClr val="B0AF7A"/>
              </a:gs>
              <a:gs pos="100000">
                <a:srgbClr val="B0AF7A">
                  <a:gamma/>
                  <a:shade val="46275"/>
                  <a:invGamma/>
                </a:srgb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a:r>
              <a:rPr lang="ru-RU" sz="2000" b="1" dirty="0" smtClean="0">
                <a:effectLst>
                  <a:outerShdw blurRad="38100" dist="38100" dir="2700000" algn="tl">
                    <a:srgbClr val="000000"/>
                  </a:outerShdw>
                </a:effectLst>
                <a:latin typeface="Verdana" pitchFamily="34" charset="0"/>
              </a:rPr>
              <a:t>ТЕМА: «Война – страшное слово»</a:t>
            </a:r>
            <a:endParaRPr lang="en-US" sz="2000" b="1" dirty="0">
              <a:effectLst>
                <a:outerShdw blurRad="38100" dist="38100" dir="2700000" algn="tl">
                  <a:srgbClr val="000000"/>
                </a:outerShdw>
              </a:effectLst>
              <a:latin typeface="Verdana" pitchFamily="34" charset="0"/>
            </a:endParaRPr>
          </a:p>
        </p:txBody>
      </p:sp>
      <p:sp>
        <p:nvSpPr>
          <p:cNvPr id="37" name="AutoShape 27"/>
          <p:cNvSpPr>
            <a:spLocks noChangeArrowheads="1"/>
          </p:cNvSpPr>
          <p:nvPr/>
        </p:nvSpPr>
        <p:spPr bwMode="gray">
          <a:xfrm>
            <a:off x="1547664" y="1556792"/>
            <a:ext cx="6264696" cy="1008112"/>
          </a:xfrm>
          <a:prstGeom prst="roundRect">
            <a:avLst>
              <a:gd name="adj" fmla="val 50000"/>
            </a:avLst>
          </a:prstGeom>
          <a:gradFill rotWithShape="1">
            <a:gsLst>
              <a:gs pos="0">
                <a:srgbClr val="B0AF7A">
                  <a:gamma/>
                  <a:shade val="46275"/>
                  <a:invGamma/>
                </a:srgbClr>
              </a:gs>
              <a:gs pos="50000">
                <a:srgbClr val="B0AF7A"/>
              </a:gs>
              <a:gs pos="100000">
                <a:srgbClr val="B0AF7A">
                  <a:gamma/>
                  <a:shade val="46275"/>
                  <a:invGamma/>
                </a:srgb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a:r>
              <a:rPr lang="ru-RU" sz="2000" b="1" dirty="0" smtClean="0">
                <a:effectLst>
                  <a:outerShdw blurRad="38100" dist="38100" dir="2700000" algn="tl">
                    <a:srgbClr val="000000"/>
                  </a:outerShdw>
                </a:effectLst>
                <a:latin typeface="Comic Sans MS" pitchFamily="66" charset="0"/>
              </a:rPr>
              <a:t>Проблемный вопрос: </a:t>
            </a:r>
          </a:p>
          <a:p>
            <a:pPr algn="ctr"/>
            <a:r>
              <a:rPr lang="ru-RU" sz="2000" b="1" dirty="0" smtClean="0">
                <a:effectLst>
                  <a:outerShdw blurRad="38100" dist="38100" dir="2700000" algn="tl">
                    <a:srgbClr val="000000"/>
                  </a:outerShdw>
                </a:effectLst>
                <a:latin typeface="Comic Sans MS" pitchFamily="66" charset="0"/>
              </a:rPr>
              <a:t>«Почему война страшное слово?»</a:t>
            </a:r>
            <a:endParaRPr lang="en-US" sz="2000" b="1" dirty="0">
              <a:effectLst>
                <a:outerShdw blurRad="38100" dist="38100" dir="2700000" algn="tl">
                  <a:srgbClr val="000000"/>
                </a:outerShdw>
              </a:effectLst>
              <a:latin typeface="Comic Sans MS" pitchFamily="66" charset="0"/>
            </a:endParaRPr>
          </a:p>
        </p:txBody>
      </p:sp>
      <p:sp>
        <p:nvSpPr>
          <p:cNvPr id="38" name="AutoShape 27"/>
          <p:cNvSpPr>
            <a:spLocks noChangeArrowheads="1"/>
          </p:cNvSpPr>
          <p:nvPr/>
        </p:nvSpPr>
        <p:spPr bwMode="gray">
          <a:xfrm>
            <a:off x="179512" y="5805264"/>
            <a:ext cx="8964488" cy="864096"/>
          </a:xfrm>
          <a:prstGeom prst="roundRect">
            <a:avLst>
              <a:gd name="adj" fmla="val 50000"/>
            </a:avLst>
          </a:prstGeom>
          <a:gradFill rotWithShape="1">
            <a:gsLst>
              <a:gs pos="0">
                <a:srgbClr val="B0AF7A">
                  <a:gamma/>
                  <a:shade val="46275"/>
                  <a:invGamma/>
                </a:srgbClr>
              </a:gs>
              <a:gs pos="50000">
                <a:srgbClr val="B0AF7A"/>
              </a:gs>
              <a:gs pos="100000">
                <a:srgbClr val="B0AF7A">
                  <a:gamma/>
                  <a:shade val="46275"/>
                  <a:invGamma/>
                </a:srgbClr>
              </a:gs>
            </a:gsLst>
            <a:lin ang="0" scaled="1"/>
          </a:gradFill>
          <a:ln w="38100" algn="ctr">
            <a:solidFill>
              <a:srgbClr val="FFFFFF"/>
            </a:solidFill>
            <a:round/>
            <a:headEnd/>
            <a:tailEnd/>
          </a:ln>
          <a:effectLst>
            <a:outerShdw dist="63500" dir="3187806" algn="ctr" rotWithShape="0">
              <a:srgbClr val="001D3A"/>
            </a:outerShdw>
          </a:effectLst>
        </p:spPr>
        <p:txBody>
          <a:bodyPr wrap="none" anchor="ctr"/>
          <a:lstStyle/>
          <a:p>
            <a:pPr algn="ctr"/>
            <a:r>
              <a:rPr lang="ru-RU" sz="2000" b="1" dirty="0" smtClean="0">
                <a:effectLst>
                  <a:outerShdw blurRad="38100" dist="38100" dir="2700000" algn="tl">
                    <a:srgbClr val="000000">
                      <a:alpha val="43137"/>
                    </a:srgbClr>
                  </a:outerShdw>
                </a:effectLst>
                <a:latin typeface="Verdana" pitchFamily="34" charset="0"/>
              </a:rPr>
              <a:t>Вывод: </a:t>
            </a:r>
          </a:p>
          <a:p>
            <a:pPr algn="ctr"/>
            <a:r>
              <a:rPr lang="ru-RU" sz="2000" b="1" dirty="0" smtClean="0">
                <a:effectLst>
                  <a:outerShdw blurRad="38100" dist="38100" dir="2700000" algn="tl">
                    <a:srgbClr val="000000">
                      <a:alpha val="43137"/>
                    </a:srgbClr>
                  </a:outerShdw>
                </a:effectLst>
                <a:latin typeface="Verdana" pitchFamily="34" charset="0"/>
              </a:rPr>
              <a:t>Люди должны сделать всё для того, чтобы избежать войн</a:t>
            </a:r>
            <a:endParaRPr lang="en-US" sz="2000" b="1" dirty="0">
              <a:effectLst>
                <a:outerShdw blurRad="38100" dist="38100" dir="2700000" algn="tl">
                  <a:srgbClr val="000000">
                    <a:alpha val="43137"/>
                  </a:srgbClr>
                </a:outerShdw>
              </a:effectLst>
              <a:latin typeface="Verdan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TotalTime>
  <Words>1953</Words>
  <Application>Microsoft Office PowerPoint</Application>
  <PresentationFormat>Экран (4:3)</PresentationFormat>
  <Paragraphs>121</Paragraphs>
  <Slides>25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25</vt:i4>
      </vt:variant>
    </vt:vector>
  </HeadingPairs>
  <TitlesOfParts>
    <vt:vector size="26" baseType="lpstr">
      <vt:lpstr>Тема Office</vt:lpstr>
      <vt:lpstr>Презентация PowerPoint</vt:lpstr>
      <vt:lpstr>Направление 2</vt:lpstr>
      <vt:lpstr>Какие вопросы (проблемы) ставит перед человеком война?</vt:lpstr>
      <vt:lpstr>Войны</vt:lpstr>
      <vt:lpstr>Художественные произведения об Отечественной войне 1812г. </vt:lpstr>
      <vt:lpstr>Художественные произведения о гражданской  войне 1918-1920гг. </vt:lpstr>
      <vt:lpstr>Художественные произведения о Великой Отечественной войне 1941-1945гг. </vt:lpstr>
      <vt:lpstr>Композиция сочинения-рассуждения </vt:lpstr>
      <vt:lpstr>Презентация PowerPoint</vt:lpstr>
      <vt:lpstr>Почему мы победили? </vt:lpstr>
      <vt:lpstr>2. Собственное рассуждение </vt:lpstr>
      <vt:lpstr>3. Аргументы </vt:lpstr>
      <vt:lpstr>БЕСЕДА</vt:lpstr>
      <vt:lpstr>Презентация PowerPoint</vt:lpstr>
      <vt:lpstr>Аргумент 2.</vt:lpstr>
      <vt:lpstr>Аргумент 2.</vt:lpstr>
      <vt:lpstr>Заключение. Вывод</vt:lpstr>
      <vt:lpstr>Нравственные уроки войны</vt:lpstr>
      <vt:lpstr>Аргумент 1.</vt:lpstr>
      <vt:lpstr>Аргумент 2</vt:lpstr>
      <vt:lpstr>Заключение.</vt:lpstr>
      <vt:lpstr>Вариант 2</vt:lpstr>
      <vt:lpstr>Аргумент 1</vt:lpstr>
      <vt:lpstr>Аргумент 2</vt:lpstr>
      <vt:lpstr>Заключение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Примак</dc:creator>
  <cp:lastModifiedBy>Примак Ольга Михайловна</cp:lastModifiedBy>
  <cp:revision>19</cp:revision>
  <dcterms:created xsi:type="dcterms:W3CDTF">2014-11-23T10:15:04Z</dcterms:created>
  <dcterms:modified xsi:type="dcterms:W3CDTF">2014-11-25T06:22:43Z</dcterms:modified>
</cp:coreProperties>
</file>