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1" r:id="rId2"/>
  </p:sldMasterIdLst>
  <p:notesMasterIdLst>
    <p:notesMasterId r:id="rId48"/>
  </p:notesMasterIdLst>
  <p:sldIdLst>
    <p:sldId id="320" r:id="rId3"/>
    <p:sldId id="257" r:id="rId4"/>
    <p:sldId id="321" r:id="rId5"/>
    <p:sldId id="291" r:id="rId6"/>
    <p:sldId id="292" r:id="rId7"/>
    <p:sldId id="293" r:id="rId8"/>
    <p:sldId id="268" r:id="rId9"/>
    <p:sldId id="294" r:id="rId10"/>
    <p:sldId id="295" r:id="rId11"/>
    <p:sldId id="296" r:id="rId12"/>
    <p:sldId id="297" r:id="rId13"/>
    <p:sldId id="298" r:id="rId14"/>
    <p:sldId id="299" r:id="rId15"/>
    <p:sldId id="309" r:id="rId16"/>
    <p:sldId id="260" r:id="rId17"/>
    <p:sldId id="285" r:id="rId18"/>
    <p:sldId id="300" r:id="rId19"/>
    <p:sldId id="302" r:id="rId20"/>
    <p:sldId id="304" r:id="rId21"/>
    <p:sldId id="305" r:id="rId22"/>
    <p:sldId id="306" r:id="rId23"/>
    <p:sldId id="307" r:id="rId24"/>
    <p:sldId id="308" r:id="rId25"/>
    <p:sldId id="310" r:id="rId26"/>
    <p:sldId id="311" r:id="rId27"/>
    <p:sldId id="273" r:id="rId28"/>
    <p:sldId id="312" r:id="rId29"/>
    <p:sldId id="258" r:id="rId30"/>
    <p:sldId id="286" r:id="rId31"/>
    <p:sldId id="313" r:id="rId32"/>
    <p:sldId id="274" r:id="rId33"/>
    <p:sldId id="314" r:id="rId34"/>
    <p:sldId id="275" r:id="rId35"/>
    <p:sldId id="318" r:id="rId36"/>
    <p:sldId id="262" r:id="rId37"/>
    <p:sldId id="319" r:id="rId38"/>
    <p:sldId id="317" r:id="rId39"/>
    <p:sldId id="315" r:id="rId40"/>
    <p:sldId id="288" r:id="rId41"/>
    <p:sldId id="277" r:id="rId42"/>
    <p:sldId id="278" r:id="rId43"/>
    <p:sldId id="289" r:id="rId44"/>
    <p:sldId id="279" r:id="rId45"/>
    <p:sldId id="290" r:id="rId46"/>
    <p:sldId id="303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3300"/>
    <a:srgbClr val="CCFF99"/>
    <a:srgbClr val="009900"/>
    <a:srgbClr val="009999"/>
    <a:srgbClr val="800000"/>
    <a:srgbClr val="FF99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128" autoAdjust="0"/>
  </p:normalViewPr>
  <p:slideViewPr>
    <p:cSldViewPr>
      <p:cViewPr varScale="1">
        <p:scale>
          <a:sx n="82" d="100"/>
          <a:sy n="82" d="100"/>
        </p:scale>
        <p:origin x="-12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874FE-C7AD-4C41-A1C1-981F3C7D27AA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ACA70F-B2D7-4DEA-82AB-964FA9E640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546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CA70F-B2D7-4DEA-82AB-964FA9E6402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5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CA70F-B2D7-4DEA-82AB-964FA9E6402B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146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CA70F-B2D7-4DEA-82AB-964FA9E6402B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CA70F-B2D7-4DEA-82AB-964FA9E6402B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86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B67125-C126-4CF0-B1F0-DB4C708ECA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29264B-29A6-4622-9868-3341E9CCE4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26AE3-86DB-4E62-A8E2-18CF812855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2802B71-60E0-459D-9FDB-924C7DBD21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758B-2FA3-466B-970C-36A986AB5BA6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0000"/>
                  <a:lumOff val="4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55DB368D-4286-462F-B7D8-CFDCEC4D0247}" type="slidenum">
              <a:rPr lang="ru-RU" smtClean="0">
                <a:solidFill>
                  <a:srgbClr val="4F271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4F271C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780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758B-2FA3-466B-970C-36A986AB5BA6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DB368D-4286-462F-B7D8-CFDCEC4D0247}" type="slidenum">
              <a:rPr lang="ru-RU" smtClean="0">
                <a:solidFill>
                  <a:srgbClr val="4F271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4F271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0000"/>
                  <a:lumOff val="4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013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758B-2FA3-466B-970C-36A986AB5BA6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DB368D-4286-462F-B7D8-CFDCEC4D0247}" type="slidenum">
              <a:rPr lang="ru-RU" smtClean="0">
                <a:solidFill>
                  <a:srgbClr val="4F271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4F271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0000"/>
                  <a:lumOff val="4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8688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758B-2FA3-466B-970C-36A986AB5BA6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0000"/>
                  <a:lumOff val="4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B368D-4286-462F-B7D8-CFDCEC4D0247}" type="slidenum">
              <a:rPr lang="ru-RU" smtClean="0">
                <a:solidFill>
                  <a:srgbClr val="4F271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4F271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164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758B-2FA3-466B-970C-36A986AB5BA6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0000"/>
                  <a:lumOff val="4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B368D-4286-462F-B7D8-CFDCEC4D0247}" type="slidenum">
              <a:rPr lang="ru-RU" smtClean="0">
                <a:solidFill>
                  <a:srgbClr val="4F271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4F271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917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758B-2FA3-466B-970C-36A986AB5BA6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0000"/>
                  <a:lumOff val="4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B368D-4286-462F-B7D8-CFDCEC4D0247}" type="slidenum">
              <a:rPr lang="ru-RU" smtClean="0">
                <a:solidFill>
                  <a:srgbClr val="4F271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4F271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054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758B-2FA3-466B-970C-36A986AB5BA6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DB368D-4286-462F-B7D8-CFDCEC4D0247}" type="slidenum">
              <a:rPr lang="ru-RU" smtClean="0">
                <a:solidFill>
                  <a:srgbClr val="4F271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4F271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0000"/>
                  <a:lumOff val="4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47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9B8C1B-D998-479D-9DB4-9EE822C1D2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56B758B-2FA3-466B-970C-36A986AB5BA6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5DB368D-4286-462F-B7D8-CFDCEC4D0247}" type="slidenum">
              <a:rPr lang="ru-RU" smtClean="0">
                <a:solidFill>
                  <a:srgbClr val="4F271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4F271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0000"/>
                  <a:lumOff val="4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591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758B-2FA3-466B-970C-36A986AB5BA6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0000"/>
                  <a:lumOff val="4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B368D-4286-462F-B7D8-CFDCEC4D0247}" type="slidenum">
              <a:rPr lang="ru-RU" smtClean="0">
                <a:solidFill>
                  <a:srgbClr val="4F271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4F271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922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758B-2FA3-466B-970C-36A986AB5BA6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0000"/>
                  <a:lumOff val="4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B368D-4286-462F-B7D8-CFDCEC4D0247}" type="slidenum">
              <a:rPr lang="ru-RU" smtClean="0">
                <a:solidFill>
                  <a:srgbClr val="4F271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4F271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928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B758B-2FA3-466B-970C-36A986AB5BA6}" type="datetimeFigureOut">
              <a:rPr lang="ru-RU" smtClean="0"/>
              <a:pPr/>
              <a:t>07.11.2014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0000"/>
                  <a:lumOff val="4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B368D-4286-462F-B7D8-CFDCEC4D0247}" type="slidenum">
              <a:rPr lang="ru-RU" smtClean="0">
                <a:solidFill>
                  <a:srgbClr val="4F271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4F271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533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CA1CC9-0910-4497-B027-ABABB4A69A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70E6C-2F39-466E-B5D8-937015BDAE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ADF4A-A7F6-47B7-9FBB-D8D1989FB6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E8F93-FF86-44F8-85FF-A7B895D55D8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FCB55B-657A-4A44-9452-2FC98E42E4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9AB34-F678-4BA6-ABE1-C2C4178C03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BE2E4F-EE36-4FE9-8C0E-8FA5C477F2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3E0EA6A-EAF0-40F4-AAE0-A3E43436189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lumMod val="60000"/>
                  <a:lumOff val="40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5DB368D-4286-462F-B7D8-CFDCEC4D0247}" type="slidenum">
              <a:rPr lang="ru-RU" smtClean="0">
                <a:solidFill>
                  <a:srgbClr val="4F271C">
                    <a:lumMod val="60000"/>
                    <a:lumOff val="40000"/>
                  </a:srgb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4F271C">
                  <a:lumMod val="60000"/>
                  <a:lumOff val="40000"/>
                </a:srgbClr>
              </a:solidFill>
              <a:latin typeface="Calibri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56B758B-2FA3-466B-970C-36A986AB5BA6}" type="datetimeFigureOut">
              <a:rPr lang="ru-RU" smtClean="0"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07.11.2014</a:t>
            </a:fld>
            <a:endParaRPr lang="ru-RU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799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spisivay.ru/publ/22-1-0-320" TargetMode="External"/><Relationship Id="rId2" Type="http://schemas.openxmlformats.org/officeDocument/2006/relationships/hyperlink" Target="http://ilya-ya.ru/russkij-yazyk-obosoblenie-opredelenij.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0" y="1"/>
            <a:ext cx="9118120" cy="6858000"/>
          </a:xfrm>
          <a:prstGeom prst="rect">
            <a:avLst/>
          </a:prstGeom>
          <a:ln w="228600" cap="sq" cmpd="thickThin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80728"/>
            <a:ext cx="9118120" cy="3547864"/>
          </a:xfrm>
        </p:spPr>
        <p:txBody>
          <a:bodyPr/>
          <a:lstStyle/>
          <a:p>
            <a:pPr algn="ctr"/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>
                <a:solidFill>
                  <a:schemeClr val="accent4">
                    <a:lumMod val="75000"/>
                  </a:schemeClr>
                </a:solidFill>
              </a:rPr>
              <a:t>Задание 16 ЕГЭ 2015.</a:t>
            </a:r>
            <a:br>
              <a:rPr lang="ru-RU" sz="5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4400" dirty="0" smtClean="0">
                <a:solidFill>
                  <a:schemeClr val="accent4">
                    <a:lumMod val="75000"/>
                  </a:schemeClr>
                </a:solidFill>
              </a:rPr>
              <a:t>Знаки </a:t>
            </a:r>
            <a:r>
              <a:rPr lang="ru-RU" sz="4400" dirty="0">
                <a:solidFill>
                  <a:schemeClr val="accent4">
                    <a:lumMod val="75000"/>
                  </a:schemeClr>
                </a:solidFill>
              </a:rPr>
              <a:t>препинания  </a:t>
            </a:r>
            <a:r>
              <a:rPr lang="ru-RU" sz="4400" dirty="0" smtClean="0">
                <a:solidFill>
                  <a:schemeClr val="accent4">
                    <a:lumMod val="75000"/>
                  </a:schemeClr>
                </a:solidFill>
              </a:rPr>
              <a:t>в </a:t>
            </a:r>
            <a:r>
              <a:rPr lang="ru-RU" sz="4400" dirty="0">
                <a:solidFill>
                  <a:schemeClr val="accent4">
                    <a:lumMod val="75000"/>
                  </a:schemeClr>
                </a:solidFill>
              </a:rPr>
              <a:t>предложениях  </a:t>
            </a:r>
            <a:br>
              <a:rPr lang="ru-RU" sz="44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4400" dirty="0">
                <a:solidFill>
                  <a:schemeClr val="accent4">
                    <a:lumMod val="75000"/>
                  </a:schemeClr>
                </a:solidFill>
              </a:rPr>
              <a:t>с обособленными членами </a:t>
            </a:r>
            <a:br>
              <a:rPr lang="ru-RU" sz="44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4400" dirty="0">
                <a:solidFill>
                  <a:schemeClr val="accent4">
                    <a:lumMod val="75000"/>
                  </a:schemeClr>
                </a:solidFill>
              </a:rPr>
              <a:t>(определениями, </a:t>
            </a:r>
            <a:r>
              <a:rPr lang="ru-RU" sz="4400" dirty="0" smtClean="0">
                <a:solidFill>
                  <a:schemeClr val="accent4">
                    <a:lumMod val="75000"/>
                  </a:schemeClr>
                </a:solidFill>
              </a:rPr>
              <a:t>обстоятельствами, приложениями</a:t>
            </a:r>
            <a:r>
              <a:rPr lang="ru-RU" sz="4400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sz="4400" dirty="0" smtClean="0">
                <a:solidFill>
                  <a:schemeClr val="accent4">
                    <a:lumMod val="75000"/>
                  </a:schemeClr>
                </a:solidFill>
              </a:rPr>
              <a:t>дополнениями</a:t>
            </a:r>
            <a:r>
              <a:rPr lang="ru-RU" sz="4400" dirty="0">
                <a:solidFill>
                  <a:schemeClr val="accent4">
                    <a:lumMod val="75000"/>
                  </a:schemeClr>
                </a:solidFill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32573911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214422"/>
            <a:ext cx="8686800" cy="5286412"/>
          </a:xfrm>
        </p:spPr>
        <p:txBody>
          <a:bodyPr/>
          <a:lstStyle/>
          <a:p>
            <a:pPr>
              <a:buNone/>
            </a:pPr>
            <a:r>
              <a:rPr lang="ru-RU" sz="4000" dirty="0" smtClean="0"/>
              <a:t>  3. </a:t>
            </a:r>
            <a:r>
              <a:rPr lang="ru-RU" sz="4400" b="1" dirty="0" smtClean="0">
                <a:solidFill>
                  <a:srgbClr val="FF0000"/>
                </a:solidFill>
              </a:rPr>
              <a:t>Всегда</a:t>
            </a:r>
            <a:r>
              <a:rPr lang="ru-RU" sz="4000" dirty="0" smtClean="0"/>
              <a:t> обособляется любое определение, если оно относится </a:t>
            </a:r>
            <a:r>
              <a:rPr lang="ru-RU" sz="4000" dirty="0" smtClean="0">
                <a:solidFill>
                  <a:srgbClr val="FF0000"/>
                </a:solidFill>
              </a:rPr>
              <a:t>к личному местоимению.</a:t>
            </a:r>
          </a:p>
          <a:p>
            <a:pPr>
              <a:buNone/>
            </a:pPr>
            <a:r>
              <a:rPr lang="ru-RU" sz="4000" dirty="0" smtClean="0"/>
              <a:t> 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А </a:t>
            </a:r>
            <a:r>
              <a:rPr lang="ru-RU" sz="4400" b="1" dirty="0" smtClean="0">
                <a:solidFill>
                  <a:schemeClr val="accent1">
                    <a:lumMod val="25000"/>
                  </a:schemeClr>
                </a:solidFill>
              </a:rPr>
              <a:t>он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4000" b="1" i="1" u="wavy" dirty="0" smtClean="0">
                <a:solidFill>
                  <a:schemeClr val="accent6">
                    <a:lumMod val="75000"/>
                  </a:schemeClr>
                </a:solidFill>
              </a:rPr>
              <a:t>мятежный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, просит бури…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   </a:t>
            </a:r>
            <a:r>
              <a:rPr lang="ru-RU" sz="4000" b="1" u="wavy" dirty="0" smtClean="0">
                <a:solidFill>
                  <a:schemeClr val="accent6">
                    <a:lumMod val="75000"/>
                  </a:schemeClr>
                </a:solidFill>
              </a:rPr>
              <a:t>Ленивого от природы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4400" b="1" dirty="0" smtClean="0">
                <a:solidFill>
                  <a:schemeClr val="accent1">
                    <a:lumMod val="25000"/>
                  </a:schemeClr>
                </a:solidFill>
              </a:rPr>
              <a:t>его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нельзя было ничем заинтересовать.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42928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600" dirty="0" smtClean="0"/>
              <a:t>4. </a:t>
            </a:r>
            <a:r>
              <a:rPr lang="ru-RU" sz="3600" u="sng" dirty="0" smtClean="0">
                <a:solidFill>
                  <a:srgbClr val="FF0000"/>
                </a:solidFill>
              </a:rPr>
              <a:t>Всегда</a:t>
            </a:r>
            <a:r>
              <a:rPr lang="ru-RU" sz="3600" dirty="0" smtClean="0"/>
              <a:t> обособляется любое определение, если оно находится </a:t>
            </a:r>
            <a:r>
              <a:rPr lang="ru-RU" sz="3600" u="sng" dirty="0" smtClean="0">
                <a:solidFill>
                  <a:srgbClr val="FF0000"/>
                </a:solidFill>
              </a:rPr>
              <a:t>далеко</a:t>
            </a:r>
            <a:r>
              <a:rPr lang="ru-RU" sz="3600" u="sng" dirty="0" smtClean="0"/>
              <a:t> </a:t>
            </a:r>
            <a:r>
              <a:rPr lang="ru-RU" sz="3600" dirty="0" smtClean="0"/>
              <a:t>от определяемого слова, то есть между ними стоит хотя бы один другой член предложения, не определение.</a:t>
            </a:r>
          </a:p>
          <a:p>
            <a:pPr>
              <a:buNone/>
            </a:pPr>
            <a:r>
              <a:rPr lang="ru-RU" sz="3600" dirty="0" smtClean="0"/>
              <a:t>   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И</a:t>
            </a:r>
            <a:r>
              <a:rPr lang="ru-RU" sz="3600" dirty="0" smtClean="0">
                <a:solidFill>
                  <a:schemeClr val="accent1">
                    <a:lumMod val="25000"/>
                  </a:schemeClr>
                </a:solidFill>
              </a:rPr>
              <a:t>, </a:t>
            </a:r>
            <a:r>
              <a:rPr lang="ru-RU" sz="3600" b="1" i="1" u="wavy" dirty="0" smtClean="0">
                <a:solidFill>
                  <a:schemeClr val="accent1">
                    <a:lumMod val="25000"/>
                  </a:schemeClr>
                </a:solidFill>
              </a:rPr>
              <a:t>бледные от красоты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, качались на воде </a:t>
            </a:r>
            <a:r>
              <a:rPr lang="ru-RU" sz="4000" b="1" i="1" dirty="0" smtClean="0">
                <a:solidFill>
                  <a:schemeClr val="accent1">
                    <a:lumMod val="25000"/>
                  </a:schemeClr>
                </a:solidFill>
              </a:rPr>
              <a:t>цветы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5072074"/>
            <a:ext cx="2759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×</a:t>
            </a:r>
            <a:endParaRPr lang="ru-RU" sz="32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8929718" cy="5643578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  5. Обособляется несогласованное определение, выраженное существительным с предлогом в позиции </a:t>
            </a:r>
            <a:r>
              <a:rPr lang="ru-RU" sz="2800" u="sng" dirty="0" smtClean="0">
                <a:solidFill>
                  <a:srgbClr val="FF0000"/>
                </a:solidFill>
              </a:rPr>
              <a:t>после</a:t>
            </a:r>
            <a:r>
              <a:rPr lang="ru-RU" sz="2800" dirty="0" smtClean="0">
                <a:solidFill>
                  <a:srgbClr val="FF0000"/>
                </a:solidFill>
              </a:rPr>
              <a:t> определяемого слова</a:t>
            </a:r>
            <a:r>
              <a:rPr lang="ru-RU" sz="2800" dirty="0" smtClean="0"/>
              <a:t>, если :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    оно </a:t>
            </a:r>
            <a:r>
              <a:rPr lang="ru-RU" sz="2800" dirty="0" smtClean="0">
                <a:solidFill>
                  <a:srgbClr val="FF0000"/>
                </a:solidFill>
              </a:rPr>
              <a:t>относится к имени собственному</a:t>
            </a:r>
          </a:p>
          <a:p>
            <a:pPr>
              <a:buNone/>
            </a:pPr>
            <a:r>
              <a:rPr lang="ru-RU" sz="2800" dirty="0" smtClean="0"/>
              <a:t>    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Вошла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Маслова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2800" b="1" i="1" u="wavy" dirty="0" smtClean="0">
                <a:solidFill>
                  <a:schemeClr val="accent1">
                    <a:lumMod val="25000"/>
                  </a:schemeClr>
                </a:solidFill>
              </a:rPr>
              <a:t>в зеленом платке и пальто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, и   села у стола.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оно стоит в ряду с уже </a:t>
            </a:r>
            <a:r>
              <a:rPr lang="ru-RU" sz="2800" dirty="0" smtClean="0">
                <a:solidFill>
                  <a:srgbClr val="FF0000"/>
                </a:solidFill>
              </a:rPr>
              <a:t>обособленными согласованными определениями</a:t>
            </a:r>
          </a:p>
          <a:p>
            <a:pPr>
              <a:buNone/>
            </a:pPr>
            <a:r>
              <a:rPr lang="ru-RU" sz="2800" dirty="0" smtClean="0"/>
              <a:t>   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Стояла долгая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осень,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i="1" u="wavy" dirty="0" smtClean="0">
                <a:solidFill>
                  <a:schemeClr val="accent6">
                    <a:lumMod val="75000"/>
                  </a:schemeClr>
                </a:solidFill>
              </a:rPr>
              <a:t>теплая, солнечная</a:t>
            </a:r>
            <a:r>
              <a:rPr lang="ru-RU" sz="2800" u="wavy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2800" b="1" i="1" u="wavy" dirty="0" smtClean="0">
                <a:solidFill>
                  <a:schemeClr val="accent1">
                    <a:lumMod val="25000"/>
                  </a:schemeClr>
                </a:solidFill>
              </a:rPr>
              <a:t>с легкими туманами по утрам, с прозаичным воздухом по вечерам</a:t>
            </a:r>
            <a:r>
              <a:rPr lang="ru-RU" sz="2800" u="wavy" dirty="0" smtClean="0">
                <a:solidFill>
                  <a:schemeClr val="accent6">
                    <a:lumMod val="75000"/>
                  </a:schemeClr>
                </a:solidFill>
              </a:rPr>
              <a:t>,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 до середины ноября.</a:t>
            </a:r>
          </a:p>
          <a:p>
            <a:pPr>
              <a:buNone/>
            </a:pPr>
            <a:endParaRPr lang="ru-RU" sz="28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2000232" y="2857496"/>
            <a:ext cx="542900" cy="614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×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3214678" y="4786322"/>
            <a:ext cx="542900" cy="614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×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6. Согласованное определение, стоящее </a:t>
            </a:r>
            <a:r>
              <a:rPr lang="ru-RU" u="sng" dirty="0" smtClean="0"/>
              <a:t>перед</a:t>
            </a:r>
            <a:r>
              <a:rPr lang="ru-RU" dirty="0" smtClean="0"/>
              <a:t> определяемым словом, обособляется, если </a:t>
            </a:r>
            <a:r>
              <a:rPr lang="ru-RU" dirty="0" smtClean="0">
                <a:solidFill>
                  <a:srgbClr val="FF0000"/>
                </a:solidFill>
              </a:rPr>
              <a:t>имеет дополнительное обстоятельственное значение — </a:t>
            </a:r>
            <a:r>
              <a:rPr lang="ru-RU" dirty="0" err="1" smtClean="0">
                <a:solidFill>
                  <a:srgbClr val="FF0000"/>
                </a:solidFill>
              </a:rPr>
              <a:t>значение</a:t>
            </a:r>
            <a:r>
              <a:rPr lang="ru-RU" dirty="0" smtClean="0">
                <a:solidFill>
                  <a:srgbClr val="FF0000"/>
                </a:solidFill>
              </a:rPr>
              <a:t> причины, времени, условия, уступки.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25000"/>
                  </a:schemeClr>
                </a:solidFill>
              </a:rPr>
              <a:t>   Утомленные долгим походом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, дети быстро заснули. (Сравни: Дети быстро заснули, потому что были утомлены долгим походом</a:t>
            </a:r>
            <a:r>
              <a:rPr lang="ru-RU" dirty="0" smtClean="0"/>
              <a:t>)</a:t>
            </a:r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</a:rPr>
              <a:t>Возможные трудности</a:t>
            </a:r>
            <a:endParaRPr lang="ru-RU" sz="3200" dirty="0">
              <a:solidFill>
                <a:srgbClr val="FF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1214438"/>
          <a:ext cx="8715436" cy="5638800"/>
        </p:xfrm>
        <a:graphic>
          <a:graphicData uri="http://schemas.openxmlformats.org/drawingml/2006/table">
            <a:tbl>
              <a:tblPr firstRow="1" firstCol="1" bandRow="1">
                <a:effectLst>
                  <a:reflection blurRad="6350" stA="52000" endA="300" endPos="35000" dir="5400000" sy="-100000" algn="bl" rotWithShape="0"/>
                </a:effectLst>
                <a:tableStyleId>{D7AC3CCA-C797-4891-BE02-D94E43425B78}</a:tableStyleId>
              </a:tblPr>
              <a:tblGrid>
                <a:gridCol w="4357718"/>
                <a:gridCol w="4357718"/>
              </a:tblGrid>
              <a:tr h="5429272">
                <a:tc>
                  <a:txBody>
                    <a:bodyPr/>
                    <a:lstStyle/>
                    <a:p>
                      <a:r>
                        <a:rPr lang="ru-RU" sz="3200" kern="1200" dirty="0" smtClean="0">
                          <a:ln>
                            <a:solidFill>
                              <a:srgbClr val="009900"/>
                            </a:solidFill>
                          </a:ln>
                        </a:rPr>
                        <a:t>Как расставить знаки препинания в следующем случае?</a:t>
                      </a:r>
                    </a:p>
                    <a:p>
                      <a:endParaRPr lang="ru-RU" sz="3200" kern="1200" dirty="0" smtClean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  <a:p>
                      <a:r>
                        <a:rPr lang="ru-RU" sz="3200" i="1" kern="1200" dirty="0" smtClean="0">
                          <a:ln>
                            <a:solidFill>
                              <a:srgbClr val="009900"/>
                            </a:solidFill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Казак(</a:t>
                      </a:r>
                      <a:r>
                        <a:rPr lang="ru-RU" sz="3200" i="1" u="wavyHeavy" kern="1200" baseline="0" dirty="0" smtClean="0">
                          <a:ln>
                            <a:solidFill>
                              <a:srgbClr val="009900"/>
                            </a:solidFill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1) прибывший в полк(2) и (3) поселившийся в соседней хате(4) </a:t>
                      </a:r>
                      <a:r>
                        <a:rPr lang="ru-RU" sz="3200" i="1" kern="1200" dirty="0" smtClean="0">
                          <a:ln>
                            <a:solidFill>
                              <a:srgbClr val="009900"/>
                            </a:solidFill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был, казалось, знаком Андрею.</a:t>
                      </a:r>
                    </a:p>
                    <a:p>
                      <a:endParaRPr lang="ru-RU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kern="1200" dirty="0" smtClean="0">
                          <a:ln>
                            <a:solidFill>
                              <a:srgbClr val="009900"/>
                            </a:solidFill>
                          </a:ln>
                        </a:rPr>
                        <a:t>В данном предложении есть два однородных согласованных определения, связанных одиночным союзом И. Между однородными членами, соединенными одиночным союзом И, запятая не ставится.</a:t>
                      </a:r>
                    </a:p>
                    <a:p>
                      <a:r>
                        <a:rPr lang="ru-RU" sz="2800" kern="1200" dirty="0" smtClean="0">
                          <a:ln>
                            <a:solidFill>
                              <a:srgbClr val="009900"/>
                            </a:solidFill>
                          </a:ln>
                        </a:rPr>
                        <a:t>Ответ:</a:t>
                      </a:r>
                      <a:r>
                        <a:rPr lang="ru-RU" sz="2800" kern="1200" baseline="0" dirty="0" smtClean="0">
                          <a:ln>
                            <a:solidFill>
                              <a:srgbClr val="009900"/>
                            </a:solidFill>
                          </a:ln>
                        </a:rPr>
                        <a:t> 1, 4</a:t>
                      </a:r>
                      <a:endParaRPr lang="ru-RU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/>
          <a:lstStyle/>
          <a:p>
            <a:r>
              <a:rPr lang="ru-RU" sz="4000" dirty="0"/>
              <a:t> </a:t>
            </a:r>
            <a:r>
              <a:rPr lang="ru-RU" sz="2000" b="1" dirty="0">
                <a:solidFill>
                  <a:srgbClr val="FF0066"/>
                </a:solidFill>
              </a:rPr>
              <a:t>Обособляется особый вид </a:t>
            </a:r>
            <a:r>
              <a:rPr lang="ru-RU" sz="2000" b="1" dirty="0" smtClean="0">
                <a:solidFill>
                  <a:srgbClr val="FF0066"/>
                </a:solidFill>
              </a:rPr>
              <a:t>согласованного</a:t>
            </a:r>
            <a:br>
              <a:rPr lang="ru-RU" sz="2000" b="1" dirty="0" smtClean="0">
                <a:solidFill>
                  <a:srgbClr val="FF0066"/>
                </a:solidFill>
              </a:rPr>
            </a:br>
            <a:r>
              <a:rPr lang="ru-RU" sz="2000" b="1" dirty="0" smtClean="0">
                <a:solidFill>
                  <a:srgbClr val="FF0066"/>
                </a:solidFill>
              </a:rPr>
              <a:t> </a:t>
            </a:r>
            <a:r>
              <a:rPr lang="ru-RU" sz="2000" b="1" dirty="0">
                <a:solidFill>
                  <a:srgbClr val="FF0066"/>
                </a:solidFill>
              </a:rPr>
              <a:t>определения – приложение</a:t>
            </a:r>
            <a:r>
              <a:rPr lang="ru-RU" sz="2000" dirty="0"/>
              <a:t>.</a:t>
            </a:r>
            <a:r>
              <a:rPr lang="ru-RU" sz="4000" dirty="0"/>
              <a:t>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56610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2400" dirty="0">
              <a:solidFill>
                <a:srgbClr val="FF0066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2400" dirty="0">
              <a:solidFill>
                <a:srgbClr val="FF0066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solidFill>
                  <a:srgbClr val="FF0066"/>
                </a:solidFill>
              </a:rPr>
              <a:t>    </a:t>
            </a:r>
            <a:endParaRPr lang="ru-RU" sz="2400" dirty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/>
              <a:t>    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071546"/>
            <a:ext cx="9144000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Обособляется запятыми приложение (нераспространенное и распространенное),  стоящее при личном местоимении, </a:t>
            </a:r>
            <a:r>
              <a:rPr lang="ru-RU" sz="2800" dirty="0" smtClean="0"/>
              <a:t>например: </a:t>
            </a:r>
            <a:r>
              <a:rPr lang="ru-RU" sz="2800" b="1" i="1" dirty="0" smtClean="0">
                <a:solidFill>
                  <a:schemeClr val="accent1">
                    <a:lumMod val="25000"/>
                  </a:schemeClr>
                </a:solidFill>
              </a:rPr>
              <a:t>Мы</a:t>
            </a:r>
            <a:r>
              <a:rPr lang="ru-RU" sz="2800" i="1" dirty="0" smtClean="0">
                <a:solidFill>
                  <a:schemeClr val="accent1">
                    <a:lumMod val="25000"/>
                  </a:schemeClr>
                </a:solidFill>
              </a:rPr>
              <a:t>, </a:t>
            </a:r>
            <a:r>
              <a:rPr lang="ru-RU" sz="2800" b="1" i="1" dirty="0" smtClean="0">
                <a:solidFill>
                  <a:schemeClr val="accent1">
                    <a:lumMod val="25000"/>
                  </a:schemeClr>
                </a:solidFill>
              </a:rPr>
              <a:t>учителя,</a:t>
            </a:r>
            <a:r>
              <a:rPr lang="ru-RU" sz="2800" i="1" dirty="0" smtClean="0">
                <a:solidFill>
                  <a:schemeClr val="accent1">
                    <a:lumMod val="25000"/>
                  </a:schemeClr>
                </a:solidFill>
              </a:rPr>
              <a:t> боялись Беликова </a:t>
            </a:r>
            <a:r>
              <a:rPr lang="ru-RU" sz="2800" dirty="0" smtClean="0"/>
              <a:t>(</a:t>
            </a:r>
            <a:r>
              <a:rPr lang="ru-RU" sz="2800" i="1" dirty="0" smtClean="0"/>
              <a:t>А.П. Чехов)</a:t>
            </a:r>
            <a:r>
              <a:rPr lang="ru-RU" sz="2800" dirty="0" smtClean="0"/>
              <a:t>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dirty="0" smtClean="0"/>
              <a:t>Личное местоимение, к которому относится приложение, может опускаться. В этом случае оно также выделяется запятыми: </a:t>
            </a:r>
            <a:r>
              <a:rPr lang="ru-RU" sz="2800" i="1" dirty="0" smtClean="0">
                <a:solidFill>
                  <a:schemeClr val="accent1">
                    <a:lumMod val="25000"/>
                  </a:schemeClr>
                </a:solidFill>
              </a:rPr>
              <a:t>Всё умнеет, бес...</a:t>
            </a:r>
            <a:r>
              <a:rPr lang="ru-RU" sz="2800" dirty="0" smtClean="0">
                <a:solidFill>
                  <a:schemeClr val="accent1">
                    <a:lumMod val="25000"/>
                  </a:schemeClr>
                </a:solidFill>
              </a:rPr>
              <a:t> (М. Горький); </a:t>
            </a:r>
            <a:r>
              <a:rPr lang="ru-RU" sz="2800" i="1" dirty="0" smtClean="0">
                <a:solidFill>
                  <a:schemeClr val="accent1">
                    <a:lumMod val="25000"/>
                  </a:schemeClr>
                </a:solidFill>
              </a:rPr>
              <a:t>Никогда,  грешница, не пью, а через такой случай выпью (А.П. Чехов).</a:t>
            </a:r>
            <a:endParaRPr lang="ru-RU" sz="2800" b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 dirty="0" smtClean="0"/>
              <a:t>      </a:t>
            </a:r>
            <a:r>
              <a:rPr lang="ru-RU" sz="2800" b="1" dirty="0" smtClean="0">
                <a:solidFill>
                  <a:srgbClr val="FF0000"/>
                </a:solidFill>
              </a:rPr>
              <a:t>Распространённое приложение внутри предложения, как правило, выделяется запятыми, а в конце предложения отделяется запятой,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например: </a:t>
            </a:r>
            <a:r>
              <a:rPr lang="ru-RU" sz="2800" i="1" dirty="0" smtClean="0">
                <a:solidFill>
                  <a:schemeClr val="accent1">
                    <a:lumMod val="25000"/>
                  </a:schemeClr>
                </a:solidFill>
              </a:rPr>
              <a:t>Врач,</a:t>
            </a:r>
            <a:r>
              <a:rPr lang="ru-RU" sz="2800" b="1" i="1" dirty="0" smtClean="0">
                <a:solidFill>
                  <a:schemeClr val="accent1">
                    <a:lumMod val="25000"/>
                  </a:schemeClr>
                </a:solidFill>
              </a:rPr>
              <a:t> красивая женщина лет тридцати, </a:t>
            </a:r>
            <a:r>
              <a:rPr lang="ru-RU" sz="2800" i="1" dirty="0" smtClean="0">
                <a:solidFill>
                  <a:schemeClr val="accent1">
                    <a:lumMod val="25000"/>
                  </a:schemeClr>
                </a:solidFill>
              </a:rPr>
              <a:t>была в кабинете одна. Говорила больше мать, </a:t>
            </a:r>
            <a:r>
              <a:rPr lang="ru-RU" sz="2800" b="1" i="1" dirty="0" smtClean="0">
                <a:solidFill>
                  <a:schemeClr val="accent1">
                    <a:lumMod val="25000"/>
                  </a:schemeClr>
                </a:solidFill>
              </a:rPr>
              <a:t>дама с седыми волосами</a:t>
            </a:r>
            <a:r>
              <a:rPr lang="ru-RU" sz="2800" i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i="1" dirty="0" smtClean="0">
                <a:solidFill>
                  <a:schemeClr val="accent1">
                    <a:lumMod val="25000"/>
                  </a:schemeClr>
                </a:solidFill>
              </a:rPr>
              <a:t>(И.С. Тургенев).</a:t>
            </a:r>
            <a:endParaRPr lang="ru-RU" sz="2800" b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 dirty="0" smtClean="0"/>
              <a:t>     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60350"/>
            <a:ext cx="8594725" cy="58356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olidFill>
                  <a:schemeClr val="tx2"/>
                </a:solidFill>
              </a:rPr>
              <a:t>   </a:t>
            </a:r>
            <a:r>
              <a:rPr lang="ru-RU" b="1" dirty="0">
                <a:solidFill>
                  <a:srgbClr val="FF0000"/>
                </a:solidFill>
              </a:rPr>
              <a:t>Приложение может присоединяться к определяемому слову союзом как в значении в качестве.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В отличие от определения, </a:t>
            </a:r>
            <a:r>
              <a:rPr lang="ru-RU" dirty="0">
                <a:solidFill>
                  <a:srgbClr val="FF0000"/>
                </a:solidFill>
              </a:rPr>
              <a:t>выраженного сравнительным оборотом, </a:t>
            </a:r>
            <a:r>
              <a:rPr lang="ru-RU" b="1" dirty="0"/>
              <a:t>такое приложение </a:t>
            </a:r>
            <a:r>
              <a:rPr lang="ru-RU" b="1" dirty="0">
                <a:solidFill>
                  <a:srgbClr val="FF0000"/>
                </a:solidFill>
              </a:rPr>
              <a:t>не обособляется, если стоит в конце предложения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(</a:t>
            </a:r>
            <a:r>
              <a:rPr lang="ru-RU" i="1" dirty="0"/>
              <a:t>Я рассказал это  тебе как другу)</a:t>
            </a:r>
            <a:r>
              <a:rPr lang="ru-RU" dirty="0"/>
              <a:t>. </a:t>
            </a:r>
            <a:r>
              <a:rPr lang="ru-RU" dirty="0">
                <a:solidFill>
                  <a:schemeClr val="tx2"/>
                </a:solidFill>
              </a:rPr>
              <a:t>Если же оно стоит перед определяемым словом, то выделяется  интонационно, а на письме - запятыми</a:t>
            </a:r>
            <a:r>
              <a:rPr lang="ru-RU" dirty="0"/>
              <a:t>: Как друг, Валерий не мог отказать ему.</a:t>
            </a:r>
          </a:p>
          <a:p>
            <a:pPr>
              <a:lnSpc>
                <a:spcPct val="90000"/>
              </a:lnSpc>
            </a:pPr>
            <a:endParaRPr lang="ru-RU" dirty="0"/>
          </a:p>
          <a:p>
            <a:pPr>
              <a:lnSpc>
                <a:spcPct val="90000"/>
              </a:lnSpc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>
            <a:off x="214282" y="0"/>
            <a:ext cx="8650121" cy="6858000"/>
            <a:chOff x="500034" y="-257079"/>
            <a:chExt cx="9926368" cy="6858000"/>
          </a:xfrm>
        </p:grpSpPr>
        <p:sp>
          <p:nvSpPr>
            <p:cNvPr id="25" name="TextBox 1"/>
            <p:cNvSpPr txBox="1"/>
            <p:nvPr/>
          </p:nvSpPr>
          <p:spPr>
            <a:xfrm>
              <a:off x="500034" y="-257079"/>
              <a:ext cx="7213699" cy="120032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b="1" dirty="0" smtClean="0">
                  <a:solidFill>
                    <a:schemeClr val="tx1"/>
                  </a:solidFill>
                </a:rPr>
                <a:t>Найди в предложении определение, задав вопросы какой? чей?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(они могут изменяться по падежам: какого? каких? какая?..)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TextBox 2"/>
            <p:cNvSpPr txBox="1"/>
            <p:nvPr/>
          </p:nvSpPr>
          <p:spPr>
            <a:xfrm>
              <a:off x="500034" y="1139595"/>
              <a:ext cx="7266600" cy="92333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b="1" dirty="0" smtClean="0"/>
                <a:t>Найди слово, от которого  зависит определение.</a:t>
              </a:r>
            </a:p>
            <a:p>
              <a:pPr algn="ctr"/>
              <a:r>
                <a:rPr lang="ru-RU" b="1" dirty="0" smtClean="0"/>
                <a:t>Оно является местоимением (я, ты, мы, вы, он, она, они и т.д.)?</a:t>
              </a:r>
              <a:endParaRPr lang="ru-RU" b="1" dirty="0"/>
            </a:p>
          </p:txBody>
        </p:sp>
        <p:sp>
          <p:nvSpPr>
            <p:cNvPr id="27" name="TextBox 3"/>
            <p:cNvSpPr txBox="1"/>
            <p:nvPr/>
          </p:nvSpPr>
          <p:spPr>
            <a:xfrm>
              <a:off x="500035" y="2282603"/>
              <a:ext cx="7188464" cy="92333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b="1" dirty="0" smtClean="0"/>
                <a:t>Определение зависит от имени существительного. Определение стоит после определяемого слова (существительного)?</a:t>
              </a:r>
              <a:endParaRPr lang="ru-RU" b="1" dirty="0"/>
            </a:p>
          </p:txBody>
        </p:sp>
        <p:sp>
          <p:nvSpPr>
            <p:cNvPr id="28" name="TextBox 5"/>
            <p:cNvSpPr txBox="1"/>
            <p:nvPr/>
          </p:nvSpPr>
          <p:spPr>
            <a:xfrm>
              <a:off x="7140254" y="4846595"/>
              <a:ext cx="3286148" cy="1754326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b="1" spc="50" dirty="0" smtClean="0">
                  <a:ln w="13500">
                    <a:solidFill>
                      <a:schemeClr val="accent1">
                        <a:shade val="2500"/>
                        <a:alpha val="6500"/>
                      </a:schemeClr>
                    </a:solidFill>
                    <a:prstDash val="solid"/>
                  </a:ln>
                  <a:solidFill>
                    <a:schemeClr val="accent1">
                      <a:tint val="3000"/>
                      <a:alpha val="95000"/>
                    </a:schemeClr>
                  </a:solidFill>
                  <a:effectLst>
                    <a:innerShdw blurRad="50900" dist="38500" dir="13500000">
                      <a:srgbClr val="000000">
                        <a:alpha val="60000"/>
                      </a:srgbClr>
                    </a:innerShdw>
                  </a:effectLst>
                </a:rPr>
                <a:t>выделяй определение с двух сторон запятыми. Не забудь про зависимые от определения слова</a:t>
              </a:r>
              <a:endPara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endParaRPr>
            </a:p>
          </p:txBody>
        </p:sp>
        <p:sp>
          <p:nvSpPr>
            <p:cNvPr id="29" name="TextBox 7"/>
            <p:cNvSpPr txBox="1"/>
            <p:nvPr/>
          </p:nvSpPr>
          <p:spPr>
            <a:xfrm>
              <a:off x="582012" y="3743425"/>
              <a:ext cx="7182319" cy="1477328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b="1" dirty="0" smtClean="0"/>
                <a:t>Если определение стоит перед именем существительным, посмотри, есть ли у определения добавочное обстоятельственное значение (можно задать вопросы: несмотря на что? почему? зачем?)?</a:t>
              </a:r>
              <a:endParaRPr lang="ru-RU" b="1" dirty="0"/>
            </a:p>
          </p:txBody>
        </p:sp>
        <p:sp>
          <p:nvSpPr>
            <p:cNvPr id="30" name="TextBox 11"/>
            <p:cNvSpPr txBox="1"/>
            <p:nvPr/>
          </p:nvSpPr>
          <p:spPr>
            <a:xfrm>
              <a:off x="2549485" y="5600813"/>
              <a:ext cx="3286148" cy="646331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НЕ выделяй определение!!!</a:t>
              </a:r>
              <a:endPara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cxnSp>
          <p:nvCxnSpPr>
            <p:cNvPr id="31" name="Прямая со стрелкой 30"/>
            <p:cNvCxnSpPr>
              <a:stCxn id="25" idx="2"/>
              <a:endCxn id="26" idx="0"/>
            </p:cNvCxnSpPr>
            <p:nvPr/>
          </p:nvCxnSpPr>
          <p:spPr>
            <a:xfrm rot="16200000" flipH="1">
              <a:off x="4021936" y="1028196"/>
              <a:ext cx="196345" cy="2645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2" name="Прямая со стрелкой 31"/>
            <p:cNvCxnSpPr>
              <a:stCxn id="26" idx="2"/>
              <a:endCxn id="27" idx="0"/>
            </p:cNvCxnSpPr>
            <p:nvPr/>
          </p:nvCxnSpPr>
          <p:spPr>
            <a:xfrm rot="5400000">
              <a:off x="4003962" y="2153231"/>
              <a:ext cx="219678" cy="3906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3" name="Прямая со стрелкой 32"/>
            <p:cNvCxnSpPr>
              <a:stCxn id="27" idx="2"/>
            </p:cNvCxnSpPr>
            <p:nvPr/>
          </p:nvCxnSpPr>
          <p:spPr>
            <a:xfrm rot="16200000" flipH="1">
              <a:off x="3799420" y="3500781"/>
              <a:ext cx="615086" cy="2539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" name="Прямая со стрелкой 33"/>
            <p:cNvCxnSpPr/>
            <p:nvPr/>
          </p:nvCxnSpPr>
          <p:spPr>
            <a:xfrm rot="16200000" flipH="1">
              <a:off x="3944430" y="5406261"/>
              <a:ext cx="371308" cy="4603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" name="Shape 28"/>
            <p:cNvCxnSpPr>
              <a:stCxn id="26" idx="3"/>
              <a:endCxn id="28" idx="0"/>
            </p:cNvCxnSpPr>
            <p:nvPr/>
          </p:nvCxnSpPr>
          <p:spPr>
            <a:xfrm>
              <a:off x="7766634" y="1601260"/>
              <a:ext cx="1016695" cy="3245335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Прямая со стрелкой 35"/>
            <p:cNvCxnSpPr/>
            <p:nvPr/>
          </p:nvCxnSpPr>
          <p:spPr>
            <a:xfrm>
              <a:off x="7715272" y="2605769"/>
              <a:ext cx="1143008" cy="3741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/>
            <p:cNvCxnSpPr/>
            <p:nvPr/>
          </p:nvCxnSpPr>
          <p:spPr>
            <a:xfrm>
              <a:off x="7715272" y="3891653"/>
              <a:ext cx="1143008" cy="3741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4598936" y="1957475"/>
              <a:ext cx="5123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b="1" dirty="0" smtClean="0">
                  <a:solidFill>
                    <a:srgbClr val="0000FF"/>
                  </a:solidFill>
                </a:rPr>
                <a:t>нет</a:t>
              </a:r>
              <a:endParaRPr lang="ru-RU" b="1" dirty="0">
                <a:solidFill>
                  <a:srgbClr val="0000FF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516958" y="3243359"/>
              <a:ext cx="5123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b="1" dirty="0" smtClean="0">
                  <a:solidFill>
                    <a:srgbClr val="0000FF"/>
                  </a:solidFill>
                </a:rPr>
                <a:t>нет</a:t>
              </a:r>
              <a:endParaRPr lang="ru-RU" b="1" dirty="0">
                <a:solidFill>
                  <a:srgbClr val="0000FF"/>
                </a:solidFill>
              </a:endParaRPr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4680914" y="5315061"/>
              <a:ext cx="5123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b="1" dirty="0" smtClean="0">
                  <a:solidFill>
                    <a:srgbClr val="0000FF"/>
                  </a:solidFill>
                </a:rPr>
                <a:t>нет</a:t>
              </a:r>
              <a:endParaRPr lang="ru-RU" b="1" dirty="0">
                <a:solidFill>
                  <a:srgbClr val="0000FF"/>
                </a:solidFill>
              </a:endParaRP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8042013" y="1600285"/>
              <a:ext cx="4331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b="1" dirty="0" smtClean="0">
                  <a:solidFill>
                    <a:srgbClr val="0000FF"/>
                  </a:solidFill>
                </a:rPr>
                <a:t>да</a:t>
              </a:r>
              <a:endParaRPr lang="ru-RU" b="1" dirty="0">
                <a:solidFill>
                  <a:srgbClr val="0000FF"/>
                </a:solidFill>
              </a:endParaRP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8001024" y="2571744"/>
              <a:ext cx="4331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b="1" dirty="0" smtClean="0">
                  <a:solidFill>
                    <a:srgbClr val="0000FF"/>
                  </a:solidFill>
                </a:rPr>
                <a:t>да</a:t>
              </a:r>
              <a:endParaRPr lang="ru-RU" b="1" dirty="0">
                <a:solidFill>
                  <a:srgbClr val="0000FF"/>
                </a:solidFill>
              </a:endParaRP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8001024" y="3845486"/>
              <a:ext cx="4331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b="1" dirty="0" smtClean="0">
                  <a:solidFill>
                    <a:srgbClr val="0000FF"/>
                  </a:solidFill>
                </a:rPr>
                <a:t>да</a:t>
              </a:r>
              <a:endParaRPr lang="ru-RU" b="1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214422"/>
            <a:ext cx="7772400" cy="2571768"/>
          </a:xfrm>
        </p:spPr>
        <p:txBody>
          <a:bodyPr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Обособленные обстоятельства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8686800" cy="4911741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   </a:t>
            </a:r>
            <a:r>
              <a:rPr lang="ru-RU" b="1" dirty="0" smtClean="0">
                <a:solidFill>
                  <a:srgbClr val="FF0000"/>
                </a:solidFill>
              </a:rPr>
              <a:t>ОБСТОЯТЕЛЬСТВО </a:t>
            </a:r>
            <a:r>
              <a:rPr lang="ru-RU" dirty="0" smtClean="0"/>
              <a:t>- второстепенный член предложения, обозначающий место, время, цель действия, причину, качество и способы его совершения, меру и степень </a:t>
            </a:r>
          </a:p>
          <a:p>
            <a:pPr>
              <a:buNone/>
            </a:pPr>
            <a:r>
              <a:rPr lang="ru-RU" dirty="0" smtClean="0"/>
              <a:t>   действия или качества. Выражается наречием, деепричастием, косвенными падежами существительного и др. Отвечает на вопросы ГДЕ? КОГДА? КУДА? ОТКУДА? ПОЧЕМУ? ЗАЧЕМ? КАК?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750" y="260350"/>
            <a:ext cx="8604250" cy="6597650"/>
          </a:xfrm>
          <a:noFill/>
          <a:ln/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Так выглядит это задание в демоверсии 2015 года:</a:t>
            </a:r>
          </a:p>
          <a:p>
            <a:pPr marL="0" indent="0">
              <a:buNone/>
            </a:pPr>
            <a:r>
              <a:rPr lang="ru-RU" b="1" dirty="0" smtClean="0"/>
              <a:t>16. Расставьте  знаки  </a:t>
            </a:r>
            <a:r>
              <a:rPr lang="ru-RU" b="1" dirty="0"/>
              <a:t>препинания:</a:t>
            </a:r>
            <a:r>
              <a:rPr lang="ru-RU" dirty="0"/>
              <a:t>  укажите  все  цифры,  на  месте  которых  </a:t>
            </a:r>
          </a:p>
          <a:p>
            <a:pPr marL="0" indent="0">
              <a:buNone/>
            </a:pPr>
            <a:r>
              <a:rPr lang="ru-RU" dirty="0"/>
              <a:t>в предложении должны стоять запятые. </a:t>
            </a:r>
          </a:p>
          <a:p>
            <a:pPr marL="0" indent="0">
              <a:buNone/>
            </a:pPr>
            <a:r>
              <a:rPr lang="ru-RU" b="1" i="1" dirty="0"/>
              <a:t>Первая  выставка  передвижников  (1)  открывшаяся  в  1871  году  (2) </a:t>
            </a:r>
          </a:p>
          <a:p>
            <a:pPr marL="0" indent="0">
              <a:buNone/>
            </a:pPr>
            <a:r>
              <a:rPr lang="ru-RU" b="1" i="1" dirty="0"/>
              <a:t>убедительно  продемонстрировала  существование  в  живописи  (3) </a:t>
            </a:r>
          </a:p>
          <a:p>
            <a:pPr marL="0" indent="0">
              <a:buNone/>
            </a:pPr>
            <a:r>
              <a:rPr lang="ru-RU" b="1" i="1" dirty="0"/>
              <a:t>складывавшегося на протяжении 60-х годов (4) нового направления.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В задании А21 представлены не все виды обстоятельств, а только те, которые могут на письме обособляться запятыми. К ним относятся: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 деепричастие и деепричастные обороты;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конструкции </a:t>
            </a:r>
            <a:r>
              <a:rPr lang="ru-RU" b="1" i="1" dirty="0" smtClean="0"/>
              <a:t>несмотря на.., невзирая на…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sym typeface="Wingdings"/>
              </a:rPr>
              <a:t></a:t>
            </a:r>
            <a:r>
              <a:rPr lang="ru-RU" b="1" dirty="0" smtClean="0">
                <a:solidFill>
                  <a:srgbClr val="FF0000"/>
                </a:solidFill>
              </a:rPr>
              <a:t> Правило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/>
              <a:t>Деепричастие и деепричастный оборот </a:t>
            </a:r>
            <a:r>
              <a:rPr lang="ru-RU" b="1" dirty="0" smtClean="0"/>
              <a:t>ОБОСОБЛЯЮТСЯ С ДВУХ СТОРОН, НЕЗАВИСИМО ОТ ПОЗИЦИИ!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193" t="8246" r="32158" b="49423"/>
          <a:stretch>
            <a:fillRect/>
          </a:stretch>
        </p:blipFill>
        <p:spPr bwMode="auto">
          <a:xfrm>
            <a:off x="1142976" y="2714620"/>
            <a:ext cx="6786610" cy="38576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Содержимое 3"/>
          <p:cNvGrpSpPr>
            <a:grpSpLocks noGrp="1"/>
          </p:cNvGrpSpPr>
          <p:nvPr/>
        </p:nvGrpSpPr>
        <p:grpSpPr>
          <a:xfrm>
            <a:off x="214282" y="0"/>
            <a:ext cx="8715436" cy="5738736"/>
            <a:chOff x="-412785" y="-79686"/>
            <a:chExt cx="9465482" cy="2958554"/>
          </a:xfrm>
        </p:grpSpPr>
        <p:sp>
          <p:nvSpPr>
            <p:cNvPr id="5" name="TextBox 1"/>
            <p:cNvSpPr txBox="1"/>
            <p:nvPr/>
          </p:nvSpPr>
          <p:spPr>
            <a:xfrm>
              <a:off x="2991673" y="-79686"/>
              <a:ext cx="2950559" cy="253307"/>
            </a:xfrm>
            <a:prstGeom prst="rect">
              <a:avLst/>
            </a:prstGeom>
            <a:ln>
              <a:solidFill>
                <a:srgbClr val="0099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НЕ обособляются</a:t>
              </a:r>
              <a:endPara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6" name="TextBox 2"/>
            <p:cNvSpPr txBox="1"/>
            <p:nvPr/>
          </p:nvSpPr>
          <p:spPr>
            <a:xfrm>
              <a:off x="-412785" y="546398"/>
              <a:ext cx="4584650" cy="2332470"/>
            </a:xfrm>
            <a:prstGeom prst="rect">
              <a:avLst/>
            </a:prstGeom>
            <a:ln w="38100">
              <a:solidFill>
                <a:srgbClr val="00990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ru-RU" sz="2400" dirty="0" smtClean="0">
                  <a:solidFill>
                    <a:schemeClr val="tx1"/>
                  </a:solidFill>
                </a:rPr>
                <a:t>деепричастия без зависимых слов, по значению близкие к наречию образа действия </a:t>
              </a:r>
              <a:r>
                <a:rPr lang="ru-RU" sz="2400" i="1" dirty="0" smtClean="0">
                  <a:solidFill>
                    <a:schemeClr val="tx1"/>
                  </a:solidFill>
                </a:rPr>
                <a:t>(как? каким образом?): дрожа, дыша, лежа, любя, молча, не спеша, нехотя, походя, рыдая, сидя, смеясь, стоя, торопясь, улыбаясь, шутя и т.д</a:t>
              </a:r>
              <a:r>
                <a:rPr lang="ru-RU" sz="2400" dirty="0" smtClean="0">
                  <a:solidFill>
                    <a:schemeClr val="tx1"/>
                  </a:solidFill>
                </a:rPr>
                <a:t>.</a:t>
              </a:r>
            </a:p>
            <a:p>
              <a:pPr algn="just"/>
              <a:r>
                <a:rPr lang="ru-RU" sz="2400" dirty="0" smtClean="0">
                  <a:ln>
                    <a:gradFill>
                      <a:gsLst>
                        <a:gs pos="0">
                          <a:srgbClr val="DDEBCF"/>
                        </a:gs>
                        <a:gs pos="0">
                          <a:srgbClr val="009999"/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5400000" scaled="0"/>
                    </a:gradFill>
                  </a:ln>
                  <a:solidFill>
                    <a:srgbClr val="0000FF"/>
                  </a:solidFill>
                </a:rPr>
                <a:t>Учащиеся должны отвечать </a:t>
              </a:r>
              <a:r>
                <a:rPr lang="ru-RU" sz="2400" b="1" dirty="0" smtClean="0">
                  <a:ln>
                    <a:gradFill>
                      <a:gsLst>
                        <a:gs pos="0">
                          <a:srgbClr val="DDEBCF"/>
                        </a:gs>
                        <a:gs pos="0">
                          <a:srgbClr val="009999"/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5400000" scaled="0"/>
                    </a:gradFill>
                  </a:ln>
                  <a:solidFill>
                    <a:srgbClr val="FF0000"/>
                  </a:solidFill>
                </a:rPr>
                <a:t>стоя</a:t>
              </a:r>
              <a:r>
                <a:rPr lang="ru-RU" sz="2400" dirty="0" smtClean="0">
                  <a:ln>
                    <a:gradFill>
                      <a:gsLst>
                        <a:gs pos="0">
                          <a:srgbClr val="DDEBCF"/>
                        </a:gs>
                        <a:gs pos="0">
                          <a:srgbClr val="009999"/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5400000" scaled="0"/>
                    </a:gradFill>
                  </a:ln>
                  <a:solidFill>
                    <a:srgbClr val="0000FF"/>
                  </a:solidFill>
                </a:rPr>
                <a:t> </a:t>
              </a:r>
              <a:r>
                <a:rPr lang="ru-RU" sz="2400" dirty="0" smtClean="0">
                  <a:ln>
                    <a:gradFill>
                      <a:gsLst>
                        <a:gs pos="0">
                          <a:srgbClr val="DDEBCF"/>
                        </a:gs>
                        <a:gs pos="0">
                          <a:srgbClr val="009999"/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5400000" scaled="0"/>
                    </a:gradFill>
                  </a:ln>
                </a:rPr>
                <a:t>(как? каким образом?)</a:t>
              </a:r>
            </a:p>
          </p:txBody>
        </p:sp>
        <p:sp>
          <p:nvSpPr>
            <p:cNvPr id="7" name="TextBox 3"/>
            <p:cNvSpPr txBox="1"/>
            <p:nvPr/>
          </p:nvSpPr>
          <p:spPr>
            <a:xfrm>
              <a:off x="4656090" y="546398"/>
              <a:ext cx="4396607" cy="2142065"/>
            </a:xfrm>
            <a:prstGeom prst="rect">
              <a:avLst/>
            </a:prstGeom>
            <a:ln w="38100">
              <a:solidFill>
                <a:srgbClr val="00990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ru-RU" sz="2400" dirty="0" smtClean="0">
                  <a:solidFill>
                    <a:schemeClr val="tx1"/>
                  </a:solidFill>
                </a:rPr>
                <a:t>деепричастия, входящие в состав устойчивых оборотов: </a:t>
              </a:r>
              <a:r>
                <a:rPr lang="ru-RU" sz="2400" i="1" dirty="0" smtClean="0">
                  <a:solidFill>
                    <a:schemeClr val="tx1"/>
                  </a:solidFill>
                </a:rPr>
                <a:t>засучив рукава, скрепя сердце, затаив дыхание, сломя голову,  не переводя духа,  </a:t>
              </a:r>
              <a:r>
                <a:rPr lang="ru-RU" sz="2400" i="1" dirty="0" err="1" smtClean="0">
                  <a:solidFill>
                    <a:schemeClr val="tx1"/>
                  </a:solidFill>
                </a:rPr>
                <a:t>высуня</a:t>
              </a:r>
              <a:r>
                <a:rPr lang="ru-RU" sz="2400" i="1" dirty="0" smtClean="0">
                  <a:solidFill>
                    <a:schemeClr val="tx1"/>
                  </a:solidFill>
                </a:rPr>
                <a:t> язык,  </a:t>
              </a:r>
              <a:r>
                <a:rPr lang="ru-RU" sz="2400" i="1" dirty="0" err="1" smtClean="0">
                  <a:solidFill>
                    <a:schemeClr val="tx1"/>
                  </a:solidFill>
                </a:rPr>
                <a:t>уставясь</a:t>
              </a:r>
              <a:r>
                <a:rPr lang="ru-RU" sz="2400" i="1" dirty="0" smtClean="0">
                  <a:solidFill>
                    <a:schemeClr val="tx1"/>
                  </a:solidFill>
                </a:rPr>
                <a:t> в потолок, не помня себя, не смыкая глаз:</a:t>
              </a:r>
            </a:p>
            <a:p>
              <a:pPr algn="just"/>
              <a:r>
                <a:rPr lang="ru-RU" sz="2400" i="1" dirty="0" smtClean="0">
                  <a:solidFill>
                    <a:schemeClr val="tx1"/>
                  </a:solidFill>
                </a:rPr>
                <a:t>Он бежал за автобусом сломя голову</a:t>
              </a:r>
            </a:p>
          </p:txBody>
        </p:sp>
        <p:cxnSp>
          <p:nvCxnSpPr>
            <p:cNvPr id="8" name="Прямая со стрелкой 7"/>
            <p:cNvCxnSpPr>
              <a:stCxn id="5" idx="1"/>
              <a:endCxn id="6" idx="0"/>
            </p:cNvCxnSpPr>
            <p:nvPr/>
          </p:nvCxnSpPr>
          <p:spPr>
            <a:xfrm rot="10800000" flipV="1">
              <a:off x="1879540" y="46967"/>
              <a:ext cx="1112133" cy="499431"/>
            </a:xfrm>
            <a:prstGeom prst="straightConnector1">
              <a:avLst/>
            </a:prstGeom>
            <a:ln>
              <a:solidFill>
                <a:srgbClr val="009900"/>
              </a:solidFill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/>
            <p:cNvCxnSpPr>
              <a:stCxn id="5" idx="3"/>
              <a:endCxn id="7" idx="0"/>
            </p:cNvCxnSpPr>
            <p:nvPr/>
          </p:nvCxnSpPr>
          <p:spPr>
            <a:xfrm>
              <a:off x="5942231" y="46967"/>
              <a:ext cx="912163" cy="499430"/>
            </a:xfrm>
            <a:prstGeom prst="straightConnector1">
              <a:avLst/>
            </a:prstGeom>
            <a:ln>
              <a:solidFill>
                <a:srgbClr val="009900"/>
              </a:solidFill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19" name="TextBox 1"/>
            <p:cNvSpPr txBox="1"/>
            <p:nvPr/>
          </p:nvSpPr>
          <p:spPr>
            <a:xfrm>
              <a:off x="2991672" y="-79686"/>
              <a:ext cx="2950559" cy="206273"/>
            </a:xfrm>
            <a:prstGeom prst="rect">
              <a:avLst/>
            </a:prstGeom>
            <a:ln w="38100">
              <a:solidFill>
                <a:srgbClr val="0099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000" dirty="0" smtClean="0">
                  <a:solidFill>
                    <a:srgbClr val="CC3300"/>
                  </a:solidFill>
                </a:rPr>
                <a:t>НЕ обособляются</a:t>
              </a:r>
              <a:endParaRPr lang="ru-RU" sz="2000" dirty="0">
                <a:solidFill>
                  <a:srgbClr val="CC33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2" y="0"/>
          <a:ext cx="9144032" cy="66318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24564"/>
                <a:gridCol w="4719468"/>
              </a:tblGrid>
              <a:tr h="500042">
                <a:tc>
                  <a:txBody>
                    <a:bodyPr/>
                    <a:lstStyle/>
                    <a:p>
                      <a:r>
                        <a:rPr lang="ru-RU" dirty="0">
                          <a:latin typeface="Georgia"/>
                        </a:rPr>
                        <a:t>Возможные трудности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Georgia"/>
                        </a:rPr>
                        <a:t>Добрые советы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1857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Georgia"/>
                        </a:rPr>
                        <a:t>Если</a:t>
                      </a:r>
                      <a:r>
                        <a:rPr lang="ru-RU" sz="2800" baseline="0" dirty="0" smtClean="0">
                          <a:latin typeface="Georgia"/>
                        </a:rPr>
                        <a:t> </a:t>
                      </a:r>
                      <a:r>
                        <a:rPr lang="ru-RU" sz="2800" dirty="0" smtClean="0">
                          <a:latin typeface="Georgia"/>
                        </a:rPr>
                        <a:t>перед </a:t>
                      </a:r>
                      <a:r>
                        <a:rPr lang="ru-RU" sz="2800" dirty="0">
                          <a:latin typeface="Georgia"/>
                        </a:rPr>
                        <a:t>деепричастным оборотом стоит союз и, где следует ставить запятую: перед ним или после него?</a:t>
                      </a:r>
                    </a:p>
                    <a:p>
                      <a:r>
                        <a:rPr lang="ru-RU" sz="28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Georgia"/>
                        </a:rPr>
                        <a:t>Он повернулся в </a:t>
                      </a:r>
                      <a:r>
                        <a:rPr lang="ru-RU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Georgia"/>
                        </a:rPr>
                        <a:t>дверях(1) и (2) </a:t>
                      </a:r>
                      <a:r>
                        <a:rPr lang="ru-RU" sz="2800" b="1" i="1" u="dotDashHeavy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Georgia"/>
                        </a:rPr>
                        <a:t>не попрощавшись с </a:t>
                      </a:r>
                      <a:r>
                        <a:rPr lang="ru-RU" sz="2800" b="1" i="1" u="dotDashHeavy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Georgia"/>
                        </a:rPr>
                        <a:t>хозяином</a:t>
                      </a:r>
                      <a:r>
                        <a:rPr lang="ru-RU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Georgia"/>
                        </a:rPr>
                        <a:t>(3) </a:t>
                      </a:r>
                      <a:r>
                        <a:rPr lang="ru-RU" sz="28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Georgia"/>
                        </a:rPr>
                        <a:t>вышел.</a:t>
                      </a: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Georgia"/>
                        </a:rPr>
                        <a:t>Скорее всего, союз и служит здесь для связи однородных сказуемых. Он никак не связан с деепричастным оборотом, поэтому в оборот его нельзя включать. Запятая ставится непосредственно перед оборотом после союза и.</a:t>
                      </a:r>
                    </a:p>
                    <a:p>
                      <a:r>
                        <a:rPr lang="ru-RU" sz="28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Georgia"/>
                        </a:rPr>
                        <a:t>Он повернулся в дверях  и, не попрощавшись с хозяином, вышел</a:t>
                      </a:r>
                      <a:r>
                        <a:rPr lang="ru-RU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Georgia"/>
                        </a:rPr>
                        <a:t>. (2,3)</a:t>
                      </a:r>
                      <a:endParaRPr lang="ru-RU" b="1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Georgia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711204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572000"/>
                <a:gridCol w="4572000"/>
              </a:tblGrid>
              <a:tr h="680761">
                <a:tc>
                  <a:txBody>
                    <a:bodyPr/>
                    <a:lstStyle/>
                    <a:p>
                      <a:r>
                        <a:rPr lang="ru-RU" sz="1600" dirty="0"/>
                        <a:t>Возможные трудности</a:t>
                      </a:r>
                      <a:endParaRPr lang="ru-RU" sz="1600" dirty="0">
                        <a:latin typeface="Georgia"/>
                      </a:endParaRPr>
                    </a:p>
                  </a:txBody>
                  <a:tcPr marL="47625" marR="47625" marT="47625" marB="47625" anchor="ctr">
                    <a:gradFill flip="none" rotWithShape="1">
                      <a:gsLst>
                        <a:gs pos="0">
                          <a:srgbClr val="CCFF99">
                            <a:shade val="30000"/>
                            <a:satMod val="115000"/>
                          </a:srgbClr>
                        </a:gs>
                        <a:gs pos="50000">
                          <a:srgbClr val="CCFF99">
                            <a:shade val="67500"/>
                            <a:satMod val="115000"/>
                          </a:srgbClr>
                        </a:gs>
                        <a:gs pos="100000">
                          <a:srgbClr val="CCFF99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Добрые советы</a:t>
                      </a:r>
                      <a:endParaRPr lang="ru-RU" sz="1600" dirty="0">
                        <a:latin typeface="Georgia"/>
                      </a:endParaRPr>
                    </a:p>
                  </a:txBody>
                  <a:tcPr marL="47625" marR="47625" marT="47625" marB="47625" anchor="ctr">
                    <a:gradFill flip="none" rotWithShape="1">
                      <a:gsLst>
                        <a:gs pos="0">
                          <a:srgbClr val="CCFF99">
                            <a:shade val="30000"/>
                            <a:satMod val="115000"/>
                          </a:srgbClr>
                        </a:gs>
                        <a:gs pos="50000">
                          <a:srgbClr val="CCFF99">
                            <a:shade val="67500"/>
                            <a:satMod val="115000"/>
                          </a:srgbClr>
                        </a:gs>
                        <a:gs pos="100000">
                          <a:srgbClr val="CCFF99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5748635">
                <a:tc>
                  <a:txBody>
                    <a:bodyPr/>
                    <a:lstStyle/>
                    <a:p>
                      <a:endParaRPr lang="ru-RU" sz="1800" kern="1200" dirty="0" smtClean="0"/>
                    </a:p>
                    <a:p>
                      <a:endParaRPr lang="ru-RU" sz="1800" kern="1200" dirty="0" smtClean="0"/>
                    </a:p>
                    <a:p>
                      <a:endParaRPr lang="ru-RU" sz="1800" kern="1200" dirty="0" smtClean="0"/>
                    </a:p>
                    <a:p>
                      <a:endParaRPr lang="ru-RU" sz="1800" kern="1200" dirty="0" smtClean="0"/>
                    </a:p>
                    <a:p>
                      <a:endParaRPr lang="ru-RU" sz="1800" kern="1200" dirty="0" smtClean="0"/>
                    </a:p>
                    <a:p>
                      <a:endParaRPr lang="ru-RU" sz="1800" kern="1200" dirty="0" smtClean="0"/>
                    </a:p>
                    <a:p>
                      <a:endParaRPr lang="ru-RU" sz="1800" kern="1200" dirty="0" smtClean="0"/>
                    </a:p>
                    <a:p>
                      <a:endParaRPr lang="ru-RU" sz="1800" kern="1200" dirty="0" smtClean="0"/>
                    </a:p>
                    <a:p>
                      <a:r>
                        <a:rPr lang="ru-RU" sz="1800" kern="1200" dirty="0" smtClean="0"/>
                        <a:t>Всегда ли деепричастие и деепричастный оборот обособляются?</a:t>
                      </a:r>
                      <a:endParaRPr lang="ru-RU" sz="1800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 marL="86627" marR="86627"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/>
                        <a:t>Нет, обособление отменяется в следующих случаях:</a:t>
                      </a:r>
                    </a:p>
                    <a:p>
                      <a:r>
                        <a:rPr lang="ru-RU" sz="1600" kern="1200" dirty="0" smtClean="0"/>
                        <a:t>1) деепричастный оборот перешел во фразеологизм наречного значения (спустя рукава, сломя голову и др.):</a:t>
                      </a:r>
                    </a:p>
                    <a:p>
                      <a:r>
                        <a:rPr lang="ru-RU" sz="1600" kern="1200" dirty="0" smtClean="0"/>
                        <a:t>не бросайся в драку</a:t>
                      </a:r>
                      <a:r>
                        <a:rPr lang="ru-RU" sz="1600" kern="1200" baseline="0" dirty="0" smtClean="0"/>
                        <a:t> </a:t>
                      </a:r>
                      <a:r>
                        <a:rPr lang="ru-RU" sz="1600" kern="1200" dirty="0" smtClean="0"/>
                        <a:t>очертя голову;</a:t>
                      </a:r>
                    </a:p>
                    <a:p>
                      <a:r>
                        <a:rPr lang="ru-RU" sz="1600" kern="1200" dirty="0" smtClean="0"/>
                        <a:t>будем работать _ засучив рукава.</a:t>
                      </a:r>
                    </a:p>
                    <a:p>
                      <a:r>
                        <a:rPr lang="ru-RU" sz="1600" kern="1200" dirty="0" smtClean="0"/>
                        <a:t>2) одиночное деепричастие потеряло глагольное значение и приобрело наречное значение ( напр. нехотя, шутя, не глядя, крадучись, играя и др.):</a:t>
                      </a:r>
                    </a:p>
                    <a:p>
                      <a:r>
                        <a:rPr lang="ru-RU" sz="1600" kern="1200" dirty="0" smtClean="0"/>
                        <a:t> тогда я _ </a:t>
                      </a:r>
                      <a:r>
                        <a:rPr lang="ru-RU" sz="1600" kern="1200" dirty="0" err="1" smtClean="0"/>
                        <a:t>шутя_</a:t>
                      </a:r>
                      <a:r>
                        <a:rPr lang="ru-RU" sz="1600" kern="1200" dirty="0" smtClean="0"/>
                        <a:t> поднимал восьмипудовые мешки (т.е. легко).</a:t>
                      </a:r>
                    </a:p>
                    <a:p>
                      <a:r>
                        <a:rPr lang="ru-RU" sz="1600" kern="1200" dirty="0" smtClean="0"/>
                        <a:t>топором он махал _ играя, без всякого напряжения.</a:t>
                      </a:r>
                    </a:p>
                    <a:p>
                      <a:r>
                        <a:rPr lang="ru-RU" sz="1600" kern="1200" dirty="0" smtClean="0"/>
                        <a:t>3) одиночное деепричастие (а иногда и деепричастный оборот), стоя после сказуемого, тесно сливаются с ним по смыслу (вплоть до того, что становятся частью сказуемого). Именно на него падает логическое ударение в этом предложении:</a:t>
                      </a:r>
                    </a:p>
                    <a:p>
                      <a:r>
                        <a:rPr lang="ru-RU" sz="1600" kern="1200" dirty="0" err="1" smtClean="0"/>
                        <a:t>Юрик</a:t>
                      </a:r>
                      <a:r>
                        <a:rPr lang="ru-RU" sz="1600" kern="1200" dirty="0" smtClean="0"/>
                        <a:t> продолжал жонглировать </a:t>
                      </a:r>
                      <a:r>
                        <a:rPr lang="ru-RU" sz="1600" kern="1200" dirty="0" err="1" smtClean="0"/>
                        <a:t>_сидя</a:t>
                      </a:r>
                      <a:r>
                        <a:rPr lang="ru-RU" sz="1600" kern="1200" dirty="0" smtClean="0"/>
                        <a:t> (говорящему важно не то, что </a:t>
                      </a:r>
                      <a:r>
                        <a:rPr lang="ru-RU" sz="1600" kern="1200" dirty="0" err="1" smtClean="0"/>
                        <a:t>Юрик</a:t>
                      </a:r>
                      <a:r>
                        <a:rPr lang="ru-RU" sz="1600" kern="1200" dirty="0" smtClean="0"/>
                        <a:t> жонглировал, а то, что он жонглировал и при этом сидел).</a:t>
                      </a:r>
                    </a:p>
                    <a:p>
                      <a:endParaRPr lang="ru-RU" sz="1600" dirty="0">
                        <a:ln>
                          <a:solidFill>
                            <a:srgbClr val="009900"/>
                          </a:solidFill>
                        </a:ln>
                      </a:endParaRPr>
                    </a:p>
                  </a:txBody>
                  <a:tcPr marL="86627" marR="86627"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0"/>
          <a:ext cx="8501122" cy="70824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0561"/>
                <a:gridCol w="4250561"/>
              </a:tblGrid>
              <a:tr h="986444">
                <a:tc>
                  <a:txBody>
                    <a:bodyPr/>
                    <a:lstStyle/>
                    <a:p>
                      <a:r>
                        <a:rPr lang="ru-RU" sz="1600" b="1" cap="none" spc="0" dirty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Возможные трудности</a:t>
                      </a:r>
                      <a:endParaRPr lang="ru-RU" sz="16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Georgia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cap="none" spc="0" dirty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Добрые советы</a:t>
                      </a:r>
                      <a:endParaRPr lang="ru-RU" sz="16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Georgia"/>
                      </a:endParaRPr>
                    </a:p>
                  </a:txBody>
                  <a:tcPr marL="47625" marR="47625" marT="47625" marB="47625" anchor="ctr">
                    <a:lnL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952">
                <a:tc>
                  <a:txBody>
                    <a:bodyPr/>
                    <a:lstStyle/>
                    <a:p>
                      <a:r>
                        <a:rPr lang="ru-RU" sz="1800" b="1" i="0" kern="1200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Как следует расставлять запятые, если в предложении встречаются два деепричастных оборота, между которыми стоит союз и (или, либо)?</a:t>
                      </a:r>
                    </a:p>
                    <a:p>
                      <a:r>
                        <a:rPr lang="ru-RU" sz="2400" b="1" i="1" kern="1200" cap="none" spc="0" dirty="0" smtClean="0">
                          <a:ln w="1905"/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Дым плыл клубами _  поднимаясь </a:t>
                      </a:r>
                      <a:r>
                        <a:rPr lang="ru-RU" sz="2400" b="1" i="1" kern="1200" cap="none" spc="0" dirty="0" err="1" smtClean="0">
                          <a:ln w="1905"/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вверх_</a:t>
                      </a:r>
                      <a:r>
                        <a:rPr lang="ru-RU" sz="2400" b="1" i="1" kern="1200" cap="none" spc="0" dirty="0" smtClean="0">
                          <a:ln w="1905"/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  <a:r>
                        <a:rPr lang="ru-RU" sz="2400" b="1" i="1" kern="1200" cap="none" spc="0" dirty="0" err="1" smtClean="0">
                          <a:ln w="1905"/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и_</a:t>
                      </a:r>
                      <a:r>
                        <a:rPr lang="ru-RU" sz="2400" b="1" i="1" kern="1200" cap="none" spc="0" dirty="0" smtClean="0">
                          <a:ln w="1905"/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  расползаясь под сводами пещеры.</a:t>
                      </a:r>
                    </a:p>
                    <a:p>
                      <a:endParaRPr lang="ru-RU" sz="2400" b="1" i="1" kern="1200" cap="none" spc="0" dirty="0" smtClean="0">
                        <a:ln w="1905"/>
                        <a:solidFill>
                          <a:schemeClr val="accent6">
                            <a:lumMod val="75000"/>
                          </a:schemeClr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400" b="1" i="1" kern="1200" cap="none" spc="0" dirty="0" smtClean="0">
                          <a:ln w="1905"/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Седой человек вышел </a:t>
                      </a:r>
                      <a:r>
                        <a:rPr lang="ru-RU" sz="2400" b="1" i="1" kern="1200" cap="none" spc="0" dirty="0" err="1" smtClean="0">
                          <a:ln w="1905"/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вперед_</a:t>
                      </a:r>
                      <a:r>
                        <a:rPr lang="ru-RU" sz="2400" b="1" i="1" kern="1200" cap="none" spc="0" dirty="0" smtClean="0">
                          <a:ln w="1905"/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  несколько </a:t>
                      </a:r>
                      <a:r>
                        <a:rPr lang="ru-RU" sz="2400" b="1" i="1" kern="1200" cap="none" spc="0" dirty="0" err="1" smtClean="0">
                          <a:ln w="1905"/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поколебавшись_</a:t>
                      </a:r>
                      <a:r>
                        <a:rPr lang="ru-RU" sz="2400" b="1" i="1" kern="1200" cap="none" spc="0" dirty="0" smtClean="0">
                          <a:ln w="1905"/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  </a:t>
                      </a:r>
                      <a:r>
                        <a:rPr lang="ru-RU" sz="2400" b="1" i="1" kern="1200" cap="none" spc="0" dirty="0" err="1" smtClean="0">
                          <a:ln w="1905"/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и_</a:t>
                      </a:r>
                      <a:r>
                        <a:rPr lang="ru-RU" sz="2400" b="1" i="1" kern="1200" cap="none" spc="0" dirty="0" smtClean="0">
                          <a:ln w="1905"/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  подняв </a:t>
                      </a:r>
                      <a:r>
                        <a:rPr lang="ru-RU" sz="2400" b="1" i="1" kern="1200" cap="none" spc="0" dirty="0" err="1" smtClean="0">
                          <a:ln w="1905"/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руку_</a:t>
                      </a:r>
                      <a:r>
                        <a:rPr lang="ru-RU" sz="2400" b="1" i="1" kern="1200" cap="none" spc="0" dirty="0" smtClean="0">
                          <a:ln w="1905"/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  призвал к молчанию.</a:t>
                      </a:r>
                      <a:endParaRPr lang="ru-RU" sz="2400" b="1" i="1" kern="1200" cap="none" spc="0" dirty="0">
                        <a:ln w="1905"/>
                        <a:solidFill>
                          <a:schemeClr val="accent6">
                            <a:lumMod val="75000"/>
                          </a:schemeClr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0" kern="1200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В этом случае пунктуационное оформление может быть разным. Если оба оборота зависят от одного сказуемого и являются однородными обстоятельствами, то они выделяются запятыми как единая структура, не отделяясь друг от друга.</a:t>
                      </a:r>
                    </a:p>
                    <a:p>
                      <a:r>
                        <a:rPr lang="ru-RU" sz="2000" b="1" i="1" kern="1200" cap="none" spc="0" dirty="0" smtClean="0">
                          <a:ln w="1905"/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Дым плыл клубами, /поднимаясь вверх и расползаясь под сводами пещеры/.</a:t>
                      </a:r>
                    </a:p>
                    <a:p>
                      <a:r>
                        <a:rPr lang="ru-RU" sz="1800" b="1" i="0" kern="1200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Если же  обороты зависят от разных сказуемых, то каждый из них выделяется запятыми отдельно.</a:t>
                      </a:r>
                    </a:p>
                    <a:p>
                      <a:r>
                        <a:rPr lang="ru-RU" sz="2000" b="1" i="1" kern="1200" cap="none" spc="0" dirty="0" smtClean="0">
                          <a:ln w="1905"/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ea typeface="+mn-ea"/>
                          <a:cs typeface="+mn-cs"/>
                        </a:rPr>
                        <a:t>Седой человек вышел вперед, несколько поколебавшись, и, подняв руку, призвал к молчанию.</a:t>
                      </a:r>
                      <a:endParaRPr lang="ru-RU" sz="1800" b="1" i="1" kern="1200" cap="none" spc="0" dirty="0" smtClean="0">
                        <a:ln w="1905"/>
                        <a:solidFill>
                          <a:schemeClr val="accent6">
                            <a:lumMod val="75000"/>
                          </a:schemeClr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85860"/>
            <a:ext cx="9144000" cy="5572139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dirty="0" smtClean="0"/>
              <a:t>    </a:t>
            </a:r>
            <a:r>
              <a:rPr lang="ru-RU" sz="4400" dirty="0" smtClean="0"/>
              <a:t>Как </a:t>
            </a:r>
            <a:r>
              <a:rPr lang="ru-RU" sz="4400" dirty="0"/>
              <a:t>правило </a:t>
            </a:r>
            <a:r>
              <a:rPr lang="ru-RU" sz="4400" b="1" dirty="0" smtClean="0">
                <a:solidFill>
                  <a:srgbClr val="FF0066"/>
                </a:solidFill>
              </a:rPr>
              <a:t>обособляются </a:t>
            </a:r>
            <a:r>
              <a:rPr lang="ru-RU" sz="4400" b="1" dirty="0">
                <a:solidFill>
                  <a:srgbClr val="FF0066"/>
                </a:solidFill>
              </a:rPr>
              <a:t>обстоятельства уступки с предлогами </a:t>
            </a:r>
            <a:r>
              <a:rPr lang="ru-RU" sz="4400" b="1" dirty="0" smtClean="0">
                <a:solidFill>
                  <a:srgbClr val="FF0066"/>
                </a:solidFill>
              </a:rPr>
              <a:t> несмотря </a:t>
            </a:r>
            <a:r>
              <a:rPr lang="ru-RU" sz="4400" b="1" dirty="0">
                <a:solidFill>
                  <a:srgbClr val="FF0066"/>
                </a:solidFill>
              </a:rPr>
              <a:t>на, невзирая на</a:t>
            </a:r>
            <a:r>
              <a:rPr lang="ru-RU" sz="4400" dirty="0">
                <a:solidFill>
                  <a:srgbClr val="FF0066"/>
                </a:solidFill>
              </a:rPr>
              <a:t> </a:t>
            </a:r>
            <a:r>
              <a:rPr lang="ru-RU" sz="4400" i="1" dirty="0">
                <a:solidFill>
                  <a:schemeClr val="accent2"/>
                </a:solidFill>
              </a:rPr>
              <a:t>(Все же, </a:t>
            </a:r>
            <a:r>
              <a:rPr lang="ru-RU" sz="4400" b="1" i="1" u="dotDash" dirty="0">
                <a:solidFill>
                  <a:schemeClr val="accent2"/>
                </a:solidFill>
              </a:rPr>
              <a:t>несмотря на принятое решение, </a:t>
            </a:r>
            <a:r>
              <a:rPr lang="ru-RU" sz="4400" i="1" dirty="0">
                <a:solidFill>
                  <a:schemeClr val="accent2"/>
                </a:solidFill>
              </a:rPr>
              <a:t>Максим решил  увидеться с ней еще раз).</a:t>
            </a:r>
            <a:endParaRPr lang="ru-RU" sz="4400" dirty="0">
              <a:solidFill>
                <a:schemeClr val="accent2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4400" dirty="0"/>
              <a:t>     </a:t>
            </a:r>
            <a:endParaRPr lang="ru-RU" sz="4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8929718" cy="5786454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b="1" dirty="0" smtClean="0"/>
              <a:t>    </a:t>
            </a:r>
            <a:r>
              <a:rPr lang="ru-RU" sz="2800" b="1" dirty="0" smtClean="0">
                <a:solidFill>
                  <a:srgbClr val="FF0000"/>
                </a:solidFill>
              </a:rPr>
              <a:t>Всегда обособляются обстоятельства, играющие роль уточняющих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>
                <a:solidFill>
                  <a:schemeClr val="accent2"/>
                </a:solidFill>
              </a:rPr>
              <a:t>(</a:t>
            </a:r>
            <a:r>
              <a:rPr lang="ru-RU" sz="2800" b="1" u="dotDash" dirty="0" smtClean="0">
                <a:solidFill>
                  <a:schemeClr val="accent2"/>
                </a:solidFill>
              </a:rPr>
              <a:t>Там, за рекой,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i="1" dirty="0" smtClean="0">
                <a:solidFill>
                  <a:schemeClr val="accent2"/>
                </a:solidFill>
              </a:rPr>
              <a:t>    уже сел туман</a:t>
            </a:r>
            <a:r>
              <a:rPr lang="ru-RU" sz="2800" i="1" dirty="0" smtClean="0"/>
              <a:t> – можно задать вопрос где? там, где именно? За рекой)</a:t>
            </a:r>
            <a:r>
              <a:rPr lang="ru-RU" sz="2800" dirty="0" smtClean="0"/>
              <a:t>, </a:t>
            </a:r>
            <a:r>
              <a:rPr lang="ru-RU" sz="2800" b="1" dirty="0" smtClean="0"/>
              <a:t>пояснительных </a:t>
            </a:r>
            <a:r>
              <a:rPr lang="ru-RU" sz="2800" i="1" dirty="0" smtClean="0"/>
              <a:t>(В то время</a:t>
            </a:r>
            <a:r>
              <a:rPr lang="ru-RU" sz="2800" b="1" i="1" dirty="0" smtClean="0"/>
              <a:t>, именно год назад</a:t>
            </a:r>
            <a:r>
              <a:rPr lang="ru-RU" sz="2800" i="1" dirty="0" smtClean="0"/>
              <a:t>, я встречался с ним часто)</a:t>
            </a:r>
            <a:r>
              <a:rPr lang="ru-RU" sz="2800" dirty="0" smtClean="0"/>
              <a:t> и </a:t>
            </a:r>
            <a:r>
              <a:rPr lang="ru-RU" sz="2800" b="1" dirty="0" smtClean="0"/>
              <a:t>присоединительных </a:t>
            </a:r>
            <a:r>
              <a:rPr lang="ru-RU" sz="2800" dirty="0" smtClean="0">
                <a:solidFill>
                  <a:schemeClr val="accent2"/>
                </a:solidFill>
              </a:rPr>
              <a:t>(</a:t>
            </a:r>
            <a:r>
              <a:rPr lang="ru-RU" sz="2800" i="1" u="dotDash" dirty="0" smtClean="0">
                <a:solidFill>
                  <a:schemeClr val="accent2"/>
                </a:solidFill>
              </a:rPr>
              <a:t>Везде, </a:t>
            </a:r>
            <a:r>
              <a:rPr lang="ru-RU" sz="2800" b="1" i="1" u="dotDash" dirty="0" smtClean="0">
                <a:solidFill>
                  <a:schemeClr val="accent2"/>
                </a:solidFill>
              </a:rPr>
              <a:t>в том числе и в лесу,</a:t>
            </a:r>
            <a:r>
              <a:rPr lang="ru-RU" sz="2800" i="1" u="dotDash" dirty="0" smtClean="0">
                <a:solidFill>
                  <a:schemeClr val="accent2"/>
                </a:solidFill>
              </a:rPr>
              <a:t> </a:t>
            </a:r>
            <a:r>
              <a:rPr lang="ru-RU" sz="2800" i="1" dirty="0" smtClean="0">
                <a:solidFill>
                  <a:schemeClr val="accent2"/>
                </a:solidFill>
              </a:rPr>
              <a:t>было жарко)</a:t>
            </a:r>
            <a:r>
              <a:rPr lang="ru-RU" sz="2800" dirty="0" smtClean="0"/>
              <a:t> членов предложения.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dirty="0" smtClean="0"/>
              <a:t>    </a:t>
            </a:r>
            <a:r>
              <a:rPr lang="ru-RU" sz="2800" dirty="0" smtClean="0">
                <a:solidFill>
                  <a:srgbClr val="FF0000"/>
                </a:solidFill>
              </a:rPr>
              <a:t>Также </a:t>
            </a:r>
            <a:r>
              <a:rPr lang="ru-RU" sz="2800" b="1" dirty="0" smtClean="0">
                <a:solidFill>
                  <a:srgbClr val="FF0000"/>
                </a:solidFill>
              </a:rPr>
              <a:t>обособляются обстоятельства, выраженные сравнительным оборотом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endParaRPr lang="ru-RU" sz="2800" i="1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    (О</a:t>
            </a:r>
            <a:r>
              <a:rPr lang="ru-RU" sz="2800" i="1" dirty="0" smtClean="0">
                <a:solidFill>
                  <a:schemeClr val="accent2"/>
                </a:solidFill>
              </a:rPr>
              <a:t>н вздрогнул, как от удара).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346075"/>
          </a:xfrm>
        </p:spPr>
        <p:txBody>
          <a:bodyPr/>
          <a:lstStyle/>
          <a:p>
            <a:r>
              <a:rPr lang="ru-RU" sz="2800" b="1" dirty="0">
                <a:solidFill>
                  <a:srgbClr val="FF0066"/>
                </a:solidFill>
              </a:rPr>
              <a:t/>
            </a:r>
            <a:br>
              <a:rPr lang="ru-RU" sz="2800" b="1" dirty="0">
                <a:solidFill>
                  <a:srgbClr val="FF0066"/>
                </a:solidFill>
              </a:rPr>
            </a:br>
            <a:r>
              <a:rPr lang="ru-RU" sz="3200" b="1" dirty="0">
                <a:solidFill>
                  <a:srgbClr val="FF0066"/>
                </a:solidFill>
              </a:rPr>
              <a:t>Знаки препинания при обособленных дополнениях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5175"/>
            <a:ext cx="9144000" cy="633571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n-US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dirty="0" smtClean="0"/>
              <a:t>   Обособляются</a:t>
            </a:r>
            <a:r>
              <a:rPr lang="ru-RU" sz="2800" dirty="0"/>
              <a:t>, т. е</a:t>
            </a:r>
            <a:r>
              <a:rPr lang="ru-RU" sz="2800" dirty="0">
                <a:solidFill>
                  <a:srgbClr val="FF0066"/>
                </a:solidFill>
              </a:rPr>
              <a:t>. </a:t>
            </a:r>
            <a:r>
              <a:rPr lang="ru-RU" sz="2800" b="1" dirty="0">
                <a:solidFill>
                  <a:srgbClr val="FF0066"/>
                </a:solidFill>
              </a:rPr>
              <a:t>отделяются запятой, а в середине предложения выделяются с двух сторон запятыми дополнения, выраженные существительными </a:t>
            </a:r>
            <a:r>
              <a:rPr lang="ru-RU" sz="2800" b="1" i="1" dirty="0">
                <a:solidFill>
                  <a:srgbClr val="FF0066"/>
                </a:solidFill>
              </a:rPr>
              <a:t>с предлогами сверх, помимо, за исключением, наряду с,</a:t>
            </a:r>
            <a:r>
              <a:rPr lang="ru-RU" sz="2800" dirty="0"/>
              <a:t> например: </a:t>
            </a:r>
            <a:r>
              <a:rPr lang="ru-RU" sz="2800" i="1" dirty="0"/>
              <a:t>Еще, </a:t>
            </a:r>
            <a:r>
              <a:rPr lang="ru-RU" sz="2800" i="1" u="dash" dirty="0"/>
              <a:t>помимо мороженого</a:t>
            </a:r>
            <a:r>
              <a:rPr lang="ru-RU" sz="2800" i="1" dirty="0"/>
              <a:t>, в киоске продавали разные соки.</a:t>
            </a:r>
            <a:endParaRPr lang="ru-RU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dirty="0"/>
              <a:t>      </a:t>
            </a:r>
            <a:r>
              <a:rPr lang="ru-RU" sz="2800" b="1" dirty="0">
                <a:solidFill>
                  <a:srgbClr val="FF0066"/>
                </a:solidFill>
              </a:rPr>
              <a:t>Дополнение с предлогом кроме, имеющее значение исключения, обособляется</a:t>
            </a:r>
            <a:r>
              <a:rPr lang="ru-RU" sz="2800" dirty="0"/>
              <a:t> (</a:t>
            </a:r>
            <a:r>
              <a:rPr lang="ru-RU" sz="2800" i="1" u="dash" dirty="0"/>
              <a:t>Кроме Димы,</a:t>
            </a:r>
            <a:r>
              <a:rPr lang="ru-RU" sz="2800" i="1" dirty="0"/>
              <a:t> в кино никто не пошел).</a:t>
            </a:r>
            <a:r>
              <a:rPr lang="ru-RU" sz="2800" dirty="0"/>
              <a:t> </a:t>
            </a:r>
            <a:endParaRPr lang="ru-RU" sz="2800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dirty="0" smtClean="0"/>
              <a:t>    Если </a:t>
            </a:r>
            <a:r>
              <a:rPr lang="ru-RU" sz="2800" dirty="0"/>
              <a:t>оно имеет значение включения, то обычно не </a:t>
            </a:r>
            <a:r>
              <a:rPr lang="en-US" sz="2800" dirty="0"/>
              <a:t> </a:t>
            </a:r>
            <a:r>
              <a:rPr lang="ru-RU" sz="2800" dirty="0"/>
              <a:t>обособляется (Кроме зарплаты они получают премиальные).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dirty="0"/>
              <a:t>     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" y="1214422"/>
            <a:ext cx="9144000" cy="5238766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2400" b="1" dirty="0">
              <a:solidFill>
                <a:srgbClr val="FF0066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rgbClr val="FF0066"/>
                </a:solidFill>
              </a:rPr>
              <a:t>   </a:t>
            </a:r>
            <a:r>
              <a:rPr lang="ru-RU" sz="2800" b="1" dirty="0" smtClean="0">
                <a:solidFill>
                  <a:srgbClr val="FF0066"/>
                </a:solidFill>
              </a:rPr>
              <a:t>Дополнение </a:t>
            </a:r>
            <a:r>
              <a:rPr lang="ru-RU" sz="2800" b="1" dirty="0">
                <a:solidFill>
                  <a:srgbClr val="FF0066"/>
                </a:solidFill>
              </a:rPr>
              <a:t>с предлогом </a:t>
            </a:r>
            <a:r>
              <a:rPr lang="ru-RU" sz="2800" b="1" i="1" dirty="0">
                <a:solidFill>
                  <a:srgbClr val="FF0066"/>
                </a:solidFill>
              </a:rPr>
              <a:t>вместо</a:t>
            </a:r>
            <a:r>
              <a:rPr lang="ru-RU" sz="2800" b="1" dirty="0">
                <a:solidFill>
                  <a:srgbClr val="FF0066"/>
                </a:solidFill>
              </a:rPr>
              <a:t>, не образующее со сказуемым словосочетание (глагол + существительное в винительном падеже без предлога), обособляется:</a:t>
            </a:r>
            <a:r>
              <a:rPr lang="ru-RU" sz="2800" b="1" dirty="0"/>
              <a:t> </a:t>
            </a:r>
            <a:endParaRPr lang="ru-RU" sz="2800" i="1" dirty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i="1" dirty="0" smtClean="0"/>
              <a:t>    Вместо </a:t>
            </a:r>
            <a:r>
              <a:rPr lang="ru-RU" sz="2800" i="1" dirty="0"/>
              <a:t>ответа, Кирилле Петровичу подали письмо</a:t>
            </a:r>
            <a:r>
              <a:rPr lang="ru-RU" sz="2800" dirty="0"/>
              <a:t> (“подать ответ” нельзя). Если </a:t>
            </a:r>
            <a:r>
              <a:rPr lang="en-US" sz="2800" dirty="0"/>
              <a:t> </a:t>
            </a:r>
            <a:r>
              <a:rPr lang="ru-RU" sz="2800" dirty="0"/>
              <a:t>дополнение с предлогом </a:t>
            </a:r>
            <a:r>
              <a:rPr lang="ru-RU" sz="2800" b="1" i="1" dirty="0"/>
              <a:t>вместо </a:t>
            </a:r>
            <a:r>
              <a:rPr lang="ru-RU" sz="2800" dirty="0"/>
              <a:t>может образовать со сказуемым словосочетание (глагол + существительное в винительном падеже без предлога), то оно не обособляется: </a:t>
            </a:r>
            <a:r>
              <a:rPr lang="ru-RU" sz="2800" i="1" dirty="0"/>
              <a:t>Вместо шубы надел пальто (“надеть шубу”</a:t>
            </a:r>
            <a:r>
              <a:rPr lang="ru-RU" sz="2800" dirty="0"/>
              <a:t> можно). Не обособляется и дополнение, в котором предлог вместо имеет значение за, взамен: </a:t>
            </a:r>
            <a:r>
              <a:rPr lang="ru-RU" sz="2800" i="1" dirty="0"/>
              <a:t>Написал контрольную вместо товарища.</a:t>
            </a:r>
            <a:endParaRPr lang="ru-RU" sz="2800" dirty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dirty="0"/>
              <a:t>      </a:t>
            </a:r>
            <a:endParaRPr lang="ru-RU" sz="2400" dirty="0"/>
          </a:p>
          <a:p>
            <a:pPr>
              <a:lnSpc>
                <a:spcPct val="80000"/>
              </a:lnSpc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8229600" cy="5256584"/>
          </a:xfrm>
        </p:spPr>
        <p:txBody>
          <a:bodyPr/>
          <a:lstStyle/>
          <a:p>
            <a:pPr marL="0" lvl="0" indent="0" fontAlgn="auto">
              <a:spcAft>
                <a:spcPts val="0"/>
              </a:spcAft>
              <a:buNone/>
            </a:pPr>
            <a:r>
              <a:rPr lang="ru-RU" sz="3600" kern="1200" dirty="0">
                <a:solidFill>
                  <a:srgbClr val="4F271C"/>
                </a:solidFill>
                <a:latin typeface="Calibri"/>
              </a:rPr>
              <a:t>Согласно спецификации, нам понадобится повторить знания о предложениях  с обособленными членами </a:t>
            </a:r>
            <a:r>
              <a:rPr lang="ru-RU" sz="3600" kern="1200" dirty="0" smtClean="0">
                <a:solidFill>
                  <a:srgbClr val="4F271C"/>
                </a:solidFill>
                <a:latin typeface="Calibri"/>
              </a:rPr>
              <a:t>(определениями</a:t>
            </a:r>
            <a:r>
              <a:rPr lang="ru-RU" sz="3600" kern="1200" dirty="0">
                <a:solidFill>
                  <a:srgbClr val="4F271C"/>
                </a:solidFill>
                <a:latin typeface="Calibri"/>
              </a:rPr>
              <a:t>, обстоятельствами, приложениями, дополнениями), хотя </a:t>
            </a:r>
            <a:endParaRPr lang="ru-RU" sz="3600" kern="1200" dirty="0" smtClean="0">
              <a:solidFill>
                <a:srgbClr val="4F271C"/>
              </a:solidFill>
              <a:latin typeface="Calibri"/>
            </a:endParaRPr>
          </a:p>
          <a:p>
            <a:pPr marL="0" lvl="0" indent="0" fontAlgn="auto">
              <a:spcAft>
                <a:spcPts val="0"/>
              </a:spcAft>
              <a:buNone/>
            </a:pPr>
            <a:r>
              <a:rPr lang="ru-RU" sz="3600" kern="1200" dirty="0" smtClean="0">
                <a:solidFill>
                  <a:srgbClr val="4F271C"/>
                </a:solidFill>
                <a:latin typeface="Calibri"/>
              </a:rPr>
              <a:t>И</a:t>
            </a:r>
            <a:r>
              <a:rPr lang="ru-RU" sz="3600" kern="1200" dirty="0">
                <a:solidFill>
                  <a:srgbClr val="4F271C"/>
                </a:solidFill>
                <a:latin typeface="Calibri"/>
              </a:rPr>
              <a:t>. П. </a:t>
            </a:r>
            <a:r>
              <a:rPr lang="ru-RU" sz="3600" kern="1200" dirty="0" err="1">
                <a:solidFill>
                  <a:srgbClr val="4F271C"/>
                </a:solidFill>
                <a:latin typeface="Calibri"/>
              </a:rPr>
              <a:t>Цыбулько</a:t>
            </a:r>
            <a:r>
              <a:rPr lang="ru-RU" sz="3600" kern="1200" dirty="0">
                <a:solidFill>
                  <a:srgbClr val="4F271C"/>
                </a:solidFill>
                <a:latin typeface="Calibri"/>
              </a:rPr>
              <a:t> говорит, что здесь речь пойдёт только о знаках препинания при причастных и деепричастных оборотах. 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88395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b="1" dirty="0" smtClean="0">
                <a:solidFill>
                  <a:srgbClr val="FF0066"/>
                </a:solidFill>
              </a:rPr>
              <a:t>   </a:t>
            </a:r>
            <a:r>
              <a:rPr lang="ru-RU" sz="3600" b="1" dirty="0" smtClean="0">
                <a:solidFill>
                  <a:srgbClr val="FF0066"/>
                </a:solidFill>
              </a:rPr>
              <a:t>Обособляются дополнения, выступающие в роли пояснительных</a:t>
            </a:r>
            <a:r>
              <a:rPr lang="ru-RU" sz="3600" dirty="0" smtClean="0"/>
              <a:t> (</a:t>
            </a:r>
            <a:r>
              <a:rPr lang="ru-RU" sz="3600" i="1" dirty="0" smtClean="0"/>
              <a:t>Его вызвали к начальству, а именно к директору) </a:t>
            </a:r>
            <a:r>
              <a:rPr lang="ru-RU" sz="3600" dirty="0" smtClean="0"/>
              <a:t>и </a:t>
            </a:r>
            <a:r>
              <a:rPr lang="ru-RU" sz="3600" b="1" dirty="0" smtClean="0">
                <a:solidFill>
                  <a:srgbClr val="FF0066"/>
                </a:solidFill>
              </a:rPr>
              <a:t>присоединительных членов предложения</a:t>
            </a:r>
            <a:r>
              <a:rPr lang="ru-RU" sz="3600" dirty="0" smtClean="0">
                <a:solidFill>
                  <a:srgbClr val="FF0066"/>
                </a:solidFill>
              </a:rPr>
              <a:t> </a:t>
            </a:r>
            <a:endParaRPr lang="ru-RU" sz="3600" i="1" dirty="0" smtClean="0">
              <a:solidFill>
                <a:srgbClr val="FF0066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 i="1" dirty="0" smtClean="0"/>
              <a:t>  (Всех вызвали к директору, даже Петрова)</a:t>
            </a:r>
            <a:r>
              <a:rPr lang="ru-RU" sz="3600" dirty="0" smtClean="0"/>
              <a:t>, а также выраженные сравнительным  оборотом </a:t>
            </a:r>
            <a:r>
              <a:rPr lang="ru-RU" sz="3600" i="1" dirty="0" smtClean="0"/>
              <a:t>(Утешают тебя, как ребенка).</a:t>
            </a:r>
            <a:r>
              <a:rPr lang="ru-RU" sz="3600" dirty="0" smtClean="0"/>
              <a:t> </a:t>
            </a:r>
            <a:endParaRPr lang="ru-RU" sz="3600" i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-180975" y="260648"/>
            <a:ext cx="9324975" cy="703262"/>
          </a:xfrm>
        </p:spPr>
        <p:txBody>
          <a:bodyPr/>
          <a:lstStyle/>
          <a:p>
            <a:r>
              <a:rPr lang="ru-RU" sz="4000" b="1" dirty="0"/>
              <a:t>. </a:t>
            </a:r>
            <a:br>
              <a:rPr lang="ru-RU" sz="4000" b="1" dirty="0"/>
            </a:br>
            <a:r>
              <a:rPr lang="ru-RU" sz="3200" i="1" dirty="0">
                <a:solidFill>
                  <a:srgbClr val="008000"/>
                </a:solidFill>
              </a:rPr>
              <a:t>Обособленные уточняющие члены предложения.</a:t>
            </a:r>
            <a:r>
              <a:rPr lang="ru-RU" sz="3200" dirty="0">
                <a:solidFill>
                  <a:srgbClr val="008000"/>
                </a:solidFill>
              </a:rPr>
              <a:t/>
            </a:r>
            <a:br>
              <a:rPr lang="ru-RU" sz="3200" dirty="0">
                <a:solidFill>
                  <a:srgbClr val="008000"/>
                </a:solidFill>
              </a:rPr>
            </a:br>
            <a:endParaRPr lang="ru-RU" sz="3200" dirty="0">
              <a:solidFill>
                <a:srgbClr val="008000"/>
              </a:solidFill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4422"/>
            <a:ext cx="9144000" cy="5454666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2400" i="1" dirty="0">
              <a:solidFill>
                <a:srgbClr val="FFFF66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i="1" dirty="0" smtClean="0">
                <a:solidFill>
                  <a:srgbClr val="FF0066"/>
                </a:solidFill>
              </a:rPr>
              <a:t>   </a:t>
            </a:r>
            <a:r>
              <a:rPr lang="ru-RU" sz="3600" i="1" dirty="0" smtClean="0">
                <a:solidFill>
                  <a:srgbClr val="FF0066"/>
                </a:solidFill>
              </a:rPr>
              <a:t>Уточняющими </a:t>
            </a:r>
            <a:r>
              <a:rPr lang="ru-RU" sz="3600" i="1" dirty="0">
                <a:solidFill>
                  <a:srgbClr val="FF0066"/>
                </a:solidFill>
              </a:rPr>
              <a:t>членами</a:t>
            </a:r>
            <a:r>
              <a:rPr lang="ru-RU" sz="3600" i="1" dirty="0"/>
              <a:t> </a:t>
            </a:r>
            <a:r>
              <a:rPr lang="ru-RU" sz="3600" dirty="0">
                <a:solidFill>
                  <a:srgbClr val="008000"/>
                </a:solidFill>
              </a:rPr>
              <a:t>предложения принято называть обособленные второстепенные члены, которые употребляются с целью конкретизации или пояснения других членов предложения. К уточняющему члену предложения можно поставить дополнительный вопрос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 dirty="0" smtClean="0">
                <a:solidFill>
                  <a:srgbClr val="008000"/>
                </a:solidFill>
              </a:rPr>
              <a:t>    КТО </a:t>
            </a:r>
            <a:r>
              <a:rPr lang="ru-RU" sz="3600" dirty="0">
                <a:solidFill>
                  <a:srgbClr val="008000"/>
                </a:solidFill>
              </a:rPr>
              <a:t>ИМЕННО? ГДЕ ИМЕННО? КУДА ИМЕННО? КОГДА </a:t>
            </a:r>
            <a:r>
              <a:rPr lang="ru-RU" sz="3600" dirty="0" err="1">
                <a:solidFill>
                  <a:srgbClr val="008000"/>
                </a:solidFill>
              </a:rPr>
              <a:t>ИМЕННО?и</a:t>
            </a:r>
            <a:r>
              <a:rPr lang="ru-RU" sz="3600" dirty="0">
                <a:solidFill>
                  <a:srgbClr val="008000"/>
                </a:solidFill>
              </a:rPr>
              <a:t> т. п.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 dirty="0" smtClean="0">
                <a:solidFill>
                  <a:srgbClr val="008000"/>
                </a:solidFill>
              </a:rPr>
              <a:t>    </a:t>
            </a:r>
            <a:endParaRPr lang="ru-RU" sz="3600" dirty="0">
              <a:solidFill>
                <a:srgbClr val="008000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2400" dirty="0">
              <a:solidFill>
                <a:srgbClr val="FF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42928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dirty="0" smtClean="0">
                <a:solidFill>
                  <a:srgbClr val="FF0066"/>
                </a:solidFill>
              </a:rPr>
              <a:t>  </a:t>
            </a:r>
            <a:r>
              <a:rPr lang="ru-RU" sz="3600" dirty="0" smtClean="0">
                <a:solidFill>
                  <a:srgbClr val="FF0066"/>
                </a:solidFill>
              </a:rPr>
              <a:t>В качестве обособленных членов предложения чаще всего употребляются </a:t>
            </a:r>
            <a:r>
              <a:rPr lang="ru-RU" sz="3600" i="1" dirty="0" smtClean="0">
                <a:solidFill>
                  <a:srgbClr val="FF0066"/>
                </a:solidFill>
              </a:rPr>
              <a:t>обстоятельства места и времени.</a:t>
            </a:r>
            <a:r>
              <a:rPr lang="ru-RU" sz="3600" i="1" dirty="0" smtClean="0">
                <a:solidFill>
                  <a:srgbClr val="FFCC00"/>
                </a:solidFill>
              </a:rPr>
              <a:t> </a:t>
            </a:r>
            <a:r>
              <a:rPr lang="ru-RU" sz="3600" i="1" dirty="0" smtClean="0"/>
              <a:t>Например: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 dirty="0" smtClean="0"/>
              <a:t>   </a:t>
            </a:r>
            <a:r>
              <a:rPr lang="ru-RU" sz="3600" b="1" i="1" u="dotDash" dirty="0" smtClean="0">
                <a:solidFill>
                  <a:srgbClr val="008000"/>
                </a:solidFill>
              </a:rPr>
              <a:t>Слева, </a:t>
            </a:r>
            <a:r>
              <a:rPr lang="ru-RU" sz="3600" b="1" i="1" u="dotDash" dirty="0" smtClean="0"/>
              <a:t>(ГДЕ ИМЕННО?) </a:t>
            </a:r>
            <a:r>
              <a:rPr lang="ru-RU" sz="3600" b="1" i="1" u="dotDash" dirty="0" smtClean="0">
                <a:solidFill>
                  <a:srgbClr val="008000"/>
                </a:solidFill>
              </a:rPr>
              <a:t>у берега, </a:t>
            </a:r>
            <a:r>
              <a:rPr lang="ru-RU" sz="3600" b="1" i="1" dirty="0" smtClean="0"/>
              <a:t>мы остановились для отдыха.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600" b="1" i="1" dirty="0" smtClean="0"/>
              <a:t>    </a:t>
            </a:r>
            <a:r>
              <a:rPr lang="ru-RU" sz="3600" b="1" i="1" u="dotDash" dirty="0" smtClean="0">
                <a:solidFill>
                  <a:srgbClr val="008000"/>
                </a:solidFill>
              </a:rPr>
              <a:t>Через два дня, </a:t>
            </a:r>
            <a:r>
              <a:rPr lang="ru-RU" sz="3600" b="1" i="1" u="dotDash" dirty="0" smtClean="0"/>
              <a:t>(когда именно?) </a:t>
            </a:r>
            <a:r>
              <a:rPr lang="ru-RU" sz="3600" b="1" i="1" u="dotDash" dirty="0" smtClean="0">
                <a:solidFill>
                  <a:srgbClr val="008000"/>
                </a:solidFill>
              </a:rPr>
              <a:t>ровно в полдень, </a:t>
            </a:r>
            <a:r>
              <a:rPr lang="ru-RU" sz="3600" b="1" i="1" dirty="0" smtClean="0"/>
              <a:t>мы уже встречали наших друзей на вокзале.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ru-RU" sz="2400" dirty="0"/>
              <a:t>Реже в качестве уточняющих членов предложения используются другие второстепенные члены.</a:t>
            </a:r>
          </a:p>
          <a:p>
            <a:pPr marL="609600" indent="-609600">
              <a:buFont typeface="Wingdings" pitchFamily="2" charset="2"/>
              <a:buChar char="n"/>
            </a:pPr>
            <a:endParaRPr lang="ru-RU" sz="2400" dirty="0"/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03325"/>
            <a:ext cx="9144000" cy="56546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Обособление пояснительных членов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5500702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  </a:t>
            </a:r>
            <a:r>
              <a:rPr lang="ru-RU" dirty="0" smtClean="0"/>
              <a:t>Слова, поясняющие смысл предшествующего члена предложения, отделяются или выделяются знаками препинания.  Различие между уточняющими и пояснительными членами предложения заключается в том, что если уточнение — это переход от более широкого понятия к более узкому, то пояснение — это обозначение одного и того же понятия другими словами.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71546"/>
            <a:ext cx="8937625" cy="5786454"/>
          </a:xfrm>
        </p:spPr>
        <p:txBody>
          <a:bodyPr/>
          <a:lstStyle/>
          <a:p>
            <a:pPr>
              <a:buFontTx/>
              <a:buNone/>
            </a:pPr>
            <a:endParaRPr lang="ru-RU" b="1" dirty="0">
              <a:solidFill>
                <a:srgbClr val="FF0066"/>
              </a:solidFill>
            </a:endParaRPr>
          </a:p>
          <a:p>
            <a:pPr>
              <a:buFontTx/>
              <a:buNone/>
            </a:pPr>
            <a:r>
              <a:rPr lang="ru-RU" sz="2400" b="1" dirty="0" smtClean="0">
                <a:solidFill>
                  <a:srgbClr val="FF0066"/>
                </a:solidFill>
              </a:rPr>
              <a:t>   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487025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Перед пояснительным членом </a:t>
            </a:r>
            <a:r>
              <a:rPr lang="ru-RU" sz="2400" dirty="0" smtClean="0"/>
              <a:t>предложения обычно стоят слова </a:t>
            </a:r>
            <a:r>
              <a:rPr lang="ru-RU" sz="2400" b="1" i="1" dirty="0" smtClean="0">
                <a:solidFill>
                  <a:srgbClr val="FF0000"/>
                </a:solidFill>
              </a:rPr>
              <a:t>именно, а именно, то есть</a:t>
            </a:r>
            <a:r>
              <a:rPr lang="ru-RU" sz="2400" dirty="0" smtClean="0"/>
              <a:t>  (при их отсутствии в предложении эти слова могут быть вставлены):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Она была воспитана 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</a:rPr>
              <a:t>no‑старинному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то есть окружена мамушками, нянюшками, подружками и сенными девушками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  (П.); Иногда 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</a:rPr>
              <a:t>что‑нибудь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 хочется сделать — почитать  (Г.); Мы доехали на своих лошадях в возке,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то есть в крытой рогожею повозке 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 (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</a:rPr>
              <a:t>Акс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.); На другой день я с пятью якутами переправился через Лену,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то есть через узенькие протоки, разделявшие бесчисленные острова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  (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</a:rPr>
              <a:t>Гонч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.); В то время,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именно год назад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, я ещё сотрудничал по журналам  (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</a:rPr>
              <a:t>Дост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.); В жизни есть только одно несомненное счастье — жить для других  (Л.Т.); Ему представился свой дом — шесть больших комнат  (М.Г.); Третьего дня, то бишь на той неделе, сказываю я старосте…  (Сл.); У деда Семёна была своя золотая и несбывшаяся мечта — стать столяром  (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</a:rPr>
              <a:t>Пауст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.).</a:t>
            </a:r>
            <a:endParaRPr lang="ru-RU" sz="24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  Пояснительные члены предложения могут присоединяться </a:t>
            </a:r>
            <a:r>
              <a:rPr lang="ru-RU" sz="2800" b="1" dirty="0" smtClean="0">
                <a:solidFill>
                  <a:srgbClr val="FF0000"/>
                </a:solidFill>
              </a:rPr>
              <a:t>союзом или  («то есть»): 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Из лесного оврага неслось воркованье диких голубей, 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или горлинок 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 (</a:t>
            </a:r>
            <a:r>
              <a:rPr lang="ru-RU" sz="2800" i="1" dirty="0" err="1" smtClean="0">
                <a:solidFill>
                  <a:schemeClr val="accent2">
                    <a:lumMod val="75000"/>
                  </a:schemeClr>
                </a:solidFill>
              </a:rPr>
              <a:t>Акс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.); Кругом всего здания идёт обширный каменный балкон, 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или веранда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, где, в бамбуковых креслах, лениво дремлют хозяева казарм  (</a:t>
            </a:r>
            <a:r>
              <a:rPr lang="ru-RU" sz="2800" i="1" dirty="0" err="1" smtClean="0">
                <a:solidFill>
                  <a:schemeClr val="accent2">
                    <a:lumMod val="75000"/>
                  </a:schemeClr>
                </a:solidFill>
              </a:rPr>
              <a:t>Гонч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.); Вдруг она  [лошадь] оборвалась и села в водомоину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, или канаву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  (Л.Т.); …Это был Александр Тимофеевич, 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или попросту Саша, 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гость, приехавший из Москвы  (Ч</a:t>
            </a:r>
            <a:r>
              <a:rPr lang="ru-RU" sz="2800" i="1" smtClean="0">
                <a:solidFill>
                  <a:schemeClr val="accent2">
                    <a:lumMod val="75000"/>
                  </a:schemeClr>
                </a:solidFill>
              </a:rPr>
              <a:t>.).  </a:t>
            </a:r>
            <a:endParaRPr lang="ru-RU" sz="28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Присоединительные конструкции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8686800" cy="484030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 </a:t>
            </a:r>
            <a:r>
              <a:rPr lang="ru-RU" sz="2400" dirty="0" smtClean="0"/>
              <a:t>Присоединительные члены предложения, которые содержат дополнительные разъяснения или замечания, вводимые в середину или в конец предложения, отделяются или выделяются запятыми  (реже — тире ). Такие конструкции обычно присоединяются словами даже, особенно, в особенности, например, главным образом, в частности, в том числе, притом, и притом, причём, и  («</a:t>
            </a:r>
            <a:r>
              <a:rPr lang="ru-RU" sz="2400" dirty="0" err="1" smtClean="0"/>
              <a:t>и</a:t>
            </a:r>
            <a:r>
              <a:rPr lang="ru-RU" sz="2400" dirty="0" smtClean="0"/>
              <a:t> притом»), да, да и, да и вообще, да и только  и др.: </a:t>
            </a:r>
            <a:r>
              <a:rPr lang="ru-RU" sz="2400" b="1" i="1" dirty="0" smtClean="0"/>
              <a:t>Незаметным образом я привязался к доброму семейству, даже к кривому гарнизонному поручику  (П.); Вот тебе ужо будет баня, и  с твоею хозяюшкою  (П.)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мои документы\Мои рисунки\ЕГЭ, ГИА\image003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929" y="2000240"/>
            <a:ext cx="9030071" cy="2071702"/>
          </a:xfrm>
          <a:prstGeom prst="rect">
            <a:avLst/>
          </a:prstGeom>
          <a:noFill/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168" cy="106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ru-RU" sz="3600" dirty="0" smtClean="0"/>
              <a:t>16-1. Расставьте  </a:t>
            </a:r>
            <a:r>
              <a:rPr lang="ru-RU" sz="3600" dirty="0"/>
              <a:t>знаки  препинания:  укажите  все  цифры,  на  месте  которых  в предложении должны стоять запятые.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3600" i="1" dirty="0" smtClean="0"/>
              <a:t>Мы смели веником снег с ботинок (1) и (2) несколько смущённые (3) вошли в дом.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7812359" y="6072206"/>
            <a:ext cx="1032342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n-US" sz="40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ru-RU" sz="40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000" b="1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81" y="260648"/>
            <a:ext cx="8258204" cy="491174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sz="48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Обособить какой-либо член предложения – значит  выделить его особой интонацией в устной речи, запятыми или  тире на письме.</a:t>
            </a:r>
          </a:p>
          <a:p>
            <a:pPr marL="0" lvl="0" indent="0" algn="ctr" fontAlgn="auto">
              <a:spcBef>
                <a:spcPts val="0"/>
              </a:spcBef>
              <a:spcAft>
                <a:spcPts val="0"/>
              </a:spcAft>
              <a:buNone/>
            </a:pPr>
            <a:endParaRPr lang="ru-RU" sz="5400" b="1" kern="1200" dirty="0" smtClean="0">
              <a:ln w="31550" cmpd="sng">
                <a:gradFill>
                  <a:gsLst>
                    <a:gs pos="25000">
                      <a:srgbClr val="3891A7">
                        <a:shade val="25000"/>
                        <a:satMod val="190000"/>
                      </a:srgbClr>
                    </a:gs>
                    <a:gs pos="80000">
                      <a:srgbClr val="3891A7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alibri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 b="1" kern="1200" dirty="0" smtClean="0">
                <a:ln w="31550" cmpd="sng">
                  <a:gradFill>
                    <a:gsLst>
                      <a:gs pos="25000">
                        <a:srgbClr val="3891A7">
                          <a:shade val="25000"/>
                          <a:satMod val="190000"/>
                        </a:srgbClr>
                      </a:gs>
                      <a:gs pos="80000">
                        <a:srgbClr val="3891A7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008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Повторим основные понятия</a:t>
            </a:r>
            <a:endParaRPr lang="ru-RU" sz="4800" b="1" kern="1200" dirty="0">
              <a:ln w="31550" cmpd="sng">
                <a:gradFill>
                  <a:gsLst>
                    <a:gs pos="25000">
                      <a:srgbClr val="3891A7">
                        <a:shade val="25000"/>
                        <a:satMod val="190000"/>
                      </a:srgbClr>
                    </a:gs>
                    <a:gs pos="80000">
                      <a:srgbClr val="3891A7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008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alibri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14364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90000"/>
              </a:lnSpc>
              <a:buFontTx/>
              <a:buNone/>
            </a:pPr>
            <a:endParaRPr lang="ru-RU" b="1" i="1" dirty="0" smtClean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b="1" i="1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dirty="0" smtClean="0"/>
              <a:t>16-2. </a:t>
            </a:r>
            <a:r>
              <a:rPr lang="ru-RU" dirty="0"/>
              <a:t>Расставьте  знаки  препинания:  укажите  все  цифры,  на  месте  которых  в предложении должны стоять запятые.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i="1" dirty="0" smtClean="0"/>
              <a:t>Поспешно </a:t>
            </a:r>
            <a:r>
              <a:rPr lang="ru-RU" i="1" dirty="0"/>
              <a:t>умываясь (1) и (2) с смирением одеваясь в самое дурное свое платье (3) и старенькую мантилью (4) содрогаясь от свежести (5) Наташа выходила на пустынные улицы (6) прозрачно освещенные утренней зарей.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 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6804247" y="6072206"/>
            <a:ext cx="20404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456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9275"/>
            <a:ext cx="8929718" cy="430848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u-RU" sz="3600" dirty="0" smtClean="0"/>
              <a:t>16-3. </a:t>
            </a:r>
            <a:r>
              <a:rPr lang="ru-RU" sz="3600" dirty="0"/>
              <a:t>Расставьте  знаки  препинания:  укажите  все  цифры,  на  месте  которых  в предложении должны стоять запятые.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3600" i="1" dirty="0" smtClean="0"/>
              <a:t>Мы </a:t>
            </a:r>
            <a:r>
              <a:rPr lang="ru-RU" sz="3600" i="1" dirty="0"/>
              <a:t>(1) вошли в Суглинку (2) чистую и пустынную деревню (3) вымощенную торцами.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3600" dirty="0" smtClean="0"/>
              <a:t>   </a:t>
            </a:r>
            <a:endParaRPr lang="en-US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r">
              <a:lnSpc>
                <a:spcPct val="90000"/>
              </a:lnSpc>
              <a:buFontTx/>
              <a:buNone/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lvl="0" indent="0">
              <a:lnSpc>
                <a:spcPct val="90000"/>
              </a:lnSpc>
              <a:buNone/>
            </a:pPr>
            <a:r>
              <a:rPr lang="ru-RU" sz="3600" dirty="0" smtClean="0">
                <a:solidFill>
                  <a:srgbClr val="000000"/>
                </a:solidFill>
              </a:rPr>
              <a:t>16-4. </a:t>
            </a:r>
            <a:r>
              <a:rPr lang="ru-RU" sz="3600" dirty="0">
                <a:solidFill>
                  <a:srgbClr val="000000"/>
                </a:solidFill>
              </a:rPr>
              <a:t>Расставьте  знаки  препинания:  укажите  все  цифры,  на  месте  которых  в предложении должны стоять запятые.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4000" b="1" dirty="0" smtClean="0">
                <a:ln w="11430"/>
                <a:solidFill>
                  <a:srgbClr val="008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 елка(1) залитая огнями(2) и озарявшая все вокруг(З) так и манила сорвать(4) растущие на ней цветы и плоды.</a:t>
            </a:r>
          </a:p>
          <a:p>
            <a:pPr>
              <a:lnSpc>
                <a:spcPct val="90000"/>
              </a:lnSpc>
            </a:pP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                                    13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20713"/>
            <a:ext cx="7772400" cy="5761037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dirty="0" smtClean="0">
                <a:ln w="11430"/>
              </a:rPr>
              <a:t>16-5. </a:t>
            </a:r>
            <a:r>
              <a:rPr lang="ru-RU" b="1" dirty="0">
                <a:ln w="11430"/>
              </a:rPr>
              <a:t>Расставьте  знаки  препинания:  укажите  все  цифры,  на  месте  которых  в предложении должны стоять запятые. </a:t>
            </a:r>
          </a:p>
          <a:p>
            <a:pPr marL="0" indent="0">
              <a:buNone/>
            </a:pPr>
            <a:r>
              <a:rPr lang="ru-RU" b="1" i="1" dirty="0" smtClean="0">
                <a:ln w="11430"/>
                <a:solidFill>
                  <a:srgbClr val="008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Дождь (1) наполнивший (2) свежестью грудь (3) и покрывший мельчайшей водяной пылью чугунные решётки сада (4) прекратился.</a:t>
            </a:r>
          </a:p>
          <a:p>
            <a:pPr>
              <a:buNone/>
            </a:pP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429652" y="6000768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3600" b="1" dirty="0" smtClean="0">
                <a:ln w="18000">
                  <a:solidFill>
                    <a:srgbClr val="008000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</a:t>
            </a:r>
            <a:endParaRPr lang="ru-RU" sz="3600" b="1" dirty="0">
              <a:ln w="18000">
                <a:solidFill>
                  <a:srgbClr val="008000"/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6592" y="1196752"/>
            <a:ext cx="8229600" cy="4525963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lvl="0" indent="0">
              <a:lnSpc>
                <a:spcPct val="90000"/>
              </a:lnSpc>
              <a:buNone/>
            </a:pPr>
            <a:r>
              <a:rPr lang="ru-RU" sz="3600" dirty="0" smtClean="0">
                <a:solidFill>
                  <a:srgbClr val="000000"/>
                </a:solidFill>
              </a:rPr>
              <a:t>16-6. </a:t>
            </a:r>
            <a:r>
              <a:rPr lang="ru-RU" sz="3600" dirty="0">
                <a:solidFill>
                  <a:srgbClr val="000000"/>
                </a:solidFill>
              </a:rPr>
              <a:t>Расставьте  знаки  препинания:  укажите  все  цифры,  на  месте  которых  в предложении должны стоять запятые.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b="1" i="1" dirty="0" smtClean="0">
                <a:ln w="11430"/>
                <a:solidFill>
                  <a:srgbClr val="008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Спать (1) несмотря на весенние заморозки (2) перешёл в конюшню (3) поближе (4) к жеребцам.</a:t>
            </a:r>
          </a:p>
          <a:p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143900" y="6000768"/>
            <a:ext cx="1095172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None/>
            </a:pPr>
            <a:r>
              <a:rPr lang="ru-RU" sz="3200" b="1" dirty="0" smtClean="0">
                <a:ln w="11430"/>
                <a:solidFill>
                  <a:srgbClr val="008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1,2,3</a:t>
            </a:r>
            <a:endParaRPr lang="ru-RU" sz="3200" b="1" dirty="0">
              <a:ln w="11430"/>
              <a:solidFill>
                <a:srgbClr val="008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http://ilya-ya.ru/russkij-yazyk-obosoblenie-opredelenij.html</a:t>
            </a:r>
            <a:endParaRPr lang="ru-RU" dirty="0" smtClean="0"/>
          </a:p>
          <a:p>
            <a:r>
              <a:rPr lang="en-US" smtClean="0">
                <a:hlinkClick r:id="rId3"/>
              </a:rPr>
              <a:t>http://spisivay.ru/publ/22-1-0-320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571612"/>
            <a:ext cx="7772400" cy="2143140"/>
          </a:xfrm>
        </p:spPr>
        <p:txBody>
          <a:bodyPr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Обособленные определения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Определение</a:t>
            </a:r>
            <a:r>
              <a:rPr lang="ru-RU" sz="5400" dirty="0" smtClean="0"/>
              <a:t> – второстепенный член предложения, который отвечает на вопросы </a:t>
            </a:r>
            <a:r>
              <a:rPr lang="ru-RU" sz="5400" dirty="0" smtClean="0">
                <a:solidFill>
                  <a:schemeClr val="accent2"/>
                </a:solidFill>
              </a:rPr>
              <a:t>КАКОЙ? ЧЕЙ</a:t>
            </a:r>
            <a:r>
              <a:rPr lang="ru-RU" sz="5400" dirty="0" smtClean="0"/>
              <a:t>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Для обособления определений важны </a:t>
            </a:r>
            <a:r>
              <a:rPr lang="ru-RU" dirty="0" smtClean="0">
                <a:solidFill>
                  <a:srgbClr val="FF0000"/>
                </a:solidFill>
              </a:rPr>
              <a:t>следующие условия: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FF0000"/>
                </a:solidFill>
              </a:rPr>
              <a:t>определяемое слово </a:t>
            </a:r>
            <a:r>
              <a:rPr lang="ru-RU" dirty="0" smtClean="0"/>
              <a:t>должно быть выражено </a:t>
            </a:r>
            <a:r>
              <a:rPr lang="ru-RU" dirty="0" smtClean="0">
                <a:solidFill>
                  <a:srgbClr val="FF0000"/>
                </a:solidFill>
              </a:rPr>
              <a:t>существительными или личным местоимением;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   надо учитывать </a:t>
            </a:r>
            <a:r>
              <a:rPr lang="ru-RU" dirty="0" smtClean="0">
                <a:solidFill>
                  <a:srgbClr val="FF0000"/>
                </a:solidFill>
              </a:rPr>
              <a:t>позицию определения по отношению у определяемому слову </a:t>
            </a:r>
            <a:r>
              <a:rPr lang="ru-RU" dirty="0" smtClean="0"/>
              <a:t>и способ выражения определения.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600" dirty="0" smtClean="0"/>
              <a:t>1. Обособляются два и более согласованных определения, если они выражены прилагательными или причастиями и стоят </a:t>
            </a:r>
            <a:r>
              <a:rPr lang="ru-RU" sz="3600" u="sng" dirty="0" smtClean="0"/>
              <a:t>после </a:t>
            </a:r>
            <a:r>
              <a:rPr lang="ru-RU" sz="3600" dirty="0" smtClean="0"/>
              <a:t>определяемого слова.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 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Море</a:t>
            </a:r>
            <a:r>
              <a:rPr lang="ru-RU" sz="3600" u="wavy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3600" b="1" i="1" u="wavy" dirty="0" smtClean="0">
                <a:solidFill>
                  <a:schemeClr val="accent5">
                    <a:lumMod val="25000"/>
                  </a:schemeClr>
                </a:solidFill>
              </a:rPr>
              <a:t>огромное и ленивое</a:t>
            </a:r>
            <a:r>
              <a:rPr lang="ru-RU" sz="3600" u="wavy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тихо спит у берегов.</a:t>
            </a:r>
          </a:p>
          <a:p>
            <a:endParaRPr lang="ru-RU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071538" y="4714884"/>
            <a:ext cx="428628" cy="28575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 flipV="1">
            <a:off x="1071538" y="4714884"/>
            <a:ext cx="357190" cy="285752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8929718" cy="55721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2. Обособляется распространенное определение согласованное, </a:t>
            </a:r>
            <a:r>
              <a:rPr lang="ru-RU" dirty="0" smtClean="0">
                <a:solidFill>
                  <a:srgbClr val="FF0000"/>
                </a:solidFill>
              </a:rPr>
              <a:t>если оно выражено причастным оборотом или прилагательным с зависимым словом и стоит </a:t>
            </a:r>
            <a:r>
              <a:rPr lang="ru-RU" sz="3600" dirty="0" smtClean="0">
                <a:solidFill>
                  <a:srgbClr val="FF0000"/>
                </a:solidFill>
              </a:rPr>
              <a:t>после</a:t>
            </a:r>
            <a:r>
              <a:rPr lang="ru-RU" dirty="0" smtClean="0">
                <a:solidFill>
                  <a:srgbClr val="FF0000"/>
                </a:solidFill>
              </a:rPr>
              <a:t> определяемого слова.</a:t>
            </a:r>
          </a:p>
          <a:p>
            <a:pPr>
              <a:buNone/>
            </a:pPr>
            <a:r>
              <a:rPr lang="ru-RU" b="1" dirty="0" smtClean="0"/>
              <a:t> 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Улица, </a:t>
            </a:r>
            <a:r>
              <a:rPr lang="ru-RU" b="1" i="1" u="wavy" dirty="0" smtClean="0">
                <a:solidFill>
                  <a:schemeClr val="accent6">
                    <a:lumMod val="75000"/>
                  </a:schemeClr>
                </a:solidFill>
              </a:rPr>
              <a:t>ведущая в город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, была пустынна.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Лицо, </a:t>
            </a:r>
            <a:r>
              <a:rPr lang="ru-RU" b="1" i="1" u="wavy" dirty="0" smtClean="0">
                <a:solidFill>
                  <a:schemeClr val="accent6">
                    <a:lumMod val="75000"/>
                  </a:schemeClr>
                </a:solidFill>
              </a:rPr>
              <a:t>полное движения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, привлекательно.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714348" y="3643314"/>
            <a:ext cx="471462" cy="54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×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714348" y="4214818"/>
            <a:ext cx="471462" cy="642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×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Сочинение">
  <a:themeElements>
    <a:clrScheme name="Сочин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очин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очин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чин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чин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чин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чин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чин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чин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чин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чин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чин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чин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чин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ermal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832</TotalTime>
  <Words>1622</Words>
  <Application>Microsoft Office PowerPoint</Application>
  <PresentationFormat>Экран (4:3)</PresentationFormat>
  <Paragraphs>187</Paragraphs>
  <Slides>45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45</vt:i4>
      </vt:variant>
    </vt:vector>
  </HeadingPairs>
  <TitlesOfParts>
    <vt:vector size="47" baseType="lpstr">
      <vt:lpstr>Сочинение</vt:lpstr>
      <vt:lpstr>Thermal</vt:lpstr>
      <vt:lpstr>         Задание 16 ЕГЭ 2015. Знаки препинания  в предложениях   с обособленными членами  (определениями, обстоятельствами, приложениями, дополнениями) </vt:lpstr>
      <vt:lpstr>Презентация PowerPoint</vt:lpstr>
      <vt:lpstr>Презентация PowerPoint</vt:lpstr>
      <vt:lpstr>Презентация PowerPoint</vt:lpstr>
      <vt:lpstr>Обособленные определения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Возможные трудности</vt:lpstr>
      <vt:lpstr> Обособляется особый вид согласованного  определения – приложение. </vt:lpstr>
      <vt:lpstr>Презентация PowerPoint</vt:lpstr>
      <vt:lpstr>Презентация PowerPoint</vt:lpstr>
      <vt:lpstr>Обособленные обстоятельства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Знаки препинания при обособленных дополнениях</vt:lpstr>
      <vt:lpstr>Презентация PowerPoint</vt:lpstr>
      <vt:lpstr>Презентация PowerPoint</vt:lpstr>
      <vt:lpstr>.  Обособленные уточняющие члены предложения. </vt:lpstr>
      <vt:lpstr>Презентация PowerPoint</vt:lpstr>
      <vt:lpstr>Презентация PowerPoint</vt:lpstr>
      <vt:lpstr>Обособление пояснительных членов</vt:lpstr>
      <vt:lpstr>Презентация PowerPoint</vt:lpstr>
      <vt:lpstr>Презентация PowerPoint</vt:lpstr>
      <vt:lpstr>Присоединительные конструкции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Интернет-источники</vt:lpstr>
    </vt:vector>
  </TitlesOfParts>
  <Company>Организация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FuckYouBill</dc:creator>
  <cp:lastModifiedBy>Андрей</cp:lastModifiedBy>
  <cp:revision>42</cp:revision>
  <dcterms:created xsi:type="dcterms:W3CDTF">2008-11-18T17:06:24Z</dcterms:created>
  <dcterms:modified xsi:type="dcterms:W3CDTF">2014-11-07T10:07:48Z</dcterms:modified>
</cp:coreProperties>
</file>