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  <p:sldMasterId id="2147483793" r:id="rId3"/>
  </p:sldMasterIdLst>
  <p:notesMasterIdLst>
    <p:notesMasterId r:id="rId32"/>
  </p:notesMasterIdLst>
  <p:sldIdLst>
    <p:sldId id="256" r:id="rId4"/>
    <p:sldId id="257" r:id="rId5"/>
    <p:sldId id="259" r:id="rId6"/>
    <p:sldId id="260" r:id="rId7"/>
    <p:sldId id="263" r:id="rId8"/>
    <p:sldId id="264" r:id="rId9"/>
    <p:sldId id="265" r:id="rId10"/>
    <p:sldId id="267" r:id="rId11"/>
    <p:sldId id="268" r:id="rId12"/>
    <p:sldId id="269" r:id="rId13"/>
    <p:sldId id="288" r:id="rId14"/>
    <p:sldId id="270" r:id="rId15"/>
    <p:sldId id="280" r:id="rId16"/>
    <p:sldId id="271" r:id="rId17"/>
    <p:sldId id="272" r:id="rId18"/>
    <p:sldId id="281" r:id="rId19"/>
    <p:sldId id="282" r:id="rId20"/>
    <p:sldId id="283" r:id="rId21"/>
    <p:sldId id="284" r:id="rId22"/>
    <p:sldId id="285" r:id="rId23"/>
    <p:sldId id="286" r:id="rId24"/>
    <p:sldId id="273" r:id="rId25"/>
    <p:sldId id="258" r:id="rId26"/>
    <p:sldId id="275" r:id="rId27"/>
    <p:sldId id="276" r:id="rId28"/>
    <p:sldId id="277" r:id="rId29"/>
    <p:sldId id="278" r:id="rId30"/>
    <p:sldId id="279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6699FF"/>
    <a:srgbClr val="33CCFF"/>
    <a:srgbClr val="00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21F055-3175-4DA7-9915-B004B5942C3A}" type="datetimeFigureOut">
              <a:rPr lang="ru-RU" smtClean="0"/>
              <a:t>26.11.2014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0E7CA6-D13E-4F4D-A560-B18253CEF1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22519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0E7CA6-D13E-4F4D-A560-B18253CEF113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49681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0E7CA6-D13E-4F4D-A560-B18253CEF113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70090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0E7CA6-D13E-4F4D-A560-B18253CEF113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49681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0E7CA6-D13E-4F4D-A560-B18253CEF113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37480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0E7CA6-D13E-4F4D-A560-B18253CEF113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72855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0E7CA6-D13E-4F4D-A560-B18253CEF113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72855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0E7CA6-D13E-4F4D-A560-B18253CEF113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72855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0E7CA6-D13E-4F4D-A560-B18253CEF113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72855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0E7CA6-D13E-4F4D-A560-B18253CEF113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79952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0E7CA6-D13E-4F4D-A560-B18253CEF113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51194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3C5454E-BC85-45FD-9217-5C840727E073}" type="datetimeFigureOut">
              <a:rPr lang="ru-RU" smtClean="0"/>
              <a:t>26.11.2014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F69A68-9248-46D3-BBAA-8CCEFA60C4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86711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3C5454E-BC85-45FD-9217-5C840727E073}" type="datetimeFigureOut">
              <a:rPr lang="ru-RU" smtClean="0"/>
              <a:t>26.11.2014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F69A68-9248-46D3-BBAA-8CCEFA60C4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89165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3C5454E-BC85-45FD-9217-5C840727E073}" type="datetimeFigureOut">
              <a:rPr lang="ru-RU" smtClean="0"/>
              <a:t>26.11.2014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F69A68-9248-46D3-BBAA-8CCEFA60C4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78846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3C5454E-BC85-45FD-9217-5C840727E073}" type="datetimeFigureOut">
              <a:rPr lang="ru-RU" smtClean="0"/>
              <a:t>26.11.2014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0F69A68-9248-46D3-BBAA-8CCEFA60C4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02309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48627"/>
                <a:invGamma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Group 2"/>
          <p:cNvGrpSpPr>
            <a:grpSpLocks/>
          </p:cNvGrpSpPr>
          <p:nvPr/>
        </p:nvGrpSpPr>
        <p:grpSpPr bwMode="auto">
          <a:xfrm>
            <a:off x="-498475" y="1311275"/>
            <a:ext cx="10429875" cy="5908675"/>
            <a:chOff x="-313" y="824"/>
            <a:chExt cx="6570" cy="3722"/>
          </a:xfrm>
        </p:grpSpPr>
        <p:sp>
          <p:nvSpPr>
            <p:cNvPr id="27651" name="Rectangle 3"/>
            <p:cNvSpPr>
              <a:spLocks noChangeArrowheads="1"/>
            </p:cNvSpPr>
            <p:nvPr userDrawn="1"/>
          </p:nvSpPr>
          <p:spPr bwMode="hidden">
            <a:xfrm rot="20798144" flipV="1">
              <a:off x="-14" y="1033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/>
              <a:endParaRPr lang="ru-RU" altLang="ru-RU"/>
            </a:p>
          </p:txBody>
        </p:sp>
        <p:sp>
          <p:nvSpPr>
            <p:cNvPr id="27652" name="Rectangle 4"/>
            <p:cNvSpPr>
              <a:spLocks noChangeArrowheads="1"/>
            </p:cNvSpPr>
            <p:nvPr userDrawn="1"/>
          </p:nvSpPr>
          <p:spPr bwMode="hidden">
            <a:xfrm rot="20774366" flipV="1">
              <a:off x="-24" y="1127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/>
              <a:endParaRPr lang="ru-RU" altLang="ru-RU"/>
            </a:p>
          </p:txBody>
        </p:sp>
        <p:sp>
          <p:nvSpPr>
            <p:cNvPr id="27653" name="Rectangle 5"/>
            <p:cNvSpPr>
              <a:spLocks noChangeArrowheads="1"/>
            </p:cNvSpPr>
            <p:nvPr userDrawn="1"/>
          </p:nvSpPr>
          <p:spPr bwMode="hidden">
            <a:xfrm rot="20757421" flipV="1">
              <a:off x="-27" y="1198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/>
              <a:endParaRPr lang="ru-RU" altLang="ru-RU"/>
            </a:p>
          </p:txBody>
        </p:sp>
        <p:sp>
          <p:nvSpPr>
            <p:cNvPr id="27654" name="Rectangle 6"/>
            <p:cNvSpPr>
              <a:spLocks noChangeArrowheads="1"/>
            </p:cNvSpPr>
            <p:nvPr userDrawn="1"/>
          </p:nvSpPr>
          <p:spPr bwMode="hidden">
            <a:xfrm rot="20684206" flipV="1">
              <a:off x="-43" y="1283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/>
              <a:endParaRPr lang="ru-RU" altLang="ru-RU"/>
            </a:p>
          </p:txBody>
        </p:sp>
        <p:sp>
          <p:nvSpPr>
            <p:cNvPr id="27655" name="Rectangle 7"/>
            <p:cNvSpPr>
              <a:spLocks noChangeArrowheads="1"/>
            </p:cNvSpPr>
            <p:nvPr userDrawn="1"/>
          </p:nvSpPr>
          <p:spPr bwMode="hidden">
            <a:xfrm rot="20631226" flipV="1">
              <a:off x="-51" y="1397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/>
              <a:endParaRPr lang="ru-RU" altLang="ru-RU"/>
            </a:p>
          </p:txBody>
        </p:sp>
        <p:sp>
          <p:nvSpPr>
            <p:cNvPr id="27656" name="Rectangle 8"/>
            <p:cNvSpPr>
              <a:spLocks noChangeArrowheads="1"/>
            </p:cNvSpPr>
            <p:nvPr userDrawn="1"/>
          </p:nvSpPr>
          <p:spPr bwMode="hidden">
            <a:xfrm rot="20554235" flipV="1">
              <a:off x="-65" y="1523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/>
              <a:endParaRPr lang="ru-RU" altLang="ru-RU"/>
            </a:p>
          </p:txBody>
        </p:sp>
        <p:sp>
          <p:nvSpPr>
            <p:cNvPr id="27657" name="Rectangle 9"/>
            <p:cNvSpPr>
              <a:spLocks noChangeArrowheads="1"/>
            </p:cNvSpPr>
            <p:nvPr userDrawn="1"/>
          </p:nvSpPr>
          <p:spPr bwMode="hidden">
            <a:xfrm rot="20466593" flipV="1">
              <a:off x="-93" y="1694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/>
              <a:endParaRPr lang="ru-RU" altLang="ru-RU"/>
            </a:p>
          </p:txBody>
        </p:sp>
        <p:sp>
          <p:nvSpPr>
            <p:cNvPr id="27658" name="Rectangle 10"/>
            <p:cNvSpPr>
              <a:spLocks noChangeArrowheads="1"/>
            </p:cNvSpPr>
            <p:nvPr userDrawn="1"/>
          </p:nvSpPr>
          <p:spPr bwMode="hidden">
            <a:xfrm rot="20343219" flipV="1">
              <a:off x="-99" y="1863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/>
              <a:endParaRPr lang="ru-RU" altLang="ru-RU"/>
            </a:p>
          </p:txBody>
        </p:sp>
        <p:sp>
          <p:nvSpPr>
            <p:cNvPr id="27659" name="Rectangle 11"/>
            <p:cNvSpPr>
              <a:spLocks noChangeArrowheads="1"/>
            </p:cNvSpPr>
            <p:nvPr userDrawn="1"/>
          </p:nvSpPr>
          <p:spPr bwMode="hidden">
            <a:xfrm rot="20211065" flipV="1">
              <a:off x="-165" y="2053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/>
              <a:endParaRPr lang="ru-RU" altLang="ru-RU"/>
            </a:p>
          </p:txBody>
        </p:sp>
        <p:sp>
          <p:nvSpPr>
            <p:cNvPr id="27660" name="Rectangle 12"/>
            <p:cNvSpPr>
              <a:spLocks noChangeArrowheads="1"/>
            </p:cNvSpPr>
            <p:nvPr userDrawn="1"/>
          </p:nvSpPr>
          <p:spPr bwMode="hidden">
            <a:xfrm rot="20102912" flipV="1">
              <a:off x="-214" y="2289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/>
              <a:endParaRPr lang="ru-RU" altLang="ru-RU"/>
            </a:p>
          </p:txBody>
        </p:sp>
        <p:sp>
          <p:nvSpPr>
            <p:cNvPr id="27661" name="Rectangle 13"/>
            <p:cNvSpPr>
              <a:spLocks noChangeArrowheads="1"/>
            </p:cNvSpPr>
            <p:nvPr userDrawn="1"/>
          </p:nvSpPr>
          <p:spPr bwMode="hidden">
            <a:xfrm rot="19923405" flipV="1">
              <a:off x="-313" y="2617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/>
              <a:endParaRPr lang="ru-RU" altLang="ru-RU"/>
            </a:p>
          </p:txBody>
        </p:sp>
        <p:sp>
          <p:nvSpPr>
            <p:cNvPr id="27662" name="Rectangle 14"/>
            <p:cNvSpPr>
              <a:spLocks noChangeArrowheads="1"/>
            </p:cNvSpPr>
            <p:nvPr userDrawn="1"/>
          </p:nvSpPr>
          <p:spPr bwMode="hidden">
            <a:xfrm rot="19686284" flipV="1">
              <a:off x="9" y="2881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/>
              <a:endParaRPr lang="ru-RU" altLang="ru-RU"/>
            </a:p>
          </p:txBody>
        </p:sp>
        <p:sp>
          <p:nvSpPr>
            <p:cNvPr id="27663" name="Rectangle 15"/>
            <p:cNvSpPr>
              <a:spLocks noChangeArrowheads="1"/>
            </p:cNvSpPr>
            <p:nvPr userDrawn="1"/>
          </p:nvSpPr>
          <p:spPr bwMode="hidden">
            <a:xfrm rot="19383534" flipV="1">
              <a:off x="1319" y="2928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/>
              <a:endParaRPr lang="ru-RU" altLang="ru-RU"/>
            </a:p>
          </p:txBody>
        </p:sp>
        <p:sp>
          <p:nvSpPr>
            <p:cNvPr id="27664" name="Rectangle 16"/>
            <p:cNvSpPr>
              <a:spLocks noChangeArrowheads="1"/>
            </p:cNvSpPr>
            <p:nvPr userDrawn="1"/>
          </p:nvSpPr>
          <p:spPr bwMode="hidden">
            <a:xfrm rot="18994182" flipV="1">
              <a:off x="2681" y="3071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/>
              <a:endParaRPr lang="ru-RU" altLang="ru-RU"/>
            </a:p>
          </p:txBody>
        </p:sp>
        <p:sp>
          <p:nvSpPr>
            <p:cNvPr id="27665" name="Rectangle 17"/>
            <p:cNvSpPr>
              <a:spLocks noChangeArrowheads="1"/>
            </p:cNvSpPr>
            <p:nvPr userDrawn="1"/>
          </p:nvSpPr>
          <p:spPr bwMode="hidden">
            <a:xfrm rot="18603245" flipV="1">
              <a:off x="4052" y="3504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 vert="eaVert"/>
            <a:lstStyle/>
            <a:p>
              <a:pPr algn="ctr"/>
              <a:endParaRPr lang="ru-RU" altLang="ru-RU"/>
            </a:p>
          </p:txBody>
        </p:sp>
        <p:sp>
          <p:nvSpPr>
            <p:cNvPr id="27666" name="Rectangle 18"/>
            <p:cNvSpPr>
              <a:spLocks noChangeArrowheads="1"/>
            </p:cNvSpPr>
            <p:nvPr userDrawn="1"/>
          </p:nvSpPr>
          <p:spPr bwMode="hidden">
            <a:xfrm rot="39991575" flipH="1" flipV="1">
              <a:off x="5368" y="4167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 vert="eaVert"/>
            <a:lstStyle/>
            <a:p>
              <a:pPr algn="ctr"/>
              <a:endParaRPr lang="ru-RU" altLang="ru-RU"/>
            </a:p>
          </p:txBody>
        </p:sp>
        <p:sp>
          <p:nvSpPr>
            <p:cNvPr id="27667" name="Rectangle 19"/>
            <p:cNvSpPr>
              <a:spLocks noChangeArrowheads="1"/>
            </p:cNvSpPr>
            <p:nvPr userDrawn="1"/>
          </p:nvSpPr>
          <p:spPr bwMode="hidden">
            <a:xfrm rot="-20541361">
              <a:off x="-146" y="2360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ru-RU" altLang="ru-RU"/>
            </a:p>
          </p:txBody>
        </p:sp>
        <p:sp>
          <p:nvSpPr>
            <p:cNvPr id="27668" name="Rectangle 20"/>
            <p:cNvSpPr>
              <a:spLocks noChangeArrowheads="1"/>
            </p:cNvSpPr>
            <p:nvPr userDrawn="1"/>
          </p:nvSpPr>
          <p:spPr bwMode="hidden">
            <a:xfrm rot="-20036206">
              <a:off x="-198" y="3396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accent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ru-RU" altLang="ru-RU"/>
            </a:p>
          </p:txBody>
        </p:sp>
        <p:sp>
          <p:nvSpPr>
            <p:cNvPr id="27669" name="Rectangle 21"/>
            <p:cNvSpPr>
              <a:spLocks noChangeArrowheads="1"/>
            </p:cNvSpPr>
            <p:nvPr userDrawn="1"/>
          </p:nvSpPr>
          <p:spPr bwMode="hidden">
            <a:xfrm rot="1732981">
              <a:off x="-165" y="3624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accent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ru-RU" altLang="ru-RU"/>
            </a:p>
          </p:txBody>
        </p:sp>
        <p:sp>
          <p:nvSpPr>
            <p:cNvPr id="27670" name="Rectangle 22"/>
            <p:cNvSpPr>
              <a:spLocks noChangeArrowheads="1"/>
            </p:cNvSpPr>
            <p:nvPr userDrawn="1"/>
          </p:nvSpPr>
          <p:spPr bwMode="hidden">
            <a:xfrm rot="1969083">
              <a:off x="-110" y="3922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ru-RU" altLang="ru-RU"/>
            </a:p>
          </p:txBody>
        </p:sp>
        <p:sp>
          <p:nvSpPr>
            <p:cNvPr id="27671" name="Rectangle 23"/>
            <p:cNvSpPr>
              <a:spLocks noChangeArrowheads="1"/>
            </p:cNvSpPr>
            <p:nvPr userDrawn="1"/>
          </p:nvSpPr>
          <p:spPr bwMode="hidden">
            <a:xfrm rot="-20213826">
              <a:off x="-216" y="3221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ru-RU" altLang="ru-RU"/>
            </a:p>
          </p:txBody>
        </p:sp>
        <p:sp>
          <p:nvSpPr>
            <p:cNvPr id="27672" name="Rectangle 24"/>
            <p:cNvSpPr>
              <a:spLocks noChangeArrowheads="1"/>
            </p:cNvSpPr>
            <p:nvPr userDrawn="1"/>
          </p:nvSpPr>
          <p:spPr bwMode="hidden">
            <a:xfrm rot="22583969">
              <a:off x="-115" y="2129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ru-RU" altLang="ru-RU"/>
            </a:p>
          </p:txBody>
        </p:sp>
        <p:sp>
          <p:nvSpPr>
            <p:cNvPr id="27673" name="Rectangle 25"/>
            <p:cNvSpPr>
              <a:spLocks noChangeArrowheads="1"/>
            </p:cNvSpPr>
            <p:nvPr userDrawn="1"/>
          </p:nvSpPr>
          <p:spPr bwMode="hidden">
            <a:xfrm rot="930109" flipV="1">
              <a:off x="80" y="1946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/>
              <a:endParaRPr lang="ru-RU" altLang="ru-RU"/>
            </a:p>
          </p:txBody>
        </p:sp>
        <p:sp>
          <p:nvSpPr>
            <p:cNvPr id="27674" name="Rectangle 26"/>
            <p:cNvSpPr>
              <a:spLocks noChangeArrowheads="1"/>
            </p:cNvSpPr>
            <p:nvPr userDrawn="1"/>
          </p:nvSpPr>
          <p:spPr bwMode="hidden">
            <a:xfrm rot="-20731987">
              <a:off x="374" y="1802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ru-RU" altLang="ru-RU"/>
            </a:p>
          </p:txBody>
        </p:sp>
        <p:sp>
          <p:nvSpPr>
            <p:cNvPr id="27675" name="Rectangle 27"/>
            <p:cNvSpPr>
              <a:spLocks noChangeArrowheads="1"/>
            </p:cNvSpPr>
            <p:nvPr userDrawn="1"/>
          </p:nvSpPr>
          <p:spPr bwMode="hidden">
            <a:xfrm rot="-64024402">
              <a:off x="848" y="1582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ru-RU" altLang="ru-RU"/>
            </a:p>
          </p:txBody>
        </p:sp>
        <p:sp>
          <p:nvSpPr>
            <p:cNvPr id="27676" name="Rectangle 28"/>
            <p:cNvSpPr>
              <a:spLocks noChangeArrowheads="1"/>
            </p:cNvSpPr>
            <p:nvPr userDrawn="1"/>
          </p:nvSpPr>
          <p:spPr bwMode="hidden">
            <a:xfrm rot="-42464612">
              <a:off x="1053" y="1476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ru-RU" altLang="ru-RU"/>
            </a:p>
          </p:txBody>
        </p:sp>
        <p:sp>
          <p:nvSpPr>
            <p:cNvPr id="27677" name="Rectangle 29"/>
            <p:cNvSpPr>
              <a:spLocks noChangeArrowheads="1"/>
            </p:cNvSpPr>
            <p:nvPr userDrawn="1"/>
          </p:nvSpPr>
          <p:spPr bwMode="hidden">
            <a:xfrm rot="-20907336">
              <a:off x="1244" y="1377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ru-RU" altLang="ru-RU"/>
            </a:p>
          </p:txBody>
        </p:sp>
        <p:sp>
          <p:nvSpPr>
            <p:cNvPr id="27678" name="Rectangle 30"/>
            <p:cNvSpPr>
              <a:spLocks noChangeArrowheads="1"/>
            </p:cNvSpPr>
            <p:nvPr userDrawn="1"/>
          </p:nvSpPr>
          <p:spPr bwMode="hidden">
            <a:xfrm rot="655690" flipV="1">
              <a:off x="1487" y="1305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/>
              <a:endParaRPr lang="ru-RU" altLang="ru-RU"/>
            </a:p>
          </p:txBody>
        </p:sp>
        <p:sp>
          <p:nvSpPr>
            <p:cNvPr id="27679" name="Rectangle 31"/>
            <p:cNvSpPr>
              <a:spLocks noChangeArrowheads="1"/>
            </p:cNvSpPr>
            <p:nvPr userDrawn="1"/>
          </p:nvSpPr>
          <p:spPr bwMode="hidden">
            <a:xfrm rot="636921" flipV="1">
              <a:off x="1650" y="1218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/>
              <a:endParaRPr lang="ru-RU" altLang="ru-RU"/>
            </a:p>
          </p:txBody>
        </p:sp>
        <p:sp>
          <p:nvSpPr>
            <p:cNvPr id="27680" name="Rectangle 32"/>
            <p:cNvSpPr>
              <a:spLocks noChangeArrowheads="1"/>
            </p:cNvSpPr>
            <p:nvPr userDrawn="1"/>
          </p:nvSpPr>
          <p:spPr bwMode="hidden">
            <a:xfrm rot="803987" flipV="1">
              <a:off x="611" y="1684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/>
              <a:endParaRPr lang="ru-RU" altLang="ru-RU"/>
            </a:p>
          </p:txBody>
        </p:sp>
        <p:sp>
          <p:nvSpPr>
            <p:cNvPr id="27681" name="Rectangle 33"/>
            <p:cNvSpPr>
              <a:spLocks noChangeArrowheads="1"/>
            </p:cNvSpPr>
            <p:nvPr userDrawn="1"/>
          </p:nvSpPr>
          <p:spPr bwMode="hidden">
            <a:xfrm rot="1273217" flipV="1">
              <a:off x="-204" y="2976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/>
              <a:endParaRPr lang="ru-RU" altLang="ru-RU"/>
            </a:p>
          </p:txBody>
        </p:sp>
        <p:sp>
          <p:nvSpPr>
            <p:cNvPr id="27682" name="Rectangle 34"/>
            <p:cNvSpPr>
              <a:spLocks noChangeArrowheads="1"/>
            </p:cNvSpPr>
            <p:nvPr userDrawn="1"/>
          </p:nvSpPr>
          <p:spPr bwMode="hidden">
            <a:xfrm rot="1169729" flipV="1">
              <a:off x="-174" y="2663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/>
              <a:endParaRPr lang="ru-RU" altLang="ru-RU"/>
            </a:p>
          </p:txBody>
        </p:sp>
        <p:sp>
          <p:nvSpPr>
            <p:cNvPr id="27683" name="Oval 35"/>
            <p:cNvSpPr>
              <a:spLocks noChangeArrowheads="1"/>
            </p:cNvSpPr>
            <p:nvPr/>
          </p:nvSpPr>
          <p:spPr bwMode="hidden">
            <a:xfrm>
              <a:off x="740" y="3359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684" name="Oval 36"/>
            <p:cNvSpPr>
              <a:spLocks noChangeArrowheads="1"/>
            </p:cNvSpPr>
            <p:nvPr/>
          </p:nvSpPr>
          <p:spPr bwMode="hidden">
            <a:xfrm>
              <a:off x="236" y="3074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685" name="Oval 37"/>
            <p:cNvSpPr>
              <a:spLocks noChangeArrowheads="1"/>
            </p:cNvSpPr>
            <p:nvPr/>
          </p:nvSpPr>
          <p:spPr bwMode="hidden">
            <a:xfrm>
              <a:off x="159" y="3652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686" name="Oval 38"/>
            <p:cNvSpPr>
              <a:spLocks noChangeArrowheads="1"/>
            </p:cNvSpPr>
            <p:nvPr/>
          </p:nvSpPr>
          <p:spPr bwMode="hidden">
            <a:xfrm>
              <a:off x="2077" y="2661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687" name="Oval 39"/>
            <p:cNvSpPr>
              <a:spLocks noChangeArrowheads="1"/>
            </p:cNvSpPr>
            <p:nvPr/>
          </p:nvSpPr>
          <p:spPr bwMode="hidden">
            <a:xfrm>
              <a:off x="1223" y="307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688" name="Oval 40"/>
            <p:cNvSpPr>
              <a:spLocks noChangeArrowheads="1"/>
            </p:cNvSpPr>
            <p:nvPr/>
          </p:nvSpPr>
          <p:spPr bwMode="hidden">
            <a:xfrm>
              <a:off x="1686" y="2857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689" name="Oval 41"/>
            <p:cNvSpPr>
              <a:spLocks noChangeArrowheads="1"/>
            </p:cNvSpPr>
            <p:nvPr/>
          </p:nvSpPr>
          <p:spPr bwMode="hidden">
            <a:xfrm>
              <a:off x="750" y="2839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690" name="Oval 42"/>
            <p:cNvSpPr>
              <a:spLocks noChangeArrowheads="1"/>
            </p:cNvSpPr>
            <p:nvPr/>
          </p:nvSpPr>
          <p:spPr bwMode="hidden">
            <a:xfrm>
              <a:off x="367" y="2656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691" name="Oval 43"/>
            <p:cNvSpPr>
              <a:spLocks noChangeArrowheads="1"/>
            </p:cNvSpPr>
            <p:nvPr/>
          </p:nvSpPr>
          <p:spPr bwMode="hidden">
            <a:xfrm>
              <a:off x="1172" y="2642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692" name="Oval 44"/>
            <p:cNvSpPr>
              <a:spLocks noChangeArrowheads="1"/>
            </p:cNvSpPr>
            <p:nvPr/>
          </p:nvSpPr>
          <p:spPr bwMode="hidden">
            <a:xfrm>
              <a:off x="2401" y="2485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693" name="Oval 45"/>
            <p:cNvSpPr>
              <a:spLocks noChangeArrowheads="1"/>
            </p:cNvSpPr>
            <p:nvPr/>
          </p:nvSpPr>
          <p:spPr bwMode="hidden">
            <a:xfrm>
              <a:off x="1910" y="2314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694" name="Oval 46"/>
            <p:cNvSpPr>
              <a:spLocks noChangeArrowheads="1"/>
            </p:cNvSpPr>
            <p:nvPr/>
          </p:nvSpPr>
          <p:spPr bwMode="hidden">
            <a:xfrm>
              <a:off x="2254" y="21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695" name="Oval 47"/>
            <p:cNvSpPr>
              <a:spLocks noChangeArrowheads="1"/>
            </p:cNvSpPr>
            <p:nvPr/>
          </p:nvSpPr>
          <p:spPr bwMode="hidden">
            <a:xfrm>
              <a:off x="2742" y="2305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696" name="Oval 48"/>
            <p:cNvSpPr>
              <a:spLocks noChangeArrowheads="1"/>
            </p:cNvSpPr>
            <p:nvPr/>
          </p:nvSpPr>
          <p:spPr bwMode="hidden">
            <a:xfrm>
              <a:off x="2812" y="1898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697" name="Oval 49"/>
            <p:cNvSpPr>
              <a:spLocks noChangeArrowheads="1"/>
            </p:cNvSpPr>
            <p:nvPr/>
          </p:nvSpPr>
          <p:spPr bwMode="hidden">
            <a:xfrm>
              <a:off x="3721" y="17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698" name="Oval 50"/>
            <p:cNvSpPr>
              <a:spLocks noChangeArrowheads="1"/>
            </p:cNvSpPr>
            <p:nvPr/>
          </p:nvSpPr>
          <p:spPr bwMode="hidden">
            <a:xfrm>
              <a:off x="3528" y="18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699" name="Oval 51"/>
            <p:cNvSpPr>
              <a:spLocks noChangeArrowheads="1"/>
            </p:cNvSpPr>
            <p:nvPr/>
          </p:nvSpPr>
          <p:spPr bwMode="hidden">
            <a:xfrm>
              <a:off x="3064" y="1778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700" name="Oval 52"/>
            <p:cNvSpPr>
              <a:spLocks noChangeArrowheads="1"/>
            </p:cNvSpPr>
            <p:nvPr/>
          </p:nvSpPr>
          <p:spPr bwMode="hidden">
            <a:xfrm>
              <a:off x="3277" y="2024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701" name="Oval 53"/>
            <p:cNvSpPr>
              <a:spLocks noChangeArrowheads="1"/>
            </p:cNvSpPr>
            <p:nvPr/>
          </p:nvSpPr>
          <p:spPr bwMode="hidden">
            <a:xfrm>
              <a:off x="3027" y="2160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702" name="Oval 54"/>
            <p:cNvSpPr>
              <a:spLocks noChangeArrowheads="1"/>
            </p:cNvSpPr>
            <p:nvPr/>
          </p:nvSpPr>
          <p:spPr bwMode="hidden">
            <a:xfrm>
              <a:off x="1569" y="2453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703" name="Oval 55"/>
            <p:cNvSpPr>
              <a:spLocks noChangeArrowheads="1"/>
            </p:cNvSpPr>
            <p:nvPr/>
          </p:nvSpPr>
          <p:spPr bwMode="hidden">
            <a:xfrm>
              <a:off x="1863" y="202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704" name="Oval 56"/>
            <p:cNvSpPr>
              <a:spLocks noChangeArrowheads="1"/>
            </p:cNvSpPr>
            <p:nvPr/>
          </p:nvSpPr>
          <p:spPr bwMode="hidden">
            <a:xfrm>
              <a:off x="1513" y="2175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705" name="Oval 57"/>
            <p:cNvSpPr>
              <a:spLocks noChangeArrowheads="1"/>
            </p:cNvSpPr>
            <p:nvPr/>
          </p:nvSpPr>
          <p:spPr bwMode="hidden">
            <a:xfrm>
              <a:off x="1191" y="2311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706" name="Oval 58"/>
            <p:cNvSpPr>
              <a:spLocks noChangeArrowheads="1"/>
            </p:cNvSpPr>
            <p:nvPr/>
          </p:nvSpPr>
          <p:spPr bwMode="hidden">
            <a:xfrm>
              <a:off x="1154" y="2047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707" name="Oval 59"/>
            <p:cNvSpPr>
              <a:spLocks noChangeArrowheads="1"/>
            </p:cNvSpPr>
            <p:nvPr/>
          </p:nvSpPr>
          <p:spPr bwMode="hidden">
            <a:xfrm>
              <a:off x="1142" y="180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708" name="Oval 60"/>
            <p:cNvSpPr>
              <a:spLocks noChangeArrowheads="1"/>
            </p:cNvSpPr>
            <p:nvPr/>
          </p:nvSpPr>
          <p:spPr bwMode="hidden">
            <a:xfrm>
              <a:off x="1500" y="191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709" name="Oval 61"/>
            <p:cNvSpPr>
              <a:spLocks noChangeArrowheads="1"/>
            </p:cNvSpPr>
            <p:nvPr/>
          </p:nvSpPr>
          <p:spPr bwMode="hidden">
            <a:xfrm>
              <a:off x="1804" y="180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710" name="Oval 62"/>
            <p:cNvSpPr>
              <a:spLocks noChangeArrowheads="1"/>
            </p:cNvSpPr>
            <p:nvPr/>
          </p:nvSpPr>
          <p:spPr bwMode="hidden">
            <a:xfrm>
              <a:off x="2159" y="1905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711" name="Oval 63"/>
            <p:cNvSpPr>
              <a:spLocks noChangeArrowheads="1"/>
            </p:cNvSpPr>
            <p:nvPr/>
          </p:nvSpPr>
          <p:spPr bwMode="hidden">
            <a:xfrm>
              <a:off x="2432" y="17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712" name="Oval 64"/>
            <p:cNvSpPr>
              <a:spLocks noChangeArrowheads="1"/>
            </p:cNvSpPr>
            <p:nvPr/>
          </p:nvSpPr>
          <p:spPr bwMode="hidden">
            <a:xfrm>
              <a:off x="470" y="203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713" name="Oval 65"/>
            <p:cNvSpPr>
              <a:spLocks noChangeArrowheads="1"/>
            </p:cNvSpPr>
            <p:nvPr/>
          </p:nvSpPr>
          <p:spPr bwMode="hidden">
            <a:xfrm>
              <a:off x="68" y="2166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714" name="Oval 66"/>
            <p:cNvSpPr>
              <a:spLocks noChangeArrowheads="1"/>
            </p:cNvSpPr>
            <p:nvPr/>
          </p:nvSpPr>
          <p:spPr bwMode="hidden">
            <a:xfrm>
              <a:off x="798" y="191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715" name="Oval 67"/>
            <p:cNvSpPr>
              <a:spLocks noChangeArrowheads="1"/>
            </p:cNvSpPr>
            <p:nvPr/>
          </p:nvSpPr>
          <p:spPr bwMode="hidden">
            <a:xfrm>
              <a:off x="455" y="179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716" name="Oval 68"/>
            <p:cNvSpPr>
              <a:spLocks noChangeArrowheads="1"/>
            </p:cNvSpPr>
            <p:nvPr/>
          </p:nvSpPr>
          <p:spPr bwMode="hidden">
            <a:xfrm>
              <a:off x="113" y="190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717" name="Oval 69"/>
            <p:cNvSpPr>
              <a:spLocks noChangeArrowheads="1"/>
            </p:cNvSpPr>
            <p:nvPr/>
          </p:nvSpPr>
          <p:spPr bwMode="hidden">
            <a:xfrm>
              <a:off x="432" y="2323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718" name="Oval 70"/>
            <p:cNvSpPr>
              <a:spLocks noChangeArrowheads="1"/>
            </p:cNvSpPr>
            <p:nvPr/>
          </p:nvSpPr>
          <p:spPr bwMode="hidden">
            <a:xfrm>
              <a:off x="814" y="2178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719" name="Oval 71"/>
            <p:cNvSpPr>
              <a:spLocks noChangeArrowheads="1"/>
            </p:cNvSpPr>
            <p:nvPr/>
          </p:nvSpPr>
          <p:spPr bwMode="hidden">
            <a:xfrm>
              <a:off x="789" y="2472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720" name="Oval 72"/>
            <p:cNvSpPr>
              <a:spLocks noChangeArrowheads="1"/>
            </p:cNvSpPr>
            <p:nvPr/>
          </p:nvSpPr>
          <p:spPr bwMode="hidden">
            <a:xfrm>
              <a:off x="2544" y="2015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721" name="Oval 73"/>
            <p:cNvSpPr>
              <a:spLocks noChangeArrowheads="1"/>
            </p:cNvSpPr>
            <p:nvPr/>
          </p:nvSpPr>
          <p:spPr bwMode="hidden">
            <a:xfrm>
              <a:off x="1457" y="1700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722" name="Oval 74"/>
            <p:cNvSpPr>
              <a:spLocks noChangeArrowheads="1"/>
            </p:cNvSpPr>
            <p:nvPr/>
          </p:nvSpPr>
          <p:spPr bwMode="hidden">
            <a:xfrm>
              <a:off x="1747" y="159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723" name="Oval 75"/>
            <p:cNvSpPr>
              <a:spLocks noChangeArrowheads="1"/>
            </p:cNvSpPr>
            <p:nvPr/>
          </p:nvSpPr>
          <p:spPr bwMode="hidden">
            <a:xfrm>
              <a:off x="1385" y="150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724" name="Oval 76"/>
            <p:cNvSpPr>
              <a:spLocks noChangeArrowheads="1"/>
            </p:cNvSpPr>
            <p:nvPr/>
          </p:nvSpPr>
          <p:spPr bwMode="hidden">
            <a:xfrm>
              <a:off x="1093" y="1595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725" name="Oval 77"/>
            <p:cNvSpPr>
              <a:spLocks noChangeArrowheads="1"/>
            </p:cNvSpPr>
            <p:nvPr/>
          </p:nvSpPr>
          <p:spPr bwMode="hidden">
            <a:xfrm>
              <a:off x="792" y="16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726" name="Oval 78"/>
            <p:cNvSpPr>
              <a:spLocks noChangeArrowheads="1"/>
            </p:cNvSpPr>
            <p:nvPr/>
          </p:nvSpPr>
          <p:spPr bwMode="hidden">
            <a:xfrm>
              <a:off x="2011" y="151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727" name="Oval 79"/>
            <p:cNvSpPr>
              <a:spLocks noChangeArrowheads="1"/>
            </p:cNvSpPr>
            <p:nvPr/>
          </p:nvSpPr>
          <p:spPr bwMode="hidden">
            <a:xfrm>
              <a:off x="2087" y="169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728" name="Oval 80"/>
            <p:cNvSpPr>
              <a:spLocks noChangeArrowheads="1"/>
            </p:cNvSpPr>
            <p:nvPr/>
          </p:nvSpPr>
          <p:spPr bwMode="hidden">
            <a:xfrm>
              <a:off x="2345" y="1601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729" name="Oval 81"/>
            <p:cNvSpPr>
              <a:spLocks noChangeArrowheads="1"/>
            </p:cNvSpPr>
            <p:nvPr/>
          </p:nvSpPr>
          <p:spPr bwMode="hidden">
            <a:xfrm>
              <a:off x="2684" y="168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730" name="Oval 82"/>
            <p:cNvSpPr>
              <a:spLocks noChangeArrowheads="1"/>
            </p:cNvSpPr>
            <p:nvPr/>
          </p:nvSpPr>
          <p:spPr bwMode="hidden">
            <a:xfrm>
              <a:off x="806" y="151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731" name="Oval 83"/>
            <p:cNvSpPr>
              <a:spLocks noChangeArrowheads="1"/>
            </p:cNvSpPr>
            <p:nvPr/>
          </p:nvSpPr>
          <p:spPr bwMode="hidden">
            <a:xfrm>
              <a:off x="495" y="159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732" name="Oval 84"/>
            <p:cNvSpPr>
              <a:spLocks noChangeArrowheads="1"/>
            </p:cNvSpPr>
            <p:nvPr/>
          </p:nvSpPr>
          <p:spPr bwMode="hidden">
            <a:xfrm>
              <a:off x="228" y="150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733" name="Oval 85"/>
            <p:cNvSpPr>
              <a:spLocks noChangeArrowheads="1"/>
            </p:cNvSpPr>
            <p:nvPr/>
          </p:nvSpPr>
          <p:spPr bwMode="hidden">
            <a:xfrm>
              <a:off x="157" y="169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734" name="Oval 86"/>
            <p:cNvSpPr>
              <a:spLocks noChangeArrowheads="1"/>
            </p:cNvSpPr>
            <p:nvPr/>
          </p:nvSpPr>
          <p:spPr bwMode="hidden">
            <a:xfrm>
              <a:off x="2887" y="1595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735" name="Oval 87"/>
            <p:cNvSpPr>
              <a:spLocks noChangeArrowheads="1"/>
            </p:cNvSpPr>
            <p:nvPr/>
          </p:nvSpPr>
          <p:spPr bwMode="hidden">
            <a:xfrm>
              <a:off x="3079" y="1511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736" name="Oval 88"/>
            <p:cNvSpPr>
              <a:spLocks noChangeArrowheads="1"/>
            </p:cNvSpPr>
            <p:nvPr/>
          </p:nvSpPr>
          <p:spPr bwMode="hidden">
            <a:xfrm>
              <a:off x="3270" y="1688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737" name="Oval 89"/>
            <p:cNvSpPr>
              <a:spLocks noChangeArrowheads="1"/>
            </p:cNvSpPr>
            <p:nvPr/>
          </p:nvSpPr>
          <p:spPr bwMode="hidden">
            <a:xfrm>
              <a:off x="3453" y="159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738" name="Oval 90"/>
            <p:cNvSpPr>
              <a:spLocks noChangeArrowheads="1"/>
            </p:cNvSpPr>
            <p:nvPr/>
          </p:nvSpPr>
          <p:spPr bwMode="hidden">
            <a:xfrm>
              <a:off x="3651" y="150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739" name="Oval 91"/>
            <p:cNvSpPr>
              <a:spLocks noChangeArrowheads="1"/>
            </p:cNvSpPr>
            <p:nvPr/>
          </p:nvSpPr>
          <p:spPr bwMode="hidden">
            <a:xfrm>
              <a:off x="4251" y="1513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740" name="Oval 92"/>
            <p:cNvSpPr>
              <a:spLocks noChangeArrowheads="1"/>
            </p:cNvSpPr>
            <p:nvPr/>
          </p:nvSpPr>
          <p:spPr bwMode="hidden">
            <a:xfrm>
              <a:off x="3901" y="1701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741" name="Oval 93"/>
            <p:cNvSpPr>
              <a:spLocks noChangeArrowheads="1"/>
            </p:cNvSpPr>
            <p:nvPr/>
          </p:nvSpPr>
          <p:spPr bwMode="hidden">
            <a:xfrm>
              <a:off x="4086" y="1608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742" name="Oval 94"/>
            <p:cNvSpPr>
              <a:spLocks noChangeArrowheads="1"/>
            </p:cNvSpPr>
            <p:nvPr/>
          </p:nvSpPr>
          <p:spPr bwMode="hidden">
            <a:xfrm>
              <a:off x="1282" y="3653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743" name="Oval 95"/>
            <p:cNvSpPr>
              <a:spLocks noChangeArrowheads="1"/>
            </p:cNvSpPr>
            <p:nvPr/>
          </p:nvSpPr>
          <p:spPr bwMode="hidden">
            <a:xfrm>
              <a:off x="707" y="4014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744" name="Oval 96"/>
            <p:cNvSpPr>
              <a:spLocks noChangeArrowheads="1"/>
            </p:cNvSpPr>
            <p:nvPr/>
          </p:nvSpPr>
          <p:spPr bwMode="hidden">
            <a:xfrm>
              <a:off x="2229" y="309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745" name="Oval 97"/>
            <p:cNvSpPr>
              <a:spLocks noChangeArrowheads="1"/>
            </p:cNvSpPr>
            <p:nvPr/>
          </p:nvSpPr>
          <p:spPr bwMode="hidden">
            <a:xfrm>
              <a:off x="2604" y="2867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746" name="Oval 98"/>
            <p:cNvSpPr>
              <a:spLocks noChangeArrowheads="1"/>
            </p:cNvSpPr>
            <p:nvPr/>
          </p:nvSpPr>
          <p:spPr bwMode="hidden">
            <a:xfrm>
              <a:off x="2907" y="2668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747" name="Oval 99"/>
            <p:cNvSpPr>
              <a:spLocks noChangeArrowheads="1"/>
            </p:cNvSpPr>
            <p:nvPr/>
          </p:nvSpPr>
          <p:spPr bwMode="hidden">
            <a:xfrm>
              <a:off x="3248" y="2454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748" name="Oval 100"/>
            <p:cNvSpPr>
              <a:spLocks noChangeArrowheads="1"/>
            </p:cNvSpPr>
            <p:nvPr/>
          </p:nvSpPr>
          <p:spPr bwMode="hidden">
            <a:xfrm>
              <a:off x="1801" y="336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749" name="Oval 101"/>
            <p:cNvSpPr>
              <a:spLocks noChangeArrowheads="1"/>
            </p:cNvSpPr>
            <p:nvPr/>
          </p:nvSpPr>
          <p:spPr bwMode="hidden">
            <a:xfrm>
              <a:off x="3512" y="230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750" name="Oval 102"/>
            <p:cNvSpPr>
              <a:spLocks noChangeArrowheads="1"/>
            </p:cNvSpPr>
            <p:nvPr/>
          </p:nvSpPr>
          <p:spPr bwMode="hidden">
            <a:xfrm>
              <a:off x="3980" y="2014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751" name="Oval 103"/>
            <p:cNvSpPr>
              <a:spLocks noChangeArrowheads="1"/>
            </p:cNvSpPr>
            <p:nvPr/>
          </p:nvSpPr>
          <p:spPr bwMode="hidden">
            <a:xfrm>
              <a:off x="3753" y="2158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752" name="Oval 104"/>
            <p:cNvSpPr>
              <a:spLocks noChangeArrowheads="1"/>
            </p:cNvSpPr>
            <p:nvPr/>
          </p:nvSpPr>
          <p:spPr bwMode="hidden">
            <a:xfrm>
              <a:off x="4176" y="189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753" name="Oval 105"/>
            <p:cNvSpPr>
              <a:spLocks noChangeArrowheads="1"/>
            </p:cNvSpPr>
            <p:nvPr/>
          </p:nvSpPr>
          <p:spPr bwMode="hidden">
            <a:xfrm>
              <a:off x="4338" y="1797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754" name="Oval 106"/>
            <p:cNvSpPr>
              <a:spLocks noChangeArrowheads="1"/>
            </p:cNvSpPr>
            <p:nvPr/>
          </p:nvSpPr>
          <p:spPr bwMode="hidden">
            <a:xfrm>
              <a:off x="4505" y="170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755" name="Oval 107"/>
            <p:cNvSpPr>
              <a:spLocks noChangeArrowheads="1"/>
            </p:cNvSpPr>
            <p:nvPr/>
          </p:nvSpPr>
          <p:spPr bwMode="hidden">
            <a:xfrm>
              <a:off x="4661" y="160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756" name="Oval 108"/>
            <p:cNvSpPr>
              <a:spLocks noChangeArrowheads="1"/>
            </p:cNvSpPr>
            <p:nvPr/>
          </p:nvSpPr>
          <p:spPr bwMode="hidden">
            <a:xfrm>
              <a:off x="4803" y="1512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757" name="Oval 109"/>
            <p:cNvSpPr>
              <a:spLocks noChangeArrowheads="1"/>
            </p:cNvSpPr>
            <p:nvPr/>
          </p:nvSpPr>
          <p:spPr bwMode="hidden">
            <a:xfrm>
              <a:off x="4930" y="1431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758" name="Oval 110"/>
            <p:cNvSpPr>
              <a:spLocks noChangeArrowheads="1"/>
            </p:cNvSpPr>
            <p:nvPr/>
          </p:nvSpPr>
          <p:spPr bwMode="hidden">
            <a:xfrm>
              <a:off x="3835" y="14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759" name="Oval 111"/>
            <p:cNvSpPr>
              <a:spLocks noChangeArrowheads="1"/>
            </p:cNvSpPr>
            <p:nvPr/>
          </p:nvSpPr>
          <p:spPr bwMode="hidden">
            <a:xfrm>
              <a:off x="3286" y="14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760" name="Oval 112"/>
            <p:cNvSpPr>
              <a:spLocks noChangeArrowheads="1"/>
            </p:cNvSpPr>
            <p:nvPr/>
          </p:nvSpPr>
          <p:spPr bwMode="hidden">
            <a:xfrm>
              <a:off x="2972" y="1366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761" name="Oval 113"/>
            <p:cNvSpPr>
              <a:spLocks noChangeArrowheads="1"/>
            </p:cNvSpPr>
            <p:nvPr/>
          </p:nvSpPr>
          <p:spPr bwMode="hidden">
            <a:xfrm>
              <a:off x="3152" y="1292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762" name="Oval 114"/>
            <p:cNvSpPr>
              <a:spLocks noChangeArrowheads="1"/>
            </p:cNvSpPr>
            <p:nvPr/>
          </p:nvSpPr>
          <p:spPr bwMode="hidden">
            <a:xfrm>
              <a:off x="3020" y="117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763" name="Oval 115"/>
            <p:cNvSpPr>
              <a:spLocks noChangeArrowheads="1"/>
            </p:cNvSpPr>
            <p:nvPr/>
          </p:nvSpPr>
          <p:spPr bwMode="hidden">
            <a:xfrm>
              <a:off x="2443" y="1368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764" name="Oval 116"/>
            <p:cNvSpPr>
              <a:spLocks noChangeArrowheads="1"/>
            </p:cNvSpPr>
            <p:nvPr/>
          </p:nvSpPr>
          <p:spPr bwMode="hidden">
            <a:xfrm>
              <a:off x="2301" y="122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765" name="Oval 117"/>
            <p:cNvSpPr>
              <a:spLocks noChangeArrowheads="1"/>
            </p:cNvSpPr>
            <p:nvPr/>
          </p:nvSpPr>
          <p:spPr bwMode="hidden">
            <a:xfrm>
              <a:off x="2095" y="128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766" name="Oval 118"/>
            <p:cNvSpPr>
              <a:spLocks noChangeArrowheads="1"/>
            </p:cNvSpPr>
            <p:nvPr/>
          </p:nvSpPr>
          <p:spPr bwMode="hidden">
            <a:xfrm>
              <a:off x="2228" y="1442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767" name="Oval 119"/>
            <p:cNvSpPr>
              <a:spLocks noChangeArrowheads="1"/>
            </p:cNvSpPr>
            <p:nvPr/>
          </p:nvSpPr>
          <p:spPr bwMode="hidden">
            <a:xfrm>
              <a:off x="1109" y="1424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768" name="Oval 120"/>
            <p:cNvSpPr>
              <a:spLocks noChangeArrowheads="1"/>
            </p:cNvSpPr>
            <p:nvPr/>
          </p:nvSpPr>
          <p:spPr bwMode="hidden">
            <a:xfrm>
              <a:off x="611" y="128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769" name="Oval 121"/>
            <p:cNvSpPr>
              <a:spLocks noChangeArrowheads="1"/>
            </p:cNvSpPr>
            <p:nvPr/>
          </p:nvSpPr>
          <p:spPr bwMode="hidden">
            <a:xfrm>
              <a:off x="305" y="135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770" name="Oval 122"/>
            <p:cNvSpPr>
              <a:spLocks noChangeArrowheads="1"/>
            </p:cNvSpPr>
            <p:nvPr/>
          </p:nvSpPr>
          <p:spPr bwMode="hidden">
            <a:xfrm>
              <a:off x="156" y="1154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771" name="Oval 123"/>
            <p:cNvSpPr>
              <a:spLocks noChangeArrowheads="1"/>
            </p:cNvSpPr>
            <p:nvPr/>
          </p:nvSpPr>
          <p:spPr bwMode="hidden">
            <a:xfrm>
              <a:off x="4538" y="1365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772" name="Oval 124"/>
            <p:cNvSpPr>
              <a:spLocks noChangeArrowheads="1"/>
            </p:cNvSpPr>
            <p:nvPr/>
          </p:nvSpPr>
          <p:spPr bwMode="hidden">
            <a:xfrm>
              <a:off x="4407" y="1440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773" name="Oval 125"/>
            <p:cNvSpPr>
              <a:spLocks noChangeArrowheads="1"/>
            </p:cNvSpPr>
            <p:nvPr/>
          </p:nvSpPr>
          <p:spPr bwMode="hidden">
            <a:xfrm>
              <a:off x="3992" y="135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774" name="Oval 126"/>
            <p:cNvSpPr>
              <a:spLocks noChangeArrowheads="1"/>
            </p:cNvSpPr>
            <p:nvPr/>
          </p:nvSpPr>
          <p:spPr bwMode="hidden">
            <a:xfrm>
              <a:off x="3466" y="135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775" name="Oval 127"/>
            <p:cNvSpPr>
              <a:spLocks noChangeArrowheads="1"/>
            </p:cNvSpPr>
            <p:nvPr/>
          </p:nvSpPr>
          <p:spPr bwMode="hidden">
            <a:xfrm>
              <a:off x="2852" y="1228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776" name="Oval 128"/>
            <p:cNvSpPr>
              <a:spLocks noChangeArrowheads="1"/>
            </p:cNvSpPr>
            <p:nvPr/>
          </p:nvSpPr>
          <p:spPr bwMode="hidden">
            <a:xfrm>
              <a:off x="2678" y="1109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777" name="Oval 129"/>
            <p:cNvSpPr>
              <a:spLocks noChangeArrowheads="1"/>
            </p:cNvSpPr>
            <p:nvPr/>
          </p:nvSpPr>
          <p:spPr bwMode="hidden">
            <a:xfrm>
              <a:off x="2859" y="1045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778" name="Oval 130"/>
            <p:cNvSpPr>
              <a:spLocks noChangeArrowheads="1"/>
            </p:cNvSpPr>
            <p:nvPr/>
          </p:nvSpPr>
          <p:spPr bwMode="hidden">
            <a:xfrm>
              <a:off x="1942" y="104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779" name="Oval 131"/>
            <p:cNvSpPr>
              <a:spLocks noChangeArrowheads="1"/>
            </p:cNvSpPr>
            <p:nvPr/>
          </p:nvSpPr>
          <p:spPr bwMode="hidden">
            <a:xfrm>
              <a:off x="1088" y="1277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780" name="Oval 132"/>
            <p:cNvSpPr>
              <a:spLocks noChangeArrowheads="1"/>
            </p:cNvSpPr>
            <p:nvPr/>
          </p:nvSpPr>
          <p:spPr bwMode="hidden">
            <a:xfrm>
              <a:off x="827" y="135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781" name="Oval 133"/>
            <p:cNvSpPr>
              <a:spLocks noChangeArrowheads="1"/>
            </p:cNvSpPr>
            <p:nvPr/>
          </p:nvSpPr>
          <p:spPr bwMode="hidden">
            <a:xfrm>
              <a:off x="537" y="1428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782" name="Oval 134"/>
            <p:cNvSpPr>
              <a:spLocks noChangeArrowheads="1"/>
            </p:cNvSpPr>
            <p:nvPr/>
          </p:nvSpPr>
          <p:spPr bwMode="hidden">
            <a:xfrm>
              <a:off x="635" y="106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783" name="Oval 135"/>
            <p:cNvSpPr>
              <a:spLocks noChangeArrowheads="1"/>
            </p:cNvSpPr>
            <p:nvPr/>
          </p:nvSpPr>
          <p:spPr bwMode="hidden">
            <a:xfrm>
              <a:off x="1540" y="105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784" name="Oval 136"/>
            <p:cNvSpPr>
              <a:spLocks noChangeArrowheads="1"/>
            </p:cNvSpPr>
            <p:nvPr/>
          </p:nvSpPr>
          <p:spPr bwMode="hidden">
            <a:xfrm>
              <a:off x="1120" y="1063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785" name="Oval 137"/>
            <p:cNvSpPr>
              <a:spLocks noChangeArrowheads="1"/>
            </p:cNvSpPr>
            <p:nvPr/>
          </p:nvSpPr>
          <p:spPr bwMode="hidden">
            <a:xfrm>
              <a:off x="4131" y="1284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786" name="Oval 138"/>
            <p:cNvSpPr>
              <a:spLocks noChangeArrowheads="1"/>
            </p:cNvSpPr>
            <p:nvPr/>
          </p:nvSpPr>
          <p:spPr bwMode="hidden">
            <a:xfrm>
              <a:off x="3477" y="1163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787" name="Oval 139"/>
            <p:cNvSpPr>
              <a:spLocks noChangeArrowheads="1"/>
            </p:cNvSpPr>
            <p:nvPr/>
          </p:nvSpPr>
          <p:spPr bwMode="hidden">
            <a:xfrm>
              <a:off x="3315" y="122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788" name="Oval 140"/>
            <p:cNvSpPr>
              <a:spLocks noChangeArrowheads="1"/>
            </p:cNvSpPr>
            <p:nvPr/>
          </p:nvSpPr>
          <p:spPr bwMode="hidden">
            <a:xfrm>
              <a:off x="3174" y="1112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789" name="Oval 141"/>
            <p:cNvSpPr>
              <a:spLocks noChangeArrowheads="1"/>
            </p:cNvSpPr>
            <p:nvPr/>
          </p:nvSpPr>
          <p:spPr bwMode="hidden">
            <a:xfrm>
              <a:off x="2396" y="1051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790" name="Oval 142"/>
            <p:cNvSpPr>
              <a:spLocks noChangeArrowheads="1"/>
            </p:cNvSpPr>
            <p:nvPr/>
          </p:nvSpPr>
          <p:spPr bwMode="hidden">
            <a:xfrm>
              <a:off x="2769" y="1446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791" name="Oval 143"/>
            <p:cNvSpPr>
              <a:spLocks noChangeArrowheads="1"/>
            </p:cNvSpPr>
            <p:nvPr/>
          </p:nvSpPr>
          <p:spPr bwMode="hidden">
            <a:xfrm>
              <a:off x="2656" y="129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792" name="Oval 144"/>
            <p:cNvSpPr>
              <a:spLocks noChangeArrowheads="1"/>
            </p:cNvSpPr>
            <p:nvPr/>
          </p:nvSpPr>
          <p:spPr bwMode="hidden">
            <a:xfrm>
              <a:off x="2501" y="115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793" name="Oval 145"/>
            <p:cNvSpPr>
              <a:spLocks noChangeArrowheads="1"/>
            </p:cNvSpPr>
            <p:nvPr/>
          </p:nvSpPr>
          <p:spPr bwMode="hidden">
            <a:xfrm>
              <a:off x="2222" y="1101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794" name="Oval 146"/>
            <p:cNvSpPr>
              <a:spLocks noChangeArrowheads="1"/>
            </p:cNvSpPr>
            <p:nvPr/>
          </p:nvSpPr>
          <p:spPr bwMode="hidden">
            <a:xfrm>
              <a:off x="2029" y="116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795" name="Oval 147"/>
            <p:cNvSpPr>
              <a:spLocks noChangeArrowheads="1"/>
            </p:cNvSpPr>
            <p:nvPr/>
          </p:nvSpPr>
          <p:spPr bwMode="hidden">
            <a:xfrm>
              <a:off x="1875" y="1356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796" name="Oval 148"/>
            <p:cNvSpPr>
              <a:spLocks noChangeArrowheads="1"/>
            </p:cNvSpPr>
            <p:nvPr/>
          </p:nvSpPr>
          <p:spPr bwMode="hidden">
            <a:xfrm>
              <a:off x="1809" y="1223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797" name="Oval 149"/>
            <p:cNvSpPr>
              <a:spLocks noChangeArrowheads="1"/>
            </p:cNvSpPr>
            <p:nvPr/>
          </p:nvSpPr>
          <p:spPr bwMode="hidden">
            <a:xfrm>
              <a:off x="1738" y="10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798" name="Oval 150"/>
            <p:cNvSpPr>
              <a:spLocks noChangeArrowheads="1"/>
            </p:cNvSpPr>
            <p:nvPr/>
          </p:nvSpPr>
          <p:spPr bwMode="hidden">
            <a:xfrm>
              <a:off x="1583" y="128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799" name="Oval 151"/>
            <p:cNvSpPr>
              <a:spLocks noChangeArrowheads="1"/>
            </p:cNvSpPr>
            <p:nvPr/>
          </p:nvSpPr>
          <p:spPr bwMode="hidden">
            <a:xfrm>
              <a:off x="1379" y="1343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800" name="Oval 152"/>
            <p:cNvSpPr>
              <a:spLocks noChangeArrowheads="1"/>
            </p:cNvSpPr>
            <p:nvPr/>
          </p:nvSpPr>
          <p:spPr bwMode="hidden">
            <a:xfrm>
              <a:off x="1529" y="1156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801" name="Oval 153"/>
            <p:cNvSpPr>
              <a:spLocks noChangeArrowheads="1"/>
            </p:cNvSpPr>
            <p:nvPr/>
          </p:nvSpPr>
          <p:spPr bwMode="hidden">
            <a:xfrm>
              <a:off x="1294" y="122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802" name="Oval 154"/>
            <p:cNvSpPr>
              <a:spLocks noChangeArrowheads="1"/>
            </p:cNvSpPr>
            <p:nvPr/>
          </p:nvSpPr>
          <p:spPr bwMode="hidden">
            <a:xfrm>
              <a:off x="1314" y="1112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803" name="Oval 155"/>
            <p:cNvSpPr>
              <a:spLocks noChangeArrowheads="1"/>
            </p:cNvSpPr>
            <p:nvPr/>
          </p:nvSpPr>
          <p:spPr bwMode="hidden">
            <a:xfrm>
              <a:off x="1082" y="1166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804" name="Oval 156"/>
            <p:cNvSpPr>
              <a:spLocks noChangeArrowheads="1"/>
            </p:cNvSpPr>
            <p:nvPr/>
          </p:nvSpPr>
          <p:spPr bwMode="hidden">
            <a:xfrm>
              <a:off x="877" y="1121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805" name="Oval 157"/>
            <p:cNvSpPr>
              <a:spLocks noChangeArrowheads="1"/>
            </p:cNvSpPr>
            <p:nvPr/>
          </p:nvSpPr>
          <p:spPr bwMode="hidden">
            <a:xfrm>
              <a:off x="875" y="1216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806" name="Oval 158"/>
            <p:cNvSpPr>
              <a:spLocks noChangeArrowheads="1"/>
            </p:cNvSpPr>
            <p:nvPr/>
          </p:nvSpPr>
          <p:spPr bwMode="hidden">
            <a:xfrm>
              <a:off x="680" y="1170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807" name="Oval 159"/>
            <p:cNvSpPr>
              <a:spLocks noChangeArrowheads="1"/>
            </p:cNvSpPr>
            <p:nvPr/>
          </p:nvSpPr>
          <p:spPr bwMode="hidden">
            <a:xfrm>
              <a:off x="411" y="123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808" name="Oval 160"/>
            <p:cNvSpPr>
              <a:spLocks noChangeArrowheads="1"/>
            </p:cNvSpPr>
            <p:nvPr/>
          </p:nvSpPr>
          <p:spPr bwMode="hidden">
            <a:xfrm>
              <a:off x="434" y="1100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809" name="Oval 161"/>
            <p:cNvSpPr>
              <a:spLocks noChangeArrowheads="1"/>
            </p:cNvSpPr>
            <p:nvPr/>
          </p:nvSpPr>
          <p:spPr bwMode="hidden">
            <a:xfrm>
              <a:off x="119" y="131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810" name="Oval 162"/>
            <p:cNvSpPr>
              <a:spLocks noChangeArrowheads="1"/>
            </p:cNvSpPr>
            <p:nvPr/>
          </p:nvSpPr>
          <p:spPr bwMode="hidden">
            <a:xfrm>
              <a:off x="858" y="1001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811" name="Oval 163"/>
            <p:cNvSpPr>
              <a:spLocks noChangeArrowheads="1"/>
            </p:cNvSpPr>
            <p:nvPr/>
          </p:nvSpPr>
          <p:spPr bwMode="hidden">
            <a:xfrm>
              <a:off x="1341" y="1013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812" name="Oval 164"/>
            <p:cNvSpPr>
              <a:spLocks noChangeArrowheads="1"/>
            </p:cNvSpPr>
            <p:nvPr/>
          </p:nvSpPr>
          <p:spPr bwMode="hidden">
            <a:xfrm>
              <a:off x="1739" y="1008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813" name="Oval 165"/>
            <p:cNvSpPr>
              <a:spLocks noChangeArrowheads="1"/>
            </p:cNvSpPr>
            <p:nvPr/>
          </p:nvSpPr>
          <p:spPr bwMode="hidden">
            <a:xfrm>
              <a:off x="2116" y="1001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814" name="Oval 166"/>
            <p:cNvSpPr>
              <a:spLocks noChangeArrowheads="1"/>
            </p:cNvSpPr>
            <p:nvPr/>
          </p:nvSpPr>
          <p:spPr bwMode="hidden">
            <a:xfrm>
              <a:off x="2320" y="94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815" name="Oval 167"/>
            <p:cNvSpPr>
              <a:spLocks noChangeArrowheads="1"/>
            </p:cNvSpPr>
            <p:nvPr/>
          </p:nvSpPr>
          <p:spPr bwMode="hidden">
            <a:xfrm>
              <a:off x="2601" y="995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816" name="Oval 168"/>
            <p:cNvSpPr>
              <a:spLocks noChangeArrowheads="1"/>
            </p:cNvSpPr>
            <p:nvPr/>
          </p:nvSpPr>
          <p:spPr bwMode="hidden">
            <a:xfrm>
              <a:off x="1667" y="1420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817" name="Oval 169"/>
            <p:cNvSpPr>
              <a:spLocks noChangeArrowheads="1"/>
            </p:cNvSpPr>
            <p:nvPr/>
          </p:nvSpPr>
          <p:spPr bwMode="hidden">
            <a:xfrm>
              <a:off x="2557" y="151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818" name="Oval 170"/>
            <p:cNvSpPr>
              <a:spLocks noChangeArrowheads="1"/>
            </p:cNvSpPr>
            <p:nvPr/>
          </p:nvSpPr>
          <p:spPr bwMode="hidden">
            <a:xfrm>
              <a:off x="3619" y="1287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819" name="Oval 171"/>
            <p:cNvSpPr>
              <a:spLocks noChangeArrowheads="1"/>
            </p:cNvSpPr>
            <p:nvPr/>
          </p:nvSpPr>
          <p:spPr bwMode="hidden">
            <a:xfrm>
              <a:off x="3791" y="121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820" name="Oval 172"/>
            <p:cNvSpPr>
              <a:spLocks noChangeArrowheads="1"/>
            </p:cNvSpPr>
            <p:nvPr/>
          </p:nvSpPr>
          <p:spPr bwMode="hidden">
            <a:xfrm>
              <a:off x="2134" y="908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821" name="Oval 173"/>
            <p:cNvSpPr>
              <a:spLocks noChangeArrowheads="1"/>
            </p:cNvSpPr>
            <p:nvPr/>
          </p:nvSpPr>
          <p:spPr bwMode="hidden">
            <a:xfrm>
              <a:off x="1264" y="908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822" name="Oval 174"/>
            <p:cNvSpPr>
              <a:spLocks noChangeArrowheads="1"/>
            </p:cNvSpPr>
            <p:nvPr/>
          </p:nvSpPr>
          <p:spPr bwMode="hidden">
            <a:xfrm>
              <a:off x="1471" y="869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823" name="Oval 175"/>
            <p:cNvSpPr>
              <a:spLocks noChangeArrowheads="1"/>
            </p:cNvSpPr>
            <p:nvPr/>
          </p:nvSpPr>
          <p:spPr bwMode="hidden">
            <a:xfrm>
              <a:off x="1650" y="824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824" name="Oval 176"/>
            <p:cNvSpPr>
              <a:spLocks noChangeArrowheads="1"/>
            </p:cNvSpPr>
            <p:nvPr/>
          </p:nvSpPr>
          <p:spPr bwMode="hidden">
            <a:xfrm>
              <a:off x="1918" y="869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825" name="Oval 177"/>
            <p:cNvSpPr>
              <a:spLocks noChangeArrowheads="1"/>
            </p:cNvSpPr>
            <p:nvPr/>
          </p:nvSpPr>
          <p:spPr bwMode="hidden">
            <a:xfrm>
              <a:off x="1720" y="923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826" name="Oval 178"/>
            <p:cNvSpPr>
              <a:spLocks noChangeArrowheads="1"/>
            </p:cNvSpPr>
            <p:nvPr/>
          </p:nvSpPr>
          <p:spPr bwMode="hidden">
            <a:xfrm>
              <a:off x="1913" y="957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827" name="Oval 179"/>
            <p:cNvSpPr>
              <a:spLocks noChangeArrowheads="1"/>
            </p:cNvSpPr>
            <p:nvPr/>
          </p:nvSpPr>
          <p:spPr bwMode="hidden">
            <a:xfrm>
              <a:off x="1541" y="962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828" name="Oval 180"/>
            <p:cNvSpPr>
              <a:spLocks noChangeArrowheads="1"/>
            </p:cNvSpPr>
            <p:nvPr/>
          </p:nvSpPr>
          <p:spPr bwMode="hidden">
            <a:xfrm>
              <a:off x="1076" y="953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829" name="Oval 181"/>
            <p:cNvSpPr>
              <a:spLocks noChangeArrowheads="1"/>
            </p:cNvSpPr>
            <p:nvPr/>
          </p:nvSpPr>
          <p:spPr bwMode="hidden">
            <a:xfrm>
              <a:off x="1983" y="4027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830" name="Oval 182"/>
            <p:cNvSpPr>
              <a:spLocks noChangeArrowheads="1"/>
            </p:cNvSpPr>
            <p:nvPr/>
          </p:nvSpPr>
          <p:spPr bwMode="hidden">
            <a:xfrm>
              <a:off x="2460" y="3671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831" name="Oval 183"/>
            <p:cNvSpPr>
              <a:spLocks noChangeArrowheads="1"/>
            </p:cNvSpPr>
            <p:nvPr/>
          </p:nvSpPr>
          <p:spPr bwMode="hidden">
            <a:xfrm>
              <a:off x="3238" y="3121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832" name="Oval 184"/>
            <p:cNvSpPr>
              <a:spLocks noChangeArrowheads="1"/>
            </p:cNvSpPr>
            <p:nvPr/>
          </p:nvSpPr>
          <p:spPr bwMode="hidden">
            <a:xfrm>
              <a:off x="3550" y="2880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833" name="Oval 185"/>
            <p:cNvSpPr>
              <a:spLocks noChangeArrowheads="1"/>
            </p:cNvSpPr>
            <p:nvPr/>
          </p:nvSpPr>
          <p:spPr bwMode="hidden">
            <a:xfrm>
              <a:off x="2892" y="337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834" name="Oval 186"/>
            <p:cNvSpPr>
              <a:spLocks noChangeArrowheads="1"/>
            </p:cNvSpPr>
            <p:nvPr/>
          </p:nvSpPr>
          <p:spPr bwMode="hidden">
            <a:xfrm>
              <a:off x="3869" y="2657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835" name="Oval 187"/>
            <p:cNvSpPr>
              <a:spLocks noChangeArrowheads="1"/>
            </p:cNvSpPr>
            <p:nvPr/>
          </p:nvSpPr>
          <p:spPr bwMode="hidden">
            <a:xfrm>
              <a:off x="4090" y="247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836" name="Oval 188"/>
            <p:cNvSpPr>
              <a:spLocks noChangeArrowheads="1"/>
            </p:cNvSpPr>
            <p:nvPr/>
          </p:nvSpPr>
          <p:spPr bwMode="hidden">
            <a:xfrm>
              <a:off x="4327" y="2314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837" name="Oval 189"/>
            <p:cNvSpPr>
              <a:spLocks noChangeArrowheads="1"/>
            </p:cNvSpPr>
            <p:nvPr/>
          </p:nvSpPr>
          <p:spPr bwMode="hidden">
            <a:xfrm>
              <a:off x="4712" y="202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838" name="Oval 190"/>
            <p:cNvSpPr>
              <a:spLocks noChangeArrowheads="1"/>
            </p:cNvSpPr>
            <p:nvPr/>
          </p:nvSpPr>
          <p:spPr bwMode="hidden">
            <a:xfrm>
              <a:off x="4533" y="2162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839" name="Oval 191"/>
            <p:cNvSpPr>
              <a:spLocks noChangeArrowheads="1"/>
            </p:cNvSpPr>
            <p:nvPr/>
          </p:nvSpPr>
          <p:spPr bwMode="hidden">
            <a:xfrm>
              <a:off x="4863" y="1920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840" name="Oval 192"/>
            <p:cNvSpPr>
              <a:spLocks noChangeArrowheads="1"/>
            </p:cNvSpPr>
            <p:nvPr/>
          </p:nvSpPr>
          <p:spPr bwMode="hidden">
            <a:xfrm>
              <a:off x="5009" y="180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841" name="Oval 193"/>
            <p:cNvSpPr>
              <a:spLocks noChangeArrowheads="1"/>
            </p:cNvSpPr>
            <p:nvPr/>
          </p:nvSpPr>
          <p:spPr bwMode="hidden">
            <a:xfrm>
              <a:off x="5161" y="170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842" name="Oval 194"/>
            <p:cNvSpPr>
              <a:spLocks noChangeArrowheads="1"/>
            </p:cNvSpPr>
            <p:nvPr/>
          </p:nvSpPr>
          <p:spPr bwMode="hidden">
            <a:xfrm>
              <a:off x="5277" y="161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843" name="Oval 195"/>
            <p:cNvSpPr>
              <a:spLocks noChangeArrowheads="1"/>
            </p:cNvSpPr>
            <p:nvPr/>
          </p:nvSpPr>
          <p:spPr bwMode="hidden">
            <a:xfrm>
              <a:off x="5398" y="152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844" name="Oval 196"/>
            <p:cNvSpPr>
              <a:spLocks noChangeArrowheads="1"/>
            </p:cNvSpPr>
            <p:nvPr/>
          </p:nvSpPr>
          <p:spPr bwMode="hidden">
            <a:xfrm>
              <a:off x="3255" y="4071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845" name="Oval 197"/>
            <p:cNvSpPr>
              <a:spLocks noChangeArrowheads="1"/>
            </p:cNvSpPr>
            <p:nvPr/>
          </p:nvSpPr>
          <p:spPr bwMode="hidden">
            <a:xfrm>
              <a:off x="3651" y="3693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846" name="Oval 198"/>
            <p:cNvSpPr>
              <a:spLocks noChangeArrowheads="1"/>
            </p:cNvSpPr>
            <p:nvPr/>
          </p:nvSpPr>
          <p:spPr bwMode="hidden">
            <a:xfrm>
              <a:off x="4773" y="3705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847" name="Oval 199"/>
            <p:cNvSpPr>
              <a:spLocks noChangeArrowheads="1"/>
            </p:cNvSpPr>
            <p:nvPr/>
          </p:nvSpPr>
          <p:spPr bwMode="hidden">
            <a:xfrm>
              <a:off x="4491" y="4049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848" name="Oval 200"/>
            <p:cNvSpPr>
              <a:spLocks noChangeArrowheads="1"/>
            </p:cNvSpPr>
            <p:nvPr/>
          </p:nvSpPr>
          <p:spPr bwMode="hidden">
            <a:xfrm>
              <a:off x="3989" y="3396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849" name="Oval 201"/>
            <p:cNvSpPr>
              <a:spLocks noChangeArrowheads="1"/>
            </p:cNvSpPr>
            <p:nvPr/>
          </p:nvSpPr>
          <p:spPr bwMode="hidden">
            <a:xfrm>
              <a:off x="4263" y="3141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850" name="Oval 202"/>
            <p:cNvSpPr>
              <a:spLocks noChangeArrowheads="1"/>
            </p:cNvSpPr>
            <p:nvPr/>
          </p:nvSpPr>
          <p:spPr bwMode="hidden">
            <a:xfrm>
              <a:off x="5044" y="3418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851" name="Oval 203"/>
            <p:cNvSpPr>
              <a:spLocks noChangeArrowheads="1"/>
            </p:cNvSpPr>
            <p:nvPr/>
          </p:nvSpPr>
          <p:spPr bwMode="hidden">
            <a:xfrm>
              <a:off x="4553" y="2873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852" name="Oval 204"/>
            <p:cNvSpPr>
              <a:spLocks noChangeArrowheads="1"/>
            </p:cNvSpPr>
            <p:nvPr/>
          </p:nvSpPr>
          <p:spPr bwMode="hidden">
            <a:xfrm>
              <a:off x="5293" y="311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853" name="Oval 205"/>
            <p:cNvSpPr>
              <a:spLocks noChangeArrowheads="1"/>
            </p:cNvSpPr>
            <p:nvPr/>
          </p:nvSpPr>
          <p:spPr bwMode="hidden">
            <a:xfrm>
              <a:off x="5497" y="2879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854" name="Oval 206"/>
            <p:cNvSpPr>
              <a:spLocks noChangeArrowheads="1"/>
            </p:cNvSpPr>
            <p:nvPr/>
          </p:nvSpPr>
          <p:spPr bwMode="hidden">
            <a:xfrm>
              <a:off x="4772" y="2673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855" name="Oval 207"/>
            <p:cNvSpPr>
              <a:spLocks noChangeArrowheads="1"/>
            </p:cNvSpPr>
            <p:nvPr/>
          </p:nvSpPr>
          <p:spPr bwMode="hidden">
            <a:xfrm>
              <a:off x="4966" y="2488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856" name="Oval 208"/>
            <p:cNvSpPr>
              <a:spLocks noChangeArrowheads="1"/>
            </p:cNvSpPr>
            <p:nvPr/>
          </p:nvSpPr>
          <p:spPr bwMode="hidden">
            <a:xfrm>
              <a:off x="5444" y="205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857" name="Oval 209"/>
            <p:cNvSpPr>
              <a:spLocks noChangeArrowheads="1"/>
            </p:cNvSpPr>
            <p:nvPr/>
          </p:nvSpPr>
          <p:spPr bwMode="hidden">
            <a:xfrm>
              <a:off x="5161" y="2314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858" name="Oval 210"/>
            <p:cNvSpPr>
              <a:spLocks noChangeArrowheads="1"/>
            </p:cNvSpPr>
            <p:nvPr/>
          </p:nvSpPr>
          <p:spPr bwMode="hidden">
            <a:xfrm>
              <a:off x="5318" y="2176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859" name="Oval 211"/>
            <p:cNvSpPr>
              <a:spLocks noChangeArrowheads="1"/>
            </p:cNvSpPr>
            <p:nvPr/>
          </p:nvSpPr>
          <p:spPr bwMode="hidden">
            <a:xfrm>
              <a:off x="5581" y="193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860" name="Oval 212"/>
            <p:cNvSpPr>
              <a:spLocks noChangeArrowheads="1"/>
            </p:cNvSpPr>
            <p:nvPr/>
          </p:nvSpPr>
          <p:spPr bwMode="hidden">
            <a:xfrm>
              <a:off x="5689" y="181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861" name="Oval 213"/>
            <p:cNvSpPr>
              <a:spLocks noChangeArrowheads="1"/>
            </p:cNvSpPr>
            <p:nvPr/>
          </p:nvSpPr>
          <p:spPr bwMode="hidden">
            <a:xfrm>
              <a:off x="5663" y="2680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862" name="Oval 214"/>
            <p:cNvSpPr>
              <a:spLocks noChangeArrowheads="1"/>
            </p:cNvSpPr>
            <p:nvPr/>
          </p:nvSpPr>
          <p:spPr bwMode="hidden">
            <a:xfrm>
              <a:off x="-65" y="2865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863" name="Oval 215"/>
            <p:cNvSpPr>
              <a:spLocks noChangeArrowheads="1"/>
            </p:cNvSpPr>
            <p:nvPr/>
          </p:nvSpPr>
          <p:spPr bwMode="hidden">
            <a:xfrm>
              <a:off x="2" y="2477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864" name="Oval 216"/>
            <p:cNvSpPr>
              <a:spLocks noChangeArrowheads="1"/>
            </p:cNvSpPr>
            <p:nvPr/>
          </p:nvSpPr>
          <p:spPr bwMode="hidden">
            <a:xfrm>
              <a:off x="-9" y="1436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7865" name="Oval 217"/>
            <p:cNvSpPr>
              <a:spLocks noChangeArrowheads="1"/>
            </p:cNvSpPr>
            <p:nvPr/>
          </p:nvSpPr>
          <p:spPr bwMode="hidden">
            <a:xfrm>
              <a:off x="5624" y="4010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7866" name="Rectangle 218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446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27867" name="Rectangle 21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27868" name="Rectangle 220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27869" name="Rectangle 221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27870" name="Rectangle 222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C15A0A27-672E-4506-BA44-8AE3DB5E2117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F9B9B53-5CE6-4110-9606-8A4DB2B8B446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928668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D088EE0-9538-4089-8615-13E7099B0C5E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637511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3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3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9C0C6A3-F2EA-4B43-8B00-AD4C011999D4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0679258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14E1422-E866-4268-AD43-128981D552EF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8" name="Дата 7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512550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711F926-9CE3-46E4-8B61-5070C12EE6EE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278729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B999E89-52AD-421A-A61A-EDA67E5E276D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023187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3C5454E-BC85-45FD-9217-5C840727E073}" type="datetimeFigureOut">
              <a:rPr lang="ru-RU" smtClean="0"/>
              <a:t>26.11.2014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F69A68-9248-46D3-BBAA-8CCEFA60C4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287439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FB82AD6-4E48-4F0E-AF8F-19AC559AB035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70799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B82023C-552E-4284-96F1-671CF5DAF405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2732689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6F30669A-D165-465C-8230-E540DFE1A10D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8884105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94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94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7FC0C5BF-3B15-4B25-921C-EFE8E8088E89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4983215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15A0A27-672E-4506-BA44-8AE3DB5E2117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B9B53-5CE6-4110-9606-8A4DB2B8B446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D088EE0-9538-4089-8615-13E7099B0C5E}" type="slidenum">
              <a:rPr lang="ru-RU" altLang="ru-RU" smtClean="0"/>
              <a:pPr/>
              <a:t>‹#›</a:t>
            </a:fld>
            <a:endParaRPr lang="ru-RU" alt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alt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0C6A3-F2EA-4B43-8B00-AD4C011999D4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4E1422-E866-4268-AD43-128981D552EF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11F926-9CE3-46E4-8B61-5070C12EE6EE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3C5454E-BC85-45FD-9217-5C840727E073}" type="datetimeFigureOut">
              <a:rPr lang="ru-RU" smtClean="0"/>
              <a:t>26.11.2014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F69A68-9248-46D3-BBAA-8CCEFA60C4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278475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999E89-52AD-421A-A61A-EDA67E5E276D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B82AD6-4E48-4F0E-AF8F-19AC559AB035}" type="slidenum">
              <a:rPr lang="ru-RU" altLang="ru-RU" smtClean="0"/>
              <a:pPr/>
              <a:t>‹#›</a:t>
            </a:fld>
            <a:endParaRPr lang="ru-RU" alt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B82023C-552E-4284-96F1-671CF5DAF405}" type="slidenum">
              <a:rPr lang="ru-RU" altLang="ru-RU" smtClean="0"/>
              <a:pPr/>
              <a:t>‹#›</a:t>
            </a:fld>
            <a:endParaRPr lang="ru-RU" alt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30669A-D165-465C-8230-E540DFE1A10D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0C5BF-3B15-4B25-921C-EFE8E8088E89}" type="slidenum">
              <a:rPr lang="ru-RU" altLang="ru-RU" smtClean="0"/>
              <a:pPr/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8BBE9260-E914-4CFD-9F8B-84FC0530AE00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15948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3C5454E-BC85-45FD-9217-5C840727E073}" type="datetimeFigureOut">
              <a:rPr lang="ru-RU" smtClean="0"/>
              <a:t>26.11.2014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F69A68-9248-46D3-BBAA-8CCEFA60C4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00442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3C5454E-BC85-45FD-9217-5C840727E073}" type="datetimeFigureOut">
              <a:rPr lang="ru-RU" smtClean="0"/>
              <a:t>26.11.2014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F69A68-9248-46D3-BBAA-8CCEFA60C4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26955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3C5454E-BC85-45FD-9217-5C840727E073}" type="datetimeFigureOut">
              <a:rPr lang="ru-RU" smtClean="0"/>
              <a:t>26.11.2014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F69A68-9248-46D3-BBAA-8CCEFA60C4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60669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3C5454E-BC85-45FD-9217-5C840727E073}" type="datetimeFigureOut">
              <a:rPr lang="ru-RU" smtClean="0"/>
              <a:t>26.11.2014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F69A68-9248-46D3-BBAA-8CCEFA60C4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57233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3C5454E-BC85-45FD-9217-5C840727E073}" type="datetimeFigureOut">
              <a:rPr lang="ru-RU" smtClean="0"/>
              <a:t>26.11.2014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F69A68-9248-46D3-BBAA-8CCEFA60C4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81797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3C5454E-BC85-45FD-9217-5C840727E073}" type="datetimeFigureOut">
              <a:rPr lang="ru-RU" smtClean="0"/>
              <a:t>26.11.2014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F69A68-9248-46D3-BBAA-8CCEFA60C4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04132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A3C5454E-BC85-45FD-9217-5C840727E073}" type="datetimeFigureOut">
              <a:rPr lang="ru-RU" smtClean="0"/>
              <a:t>26.11.2014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E0F69A68-9248-46D3-BBAA-8CCEFA60C4C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46275"/>
                <a:invGamma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6" name="Group 2"/>
          <p:cNvGrpSpPr>
            <a:grpSpLocks/>
          </p:cNvGrpSpPr>
          <p:nvPr/>
        </p:nvGrpSpPr>
        <p:grpSpPr bwMode="auto">
          <a:xfrm>
            <a:off x="-496888" y="1308100"/>
            <a:ext cx="10429876" cy="5908675"/>
            <a:chOff x="-313" y="824"/>
            <a:chExt cx="6570" cy="3722"/>
          </a:xfrm>
        </p:grpSpPr>
        <p:sp>
          <p:nvSpPr>
            <p:cNvPr id="26627" name="Rectangle 3"/>
            <p:cNvSpPr>
              <a:spLocks noChangeArrowheads="1"/>
            </p:cNvSpPr>
            <p:nvPr userDrawn="1"/>
          </p:nvSpPr>
          <p:spPr bwMode="hidden">
            <a:xfrm rot="20798144" flipV="1">
              <a:off x="-14" y="1033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/>
              <a:endParaRPr lang="ru-RU" alt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26628" name="Rectangle 4"/>
            <p:cNvSpPr>
              <a:spLocks noChangeArrowheads="1"/>
            </p:cNvSpPr>
            <p:nvPr userDrawn="1"/>
          </p:nvSpPr>
          <p:spPr bwMode="hidden">
            <a:xfrm rot="20774366" flipV="1">
              <a:off x="-24" y="1127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/>
              <a:endParaRPr lang="ru-RU" alt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26629" name="Rectangle 5"/>
            <p:cNvSpPr>
              <a:spLocks noChangeArrowheads="1"/>
            </p:cNvSpPr>
            <p:nvPr userDrawn="1"/>
          </p:nvSpPr>
          <p:spPr bwMode="hidden">
            <a:xfrm rot="20757421" flipV="1">
              <a:off x="-27" y="1198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/>
              <a:endParaRPr lang="ru-RU" alt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26630" name="Rectangle 6"/>
            <p:cNvSpPr>
              <a:spLocks noChangeArrowheads="1"/>
            </p:cNvSpPr>
            <p:nvPr userDrawn="1"/>
          </p:nvSpPr>
          <p:spPr bwMode="hidden">
            <a:xfrm rot="20684206" flipV="1">
              <a:off x="-43" y="1283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/>
              <a:endParaRPr lang="ru-RU" alt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26631" name="Rectangle 7"/>
            <p:cNvSpPr>
              <a:spLocks noChangeArrowheads="1"/>
            </p:cNvSpPr>
            <p:nvPr userDrawn="1"/>
          </p:nvSpPr>
          <p:spPr bwMode="hidden">
            <a:xfrm rot="20631226" flipV="1">
              <a:off x="-51" y="1397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/>
              <a:endParaRPr lang="ru-RU" alt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26632" name="Rectangle 8"/>
            <p:cNvSpPr>
              <a:spLocks noChangeArrowheads="1"/>
            </p:cNvSpPr>
            <p:nvPr userDrawn="1"/>
          </p:nvSpPr>
          <p:spPr bwMode="hidden">
            <a:xfrm rot="20554235" flipV="1">
              <a:off x="-65" y="1523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/>
              <a:endParaRPr lang="ru-RU" alt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26633" name="Rectangle 9"/>
            <p:cNvSpPr>
              <a:spLocks noChangeArrowheads="1"/>
            </p:cNvSpPr>
            <p:nvPr userDrawn="1"/>
          </p:nvSpPr>
          <p:spPr bwMode="hidden">
            <a:xfrm rot="20466593" flipV="1">
              <a:off x="-93" y="1694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/>
              <a:endParaRPr lang="ru-RU" alt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26634" name="Rectangle 10"/>
            <p:cNvSpPr>
              <a:spLocks noChangeArrowheads="1"/>
            </p:cNvSpPr>
            <p:nvPr userDrawn="1"/>
          </p:nvSpPr>
          <p:spPr bwMode="hidden">
            <a:xfrm rot="20343219" flipV="1">
              <a:off x="-99" y="1863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/>
              <a:endParaRPr lang="ru-RU" alt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26635" name="Rectangle 11"/>
            <p:cNvSpPr>
              <a:spLocks noChangeArrowheads="1"/>
            </p:cNvSpPr>
            <p:nvPr userDrawn="1"/>
          </p:nvSpPr>
          <p:spPr bwMode="hidden">
            <a:xfrm rot="20211065" flipV="1">
              <a:off x="-165" y="2053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/>
              <a:endParaRPr lang="ru-RU" alt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26636" name="Rectangle 12"/>
            <p:cNvSpPr>
              <a:spLocks noChangeArrowheads="1"/>
            </p:cNvSpPr>
            <p:nvPr userDrawn="1"/>
          </p:nvSpPr>
          <p:spPr bwMode="hidden">
            <a:xfrm rot="20102912" flipV="1">
              <a:off x="-214" y="2289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/>
              <a:endParaRPr lang="ru-RU" alt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26637" name="Rectangle 13"/>
            <p:cNvSpPr>
              <a:spLocks noChangeArrowheads="1"/>
            </p:cNvSpPr>
            <p:nvPr userDrawn="1"/>
          </p:nvSpPr>
          <p:spPr bwMode="hidden">
            <a:xfrm rot="19923405" flipV="1">
              <a:off x="-313" y="2617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/>
              <a:endParaRPr lang="ru-RU" alt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26638" name="Rectangle 14"/>
            <p:cNvSpPr>
              <a:spLocks noChangeArrowheads="1"/>
            </p:cNvSpPr>
            <p:nvPr userDrawn="1"/>
          </p:nvSpPr>
          <p:spPr bwMode="hidden">
            <a:xfrm rot="19686284" flipV="1">
              <a:off x="9" y="2881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/>
              <a:endParaRPr lang="ru-RU" alt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26639" name="Rectangle 15"/>
            <p:cNvSpPr>
              <a:spLocks noChangeArrowheads="1"/>
            </p:cNvSpPr>
            <p:nvPr userDrawn="1"/>
          </p:nvSpPr>
          <p:spPr bwMode="hidden">
            <a:xfrm rot="19383534" flipV="1">
              <a:off x="1319" y="2928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/>
              <a:endParaRPr lang="ru-RU" alt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26640" name="Rectangle 16"/>
            <p:cNvSpPr>
              <a:spLocks noChangeArrowheads="1"/>
            </p:cNvSpPr>
            <p:nvPr userDrawn="1"/>
          </p:nvSpPr>
          <p:spPr bwMode="hidden">
            <a:xfrm rot="18994182" flipV="1">
              <a:off x="2681" y="3071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/>
              <a:endParaRPr lang="ru-RU" alt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26641" name="Rectangle 17"/>
            <p:cNvSpPr>
              <a:spLocks noChangeArrowheads="1"/>
            </p:cNvSpPr>
            <p:nvPr userDrawn="1"/>
          </p:nvSpPr>
          <p:spPr bwMode="hidden">
            <a:xfrm rot="18603245" flipV="1">
              <a:off x="4052" y="3504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 vert="eaVert"/>
            <a:lstStyle/>
            <a:p>
              <a:pPr algn="ctr"/>
              <a:endParaRPr lang="ru-RU" alt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26642" name="Rectangle 18"/>
            <p:cNvSpPr>
              <a:spLocks noChangeArrowheads="1"/>
            </p:cNvSpPr>
            <p:nvPr userDrawn="1"/>
          </p:nvSpPr>
          <p:spPr bwMode="hidden">
            <a:xfrm rot="39991575" flipH="1" flipV="1">
              <a:off x="5368" y="4167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 vert="eaVert"/>
            <a:lstStyle/>
            <a:p>
              <a:pPr algn="ctr"/>
              <a:endParaRPr lang="ru-RU" alt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26643" name="Rectangle 19"/>
            <p:cNvSpPr>
              <a:spLocks noChangeArrowheads="1"/>
            </p:cNvSpPr>
            <p:nvPr userDrawn="1"/>
          </p:nvSpPr>
          <p:spPr bwMode="hidden">
            <a:xfrm rot="-20541361">
              <a:off x="-146" y="2360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ru-RU" alt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26644" name="Rectangle 20"/>
            <p:cNvSpPr>
              <a:spLocks noChangeArrowheads="1"/>
            </p:cNvSpPr>
            <p:nvPr userDrawn="1"/>
          </p:nvSpPr>
          <p:spPr bwMode="hidden">
            <a:xfrm rot="-20036206">
              <a:off x="-198" y="3396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accent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ru-RU" alt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26645" name="Rectangle 21"/>
            <p:cNvSpPr>
              <a:spLocks noChangeArrowheads="1"/>
            </p:cNvSpPr>
            <p:nvPr userDrawn="1"/>
          </p:nvSpPr>
          <p:spPr bwMode="hidden">
            <a:xfrm rot="1732981">
              <a:off x="-165" y="3624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accent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ru-RU" alt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26646" name="Rectangle 22"/>
            <p:cNvSpPr>
              <a:spLocks noChangeArrowheads="1"/>
            </p:cNvSpPr>
            <p:nvPr userDrawn="1"/>
          </p:nvSpPr>
          <p:spPr bwMode="hidden">
            <a:xfrm rot="1969083">
              <a:off x="-110" y="3922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ru-RU" alt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26647" name="Rectangle 23"/>
            <p:cNvSpPr>
              <a:spLocks noChangeArrowheads="1"/>
            </p:cNvSpPr>
            <p:nvPr userDrawn="1"/>
          </p:nvSpPr>
          <p:spPr bwMode="hidden">
            <a:xfrm rot="-20213826">
              <a:off x="-216" y="3221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ru-RU" alt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26648" name="Rectangle 24"/>
            <p:cNvSpPr>
              <a:spLocks noChangeArrowheads="1"/>
            </p:cNvSpPr>
            <p:nvPr userDrawn="1"/>
          </p:nvSpPr>
          <p:spPr bwMode="hidden">
            <a:xfrm rot="22583969">
              <a:off x="-115" y="2129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ru-RU" alt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26649" name="Rectangle 25"/>
            <p:cNvSpPr>
              <a:spLocks noChangeArrowheads="1"/>
            </p:cNvSpPr>
            <p:nvPr userDrawn="1"/>
          </p:nvSpPr>
          <p:spPr bwMode="hidden">
            <a:xfrm rot="930109" flipV="1">
              <a:off x="80" y="1946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/>
              <a:endParaRPr lang="ru-RU" alt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26650" name="Rectangle 26"/>
            <p:cNvSpPr>
              <a:spLocks noChangeArrowheads="1"/>
            </p:cNvSpPr>
            <p:nvPr userDrawn="1"/>
          </p:nvSpPr>
          <p:spPr bwMode="hidden">
            <a:xfrm rot="-20731987">
              <a:off x="374" y="1802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ru-RU" alt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26651" name="Rectangle 27"/>
            <p:cNvSpPr>
              <a:spLocks noChangeArrowheads="1"/>
            </p:cNvSpPr>
            <p:nvPr userDrawn="1"/>
          </p:nvSpPr>
          <p:spPr bwMode="hidden">
            <a:xfrm rot="-64024402">
              <a:off x="848" y="1582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ru-RU" alt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26652" name="Rectangle 28"/>
            <p:cNvSpPr>
              <a:spLocks noChangeArrowheads="1"/>
            </p:cNvSpPr>
            <p:nvPr userDrawn="1"/>
          </p:nvSpPr>
          <p:spPr bwMode="hidden">
            <a:xfrm rot="-42464612">
              <a:off x="1053" y="1476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ru-RU" alt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26653" name="Rectangle 29"/>
            <p:cNvSpPr>
              <a:spLocks noChangeArrowheads="1"/>
            </p:cNvSpPr>
            <p:nvPr userDrawn="1"/>
          </p:nvSpPr>
          <p:spPr bwMode="hidden">
            <a:xfrm rot="-20907336">
              <a:off x="1244" y="1377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endParaRPr lang="ru-RU" alt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26654" name="Rectangle 30"/>
            <p:cNvSpPr>
              <a:spLocks noChangeArrowheads="1"/>
            </p:cNvSpPr>
            <p:nvPr userDrawn="1"/>
          </p:nvSpPr>
          <p:spPr bwMode="hidden">
            <a:xfrm rot="655690" flipV="1">
              <a:off x="1487" y="1305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/>
              <a:endParaRPr lang="ru-RU" alt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26655" name="Rectangle 31"/>
            <p:cNvSpPr>
              <a:spLocks noChangeArrowheads="1"/>
            </p:cNvSpPr>
            <p:nvPr userDrawn="1"/>
          </p:nvSpPr>
          <p:spPr bwMode="hidden">
            <a:xfrm rot="636921" flipV="1">
              <a:off x="1650" y="1218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/>
              <a:endParaRPr lang="ru-RU" alt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26656" name="Rectangle 32"/>
            <p:cNvSpPr>
              <a:spLocks noChangeArrowheads="1"/>
            </p:cNvSpPr>
            <p:nvPr userDrawn="1"/>
          </p:nvSpPr>
          <p:spPr bwMode="hidden">
            <a:xfrm rot="803987" flipV="1">
              <a:off x="611" y="1684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/>
              <a:endParaRPr lang="ru-RU" alt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26657" name="Rectangle 33"/>
            <p:cNvSpPr>
              <a:spLocks noChangeArrowheads="1"/>
            </p:cNvSpPr>
            <p:nvPr userDrawn="1"/>
          </p:nvSpPr>
          <p:spPr bwMode="hidden">
            <a:xfrm rot="1273217" flipV="1">
              <a:off x="-204" y="2976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/>
              <a:endParaRPr lang="ru-RU" alt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26658" name="Rectangle 34"/>
            <p:cNvSpPr>
              <a:spLocks noChangeArrowheads="1"/>
            </p:cNvSpPr>
            <p:nvPr userDrawn="1"/>
          </p:nvSpPr>
          <p:spPr bwMode="hidden">
            <a:xfrm rot="1169729" flipV="1">
              <a:off x="-174" y="2663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10800000"/>
            <a:lstStyle/>
            <a:p>
              <a:pPr algn="ctr"/>
              <a:endParaRPr lang="ru-RU" altLang="ru-RU"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26659" name="Oval 35"/>
            <p:cNvSpPr>
              <a:spLocks noChangeArrowheads="1"/>
            </p:cNvSpPr>
            <p:nvPr/>
          </p:nvSpPr>
          <p:spPr bwMode="hidden">
            <a:xfrm>
              <a:off x="740" y="3359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660" name="Oval 36"/>
            <p:cNvSpPr>
              <a:spLocks noChangeArrowheads="1"/>
            </p:cNvSpPr>
            <p:nvPr/>
          </p:nvSpPr>
          <p:spPr bwMode="hidden">
            <a:xfrm>
              <a:off x="236" y="3074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661" name="Oval 37"/>
            <p:cNvSpPr>
              <a:spLocks noChangeArrowheads="1"/>
            </p:cNvSpPr>
            <p:nvPr/>
          </p:nvSpPr>
          <p:spPr bwMode="hidden">
            <a:xfrm>
              <a:off x="159" y="3652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662" name="Oval 38"/>
            <p:cNvSpPr>
              <a:spLocks noChangeArrowheads="1"/>
            </p:cNvSpPr>
            <p:nvPr/>
          </p:nvSpPr>
          <p:spPr bwMode="hidden">
            <a:xfrm>
              <a:off x="2077" y="2661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663" name="Oval 39"/>
            <p:cNvSpPr>
              <a:spLocks noChangeArrowheads="1"/>
            </p:cNvSpPr>
            <p:nvPr/>
          </p:nvSpPr>
          <p:spPr bwMode="hidden">
            <a:xfrm>
              <a:off x="1223" y="307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664" name="Oval 40"/>
            <p:cNvSpPr>
              <a:spLocks noChangeArrowheads="1"/>
            </p:cNvSpPr>
            <p:nvPr/>
          </p:nvSpPr>
          <p:spPr bwMode="hidden">
            <a:xfrm>
              <a:off x="1686" y="2857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665" name="Oval 41"/>
            <p:cNvSpPr>
              <a:spLocks noChangeArrowheads="1"/>
            </p:cNvSpPr>
            <p:nvPr/>
          </p:nvSpPr>
          <p:spPr bwMode="hidden">
            <a:xfrm>
              <a:off x="750" y="2839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666" name="Oval 42"/>
            <p:cNvSpPr>
              <a:spLocks noChangeArrowheads="1"/>
            </p:cNvSpPr>
            <p:nvPr/>
          </p:nvSpPr>
          <p:spPr bwMode="hidden">
            <a:xfrm>
              <a:off x="367" y="2656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667" name="Oval 43"/>
            <p:cNvSpPr>
              <a:spLocks noChangeArrowheads="1"/>
            </p:cNvSpPr>
            <p:nvPr/>
          </p:nvSpPr>
          <p:spPr bwMode="hidden">
            <a:xfrm>
              <a:off x="1172" y="2642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668" name="Oval 44"/>
            <p:cNvSpPr>
              <a:spLocks noChangeArrowheads="1"/>
            </p:cNvSpPr>
            <p:nvPr/>
          </p:nvSpPr>
          <p:spPr bwMode="hidden">
            <a:xfrm>
              <a:off x="2401" y="2485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669" name="Oval 45"/>
            <p:cNvSpPr>
              <a:spLocks noChangeArrowheads="1"/>
            </p:cNvSpPr>
            <p:nvPr/>
          </p:nvSpPr>
          <p:spPr bwMode="hidden">
            <a:xfrm>
              <a:off x="1910" y="2314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670" name="Oval 46"/>
            <p:cNvSpPr>
              <a:spLocks noChangeArrowheads="1"/>
            </p:cNvSpPr>
            <p:nvPr/>
          </p:nvSpPr>
          <p:spPr bwMode="hidden">
            <a:xfrm>
              <a:off x="2254" y="21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671" name="Oval 47"/>
            <p:cNvSpPr>
              <a:spLocks noChangeArrowheads="1"/>
            </p:cNvSpPr>
            <p:nvPr/>
          </p:nvSpPr>
          <p:spPr bwMode="hidden">
            <a:xfrm>
              <a:off x="2742" y="2305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672" name="Oval 48"/>
            <p:cNvSpPr>
              <a:spLocks noChangeArrowheads="1"/>
            </p:cNvSpPr>
            <p:nvPr/>
          </p:nvSpPr>
          <p:spPr bwMode="hidden">
            <a:xfrm>
              <a:off x="2812" y="1898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673" name="Oval 49"/>
            <p:cNvSpPr>
              <a:spLocks noChangeArrowheads="1"/>
            </p:cNvSpPr>
            <p:nvPr/>
          </p:nvSpPr>
          <p:spPr bwMode="hidden">
            <a:xfrm>
              <a:off x="3721" y="17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674" name="Oval 50"/>
            <p:cNvSpPr>
              <a:spLocks noChangeArrowheads="1"/>
            </p:cNvSpPr>
            <p:nvPr/>
          </p:nvSpPr>
          <p:spPr bwMode="hidden">
            <a:xfrm>
              <a:off x="3528" y="18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675" name="Oval 51"/>
            <p:cNvSpPr>
              <a:spLocks noChangeArrowheads="1"/>
            </p:cNvSpPr>
            <p:nvPr/>
          </p:nvSpPr>
          <p:spPr bwMode="hidden">
            <a:xfrm>
              <a:off x="3064" y="1778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676" name="Oval 52"/>
            <p:cNvSpPr>
              <a:spLocks noChangeArrowheads="1"/>
            </p:cNvSpPr>
            <p:nvPr/>
          </p:nvSpPr>
          <p:spPr bwMode="hidden">
            <a:xfrm>
              <a:off x="3277" y="2024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677" name="Oval 53"/>
            <p:cNvSpPr>
              <a:spLocks noChangeArrowheads="1"/>
            </p:cNvSpPr>
            <p:nvPr/>
          </p:nvSpPr>
          <p:spPr bwMode="hidden">
            <a:xfrm>
              <a:off x="3027" y="2160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678" name="Oval 54"/>
            <p:cNvSpPr>
              <a:spLocks noChangeArrowheads="1"/>
            </p:cNvSpPr>
            <p:nvPr/>
          </p:nvSpPr>
          <p:spPr bwMode="hidden">
            <a:xfrm>
              <a:off x="1569" y="2453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679" name="Oval 55"/>
            <p:cNvSpPr>
              <a:spLocks noChangeArrowheads="1"/>
            </p:cNvSpPr>
            <p:nvPr/>
          </p:nvSpPr>
          <p:spPr bwMode="hidden">
            <a:xfrm>
              <a:off x="1863" y="202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680" name="Oval 56"/>
            <p:cNvSpPr>
              <a:spLocks noChangeArrowheads="1"/>
            </p:cNvSpPr>
            <p:nvPr/>
          </p:nvSpPr>
          <p:spPr bwMode="hidden">
            <a:xfrm>
              <a:off x="1513" y="2175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681" name="Oval 57"/>
            <p:cNvSpPr>
              <a:spLocks noChangeArrowheads="1"/>
            </p:cNvSpPr>
            <p:nvPr/>
          </p:nvSpPr>
          <p:spPr bwMode="hidden">
            <a:xfrm>
              <a:off x="1191" y="2311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682" name="Oval 58"/>
            <p:cNvSpPr>
              <a:spLocks noChangeArrowheads="1"/>
            </p:cNvSpPr>
            <p:nvPr/>
          </p:nvSpPr>
          <p:spPr bwMode="hidden">
            <a:xfrm>
              <a:off x="1154" y="2047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683" name="Oval 59"/>
            <p:cNvSpPr>
              <a:spLocks noChangeArrowheads="1"/>
            </p:cNvSpPr>
            <p:nvPr/>
          </p:nvSpPr>
          <p:spPr bwMode="hidden">
            <a:xfrm>
              <a:off x="1142" y="180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684" name="Oval 60"/>
            <p:cNvSpPr>
              <a:spLocks noChangeArrowheads="1"/>
            </p:cNvSpPr>
            <p:nvPr/>
          </p:nvSpPr>
          <p:spPr bwMode="hidden">
            <a:xfrm>
              <a:off x="1500" y="191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685" name="Oval 61"/>
            <p:cNvSpPr>
              <a:spLocks noChangeArrowheads="1"/>
            </p:cNvSpPr>
            <p:nvPr/>
          </p:nvSpPr>
          <p:spPr bwMode="hidden">
            <a:xfrm>
              <a:off x="1804" y="180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686" name="Oval 62"/>
            <p:cNvSpPr>
              <a:spLocks noChangeArrowheads="1"/>
            </p:cNvSpPr>
            <p:nvPr/>
          </p:nvSpPr>
          <p:spPr bwMode="hidden">
            <a:xfrm>
              <a:off x="2159" y="1905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687" name="Oval 63"/>
            <p:cNvSpPr>
              <a:spLocks noChangeArrowheads="1"/>
            </p:cNvSpPr>
            <p:nvPr/>
          </p:nvSpPr>
          <p:spPr bwMode="hidden">
            <a:xfrm>
              <a:off x="2432" y="17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688" name="Oval 64"/>
            <p:cNvSpPr>
              <a:spLocks noChangeArrowheads="1"/>
            </p:cNvSpPr>
            <p:nvPr/>
          </p:nvSpPr>
          <p:spPr bwMode="hidden">
            <a:xfrm>
              <a:off x="470" y="203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689" name="Oval 65"/>
            <p:cNvSpPr>
              <a:spLocks noChangeArrowheads="1"/>
            </p:cNvSpPr>
            <p:nvPr/>
          </p:nvSpPr>
          <p:spPr bwMode="hidden">
            <a:xfrm>
              <a:off x="68" y="2166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690" name="Oval 66"/>
            <p:cNvSpPr>
              <a:spLocks noChangeArrowheads="1"/>
            </p:cNvSpPr>
            <p:nvPr/>
          </p:nvSpPr>
          <p:spPr bwMode="hidden">
            <a:xfrm>
              <a:off x="798" y="191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691" name="Oval 67"/>
            <p:cNvSpPr>
              <a:spLocks noChangeArrowheads="1"/>
            </p:cNvSpPr>
            <p:nvPr/>
          </p:nvSpPr>
          <p:spPr bwMode="hidden">
            <a:xfrm>
              <a:off x="455" y="179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692" name="Oval 68"/>
            <p:cNvSpPr>
              <a:spLocks noChangeArrowheads="1"/>
            </p:cNvSpPr>
            <p:nvPr/>
          </p:nvSpPr>
          <p:spPr bwMode="hidden">
            <a:xfrm>
              <a:off x="113" y="190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693" name="Oval 69"/>
            <p:cNvSpPr>
              <a:spLocks noChangeArrowheads="1"/>
            </p:cNvSpPr>
            <p:nvPr/>
          </p:nvSpPr>
          <p:spPr bwMode="hidden">
            <a:xfrm>
              <a:off x="432" y="2323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694" name="Oval 70"/>
            <p:cNvSpPr>
              <a:spLocks noChangeArrowheads="1"/>
            </p:cNvSpPr>
            <p:nvPr/>
          </p:nvSpPr>
          <p:spPr bwMode="hidden">
            <a:xfrm>
              <a:off x="814" y="2178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695" name="Oval 71"/>
            <p:cNvSpPr>
              <a:spLocks noChangeArrowheads="1"/>
            </p:cNvSpPr>
            <p:nvPr/>
          </p:nvSpPr>
          <p:spPr bwMode="hidden">
            <a:xfrm>
              <a:off x="789" y="2472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696" name="Oval 72"/>
            <p:cNvSpPr>
              <a:spLocks noChangeArrowheads="1"/>
            </p:cNvSpPr>
            <p:nvPr/>
          </p:nvSpPr>
          <p:spPr bwMode="hidden">
            <a:xfrm>
              <a:off x="2544" y="2015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697" name="Oval 73"/>
            <p:cNvSpPr>
              <a:spLocks noChangeArrowheads="1"/>
            </p:cNvSpPr>
            <p:nvPr/>
          </p:nvSpPr>
          <p:spPr bwMode="hidden">
            <a:xfrm>
              <a:off x="1457" y="1700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698" name="Oval 74"/>
            <p:cNvSpPr>
              <a:spLocks noChangeArrowheads="1"/>
            </p:cNvSpPr>
            <p:nvPr/>
          </p:nvSpPr>
          <p:spPr bwMode="hidden">
            <a:xfrm>
              <a:off x="1747" y="159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699" name="Oval 75"/>
            <p:cNvSpPr>
              <a:spLocks noChangeArrowheads="1"/>
            </p:cNvSpPr>
            <p:nvPr/>
          </p:nvSpPr>
          <p:spPr bwMode="hidden">
            <a:xfrm>
              <a:off x="1385" y="150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700" name="Oval 76"/>
            <p:cNvSpPr>
              <a:spLocks noChangeArrowheads="1"/>
            </p:cNvSpPr>
            <p:nvPr/>
          </p:nvSpPr>
          <p:spPr bwMode="hidden">
            <a:xfrm>
              <a:off x="1093" y="1595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701" name="Oval 77"/>
            <p:cNvSpPr>
              <a:spLocks noChangeArrowheads="1"/>
            </p:cNvSpPr>
            <p:nvPr/>
          </p:nvSpPr>
          <p:spPr bwMode="hidden">
            <a:xfrm>
              <a:off x="792" y="16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702" name="Oval 78"/>
            <p:cNvSpPr>
              <a:spLocks noChangeArrowheads="1"/>
            </p:cNvSpPr>
            <p:nvPr/>
          </p:nvSpPr>
          <p:spPr bwMode="hidden">
            <a:xfrm>
              <a:off x="2011" y="151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703" name="Oval 79"/>
            <p:cNvSpPr>
              <a:spLocks noChangeArrowheads="1"/>
            </p:cNvSpPr>
            <p:nvPr/>
          </p:nvSpPr>
          <p:spPr bwMode="hidden">
            <a:xfrm>
              <a:off x="2087" y="169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704" name="Oval 80"/>
            <p:cNvSpPr>
              <a:spLocks noChangeArrowheads="1"/>
            </p:cNvSpPr>
            <p:nvPr/>
          </p:nvSpPr>
          <p:spPr bwMode="hidden">
            <a:xfrm>
              <a:off x="2345" y="1601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705" name="Oval 81"/>
            <p:cNvSpPr>
              <a:spLocks noChangeArrowheads="1"/>
            </p:cNvSpPr>
            <p:nvPr/>
          </p:nvSpPr>
          <p:spPr bwMode="hidden">
            <a:xfrm>
              <a:off x="2684" y="168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706" name="Oval 82"/>
            <p:cNvSpPr>
              <a:spLocks noChangeArrowheads="1"/>
            </p:cNvSpPr>
            <p:nvPr/>
          </p:nvSpPr>
          <p:spPr bwMode="hidden">
            <a:xfrm>
              <a:off x="806" y="151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707" name="Oval 83"/>
            <p:cNvSpPr>
              <a:spLocks noChangeArrowheads="1"/>
            </p:cNvSpPr>
            <p:nvPr/>
          </p:nvSpPr>
          <p:spPr bwMode="hidden">
            <a:xfrm>
              <a:off x="495" y="159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708" name="Oval 84"/>
            <p:cNvSpPr>
              <a:spLocks noChangeArrowheads="1"/>
            </p:cNvSpPr>
            <p:nvPr/>
          </p:nvSpPr>
          <p:spPr bwMode="hidden">
            <a:xfrm>
              <a:off x="228" y="150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709" name="Oval 85"/>
            <p:cNvSpPr>
              <a:spLocks noChangeArrowheads="1"/>
            </p:cNvSpPr>
            <p:nvPr/>
          </p:nvSpPr>
          <p:spPr bwMode="hidden">
            <a:xfrm>
              <a:off x="157" y="169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710" name="Oval 86"/>
            <p:cNvSpPr>
              <a:spLocks noChangeArrowheads="1"/>
            </p:cNvSpPr>
            <p:nvPr/>
          </p:nvSpPr>
          <p:spPr bwMode="hidden">
            <a:xfrm>
              <a:off x="2887" y="1595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711" name="Oval 87"/>
            <p:cNvSpPr>
              <a:spLocks noChangeArrowheads="1"/>
            </p:cNvSpPr>
            <p:nvPr/>
          </p:nvSpPr>
          <p:spPr bwMode="hidden">
            <a:xfrm>
              <a:off x="3079" y="1511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712" name="Oval 88"/>
            <p:cNvSpPr>
              <a:spLocks noChangeArrowheads="1"/>
            </p:cNvSpPr>
            <p:nvPr/>
          </p:nvSpPr>
          <p:spPr bwMode="hidden">
            <a:xfrm>
              <a:off x="3270" y="1688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713" name="Oval 89"/>
            <p:cNvSpPr>
              <a:spLocks noChangeArrowheads="1"/>
            </p:cNvSpPr>
            <p:nvPr/>
          </p:nvSpPr>
          <p:spPr bwMode="hidden">
            <a:xfrm>
              <a:off x="3453" y="159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714" name="Oval 90"/>
            <p:cNvSpPr>
              <a:spLocks noChangeArrowheads="1"/>
            </p:cNvSpPr>
            <p:nvPr/>
          </p:nvSpPr>
          <p:spPr bwMode="hidden">
            <a:xfrm>
              <a:off x="3651" y="150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715" name="Oval 91"/>
            <p:cNvSpPr>
              <a:spLocks noChangeArrowheads="1"/>
            </p:cNvSpPr>
            <p:nvPr/>
          </p:nvSpPr>
          <p:spPr bwMode="hidden">
            <a:xfrm>
              <a:off x="4251" y="1513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716" name="Oval 92"/>
            <p:cNvSpPr>
              <a:spLocks noChangeArrowheads="1"/>
            </p:cNvSpPr>
            <p:nvPr/>
          </p:nvSpPr>
          <p:spPr bwMode="hidden">
            <a:xfrm>
              <a:off x="3901" y="1701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717" name="Oval 93"/>
            <p:cNvSpPr>
              <a:spLocks noChangeArrowheads="1"/>
            </p:cNvSpPr>
            <p:nvPr/>
          </p:nvSpPr>
          <p:spPr bwMode="hidden">
            <a:xfrm>
              <a:off x="4086" y="1608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718" name="Oval 94"/>
            <p:cNvSpPr>
              <a:spLocks noChangeArrowheads="1"/>
            </p:cNvSpPr>
            <p:nvPr/>
          </p:nvSpPr>
          <p:spPr bwMode="hidden">
            <a:xfrm>
              <a:off x="1282" y="3653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719" name="Oval 95"/>
            <p:cNvSpPr>
              <a:spLocks noChangeArrowheads="1"/>
            </p:cNvSpPr>
            <p:nvPr/>
          </p:nvSpPr>
          <p:spPr bwMode="hidden">
            <a:xfrm>
              <a:off x="707" y="4014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720" name="Oval 96"/>
            <p:cNvSpPr>
              <a:spLocks noChangeArrowheads="1"/>
            </p:cNvSpPr>
            <p:nvPr/>
          </p:nvSpPr>
          <p:spPr bwMode="hidden">
            <a:xfrm>
              <a:off x="2229" y="309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721" name="Oval 97"/>
            <p:cNvSpPr>
              <a:spLocks noChangeArrowheads="1"/>
            </p:cNvSpPr>
            <p:nvPr/>
          </p:nvSpPr>
          <p:spPr bwMode="hidden">
            <a:xfrm>
              <a:off x="2604" y="2867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722" name="Oval 98"/>
            <p:cNvSpPr>
              <a:spLocks noChangeArrowheads="1"/>
            </p:cNvSpPr>
            <p:nvPr/>
          </p:nvSpPr>
          <p:spPr bwMode="hidden">
            <a:xfrm>
              <a:off x="2907" y="2668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723" name="Oval 99"/>
            <p:cNvSpPr>
              <a:spLocks noChangeArrowheads="1"/>
            </p:cNvSpPr>
            <p:nvPr/>
          </p:nvSpPr>
          <p:spPr bwMode="hidden">
            <a:xfrm>
              <a:off x="3248" y="2454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724" name="Oval 100"/>
            <p:cNvSpPr>
              <a:spLocks noChangeArrowheads="1"/>
            </p:cNvSpPr>
            <p:nvPr/>
          </p:nvSpPr>
          <p:spPr bwMode="hidden">
            <a:xfrm>
              <a:off x="1801" y="336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725" name="Oval 101"/>
            <p:cNvSpPr>
              <a:spLocks noChangeArrowheads="1"/>
            </p:cNvSpPr>
            <p:nvPr/>
          </p:nvSpPr>
          <p:spPr bwMode="hidden">
            <a:xfrm>
              <a:off x="3512" y="230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726" name="Oval 102"/>
            <p:cNvSpPr>
              <a:spLocks noChangeArrowheads="1"/>
            </p:cNvSpPr>
            <p:nvPr/>
          </p:nvSpPr>
          <p:spPr bwMode="hidden">
            <a:xfrm>
              <a:off x="3980" y="2014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727" name="Oval 103"/>
            <p:cNvSpPr>
              <a:spLocks noChangeArrowheads="1"/>
            </p:cNvSpPr>
            <p:nvPr/>
          </p:nvSpPr>
          <p:spPr bwMode="hidden">
            <a:xfrm>
              <a:off x="3753" y="2158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728" name="Oval 104"/>
            <p:cNvSpPr>
              <a:spLocks noChangeArrowheads="1"/>
            </p:cNvSpPr>
            <p:nvPr/>
          </p:nvSpPr>
          <p:spPr bwMode="hidden">
            <a:xfrm>
              <a:off x="4176" y="189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729" name="Oval 105"/>
            <p:cNvSpPr>
              <a:spLocks noChangeArrowheads="1"/>
            </p:cNvSpPr>
            <p:nvPr/>
          </p:nvSpPr>
          <p:spPr bwMode="hidden">
            <a:xfrm>
              <a:off x="4338" y="1797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730" name="Oval 106"/>
            <p:cNvSpPr>
              <a:spLocks noChangeArrowheads="1"/>
            </p:cNvSpPr>
            <p:nvPr/>
          </p:nvSpPr>
          <p:spPr bwMode="hidden">
            <a:xfrm>
              <a:off x="4505" y="170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731" name="Oval 107"/>
            <p:cNvSpPr>
              <a:spLocks noChangeArrowheads="1"/>
            </p:cNvSpPr>
            <p:nvPr/>
          </p:nvSpPr>
          <p:spPr bwMode="hidden">
            <a:xfrm>
              <a:off x="4661" y="160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732" name="Oval 108"/>
            <p:cNvSpPr>
              <a:spLocks noChangeArrowheads="1"/>
            </p:cNvSpPr>
            <p:nvPr/>
          </p:nvSpPr>
          <p:spPr bwMode="hidden">
            <a:xfrm>
              <a:off x="4803" y="1512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733" name="Oval 109"/>
            <p:cNvSpPr>
              <a:spLocks noChangeArrowheads="1"/>
            </p:cNvSpPr>
            <p:nvPr/>
          </p:nvSpPr>
          <p:spPr bwMode="hidden">
            <a:xfrm>
              <a:off x="4930" y="1431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734" name="Oval 110"/>
            <p:cNvSpPr>
              <a:spLocks noChangeArrowheads="1"/>
            </p:cNvSpPr>
            <p:nvPr/>
          </p:nvSpPr>
          <p:spPr bwMode="hidden">
            <a:xfrm>
              <a:off x="3835" y="14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735" name="Oval 111"/>
            <p:cNvSpPr>
              <a:spLocks noChangeArrowheads="1"/>
            </p:cNvSpPr>
            <p:nvPr/>
          </p:nvSpPr>
          <p:spPr bwMode="hidden">
            <a:xfrm>
              <a:off x="3286" y="14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736" name="Oval 112"/>
            <p:cNvSpPr>
              <a:spLocks noChangeArrowheads="1"/>
            </p:cNvSpPr>
            <p:nvPr/>
          </p:nvSpPr>
          <p:spPr bwMode="hidden">
            <a:xfrm>
              <a:off x="2972" y="1366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737" name="Oval 113"/>
            <p:cNvSpPr>
              <a:spLocks noChangeArrowheads="1"/>
            </p:cNvSpPr>
            <p:nvPr/>
          </p:nvSpPr>
          <p:spPr bwMode="hidden">
            <a:xfrm>
              <a:off x="3152" y="1292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738" name="Oval 114"/>
            <p:cNvSpPr>
              <a:spLocks noChangeArrowheads="1"/>
            </p:cNvSpPr>
            <p:nvPr/>
          </p:nvSpPr>
          <p:spPr bwMode="hidden">
            <a:xfrm>
              <a:off x="3020" y="117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739" name="Oval 115"/>
            <p:cNvSpPr>
              <a:spLocks noChangeArrowheads="1"/>
            </p:cNvSpPr>
            <p:nvPr/>
          </p:nvSpPr>
          <p:spPr bwMode="hidden">
            <a:xfrm>
              <a:off x="2443" y="1368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740" name="Oval 116"/>
            <p:cNvSpPr>
              <a:spLocks noChangeArrowheads="1"/>
            </p:cNvSpPr>
            <p:nvPr/>
          </p:nvSpPr>
          <p:spPr bwMode="hidden">
            <a:xfrm>
              <a:off x="2301" y="122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741" name="Oval 117"/>
            <p:cNvSpPr>
              <a:spLocks noChangeArrowheads="1"/>
            </p:cNvSpPr>
            <p:nvPr/>
          </p:nvSpPr>
          <p:spPr bwMode="hidden">
            <a:xfrm>
              <a:off x="2095" y="128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742" name="Oval 118"/>
            <p:cNvSpPr>
              <a:spLocks noChangeArrowheads="1"/>
            </p:cNvSpPr>
            <p:nvPr/>
          </p:nvSpPr>
          <p:spPr bwMode="hidden">
            <a:xfrm>
              <a:off x="2228" y="1442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743" name="Oval 119"/>
            <p:cNvSpPr>
              <a:spLocks noChangeArrowheads="1"/>
            </p:cNvSpPr>
            <p:nvPr/>
          </p:nvSpPr>
          <p:spPr bwMode="hidden">
            <a:xfrm>
              <a:off x="1109" y="1424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744" name="Oval 120"/>
            <p:cNvSpPr>
              <a:spLocks noChangeArrowheads="1"/>
            </p:cNvSpPr>
            <p:nvPr/>
          </p:nvSpPr>
          <p:spPr bwMode="hidden">
            <a:xfrm>
              <a:off x="611" y="128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745" name="Oval 121"/>
            <p:cNvSpPr>
              <a:spLocks noChangeArrowheads="1"/>
            </p:cNvSpPr>
            <p:nvPr/>
          </p:nvSpPr>
          <p:spPr bwMode="hidden">
            <a:xfrm>
              <a:off x="305" y="135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746" name="Oval 122"/>
            <p:cNvSpPr>
              <a:spLocks noChangeArrowheads="1"/>
            </p:cNvSpPr>
            <p:nvPr/>
          </p:nvSpPr>
          <p:spPr bwMode="hidden">
            <a:xfrm>
              <a:off x="156" y="1154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747" name="Oval 123"/>
            <p:cNvSpPr>
              <a:spLocks noChangeArrowheads="1"/>
            </p:cNvSpPr>
            <p:nvPr/>
          </p:nvSpPr>
          <p:spPr bwMode="hidden">
            <a:xfrm>
              <a:off x="4538" y="1365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748" name="Oval 124"/>
            <p:cNvSpPr>
              <a:spLocks noChangeArrowheads="1"/>
            </p:cNvSpPr>
            <p:nvPr/>
          </p:nvSpPr>
          <p:spPr bwMode="hidden">
            <a:xfrm>
              <a:off x="4407" y="1440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749" name="Oval 125"/>
            <p:cNvSpPr>
              <a:spLocks noChangeArrowheads="1"/>
            </p:cNvSpPr>
            <p:nvPr/>
          </p:nvSpPr>
          <p:spPr bwMode="hidden">
            <a:xfrm>
              <a:off x="3992" y="135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750" name="Oval 126"/>
            <p:cNvSpPr>
              <a:spLocks noChangeArrowheads="1"/>
            </p:cNvSpPr>
            <p:nvPr/>
          </p:nvSpPr>
          <p:spPr bwMode="hidden">
            <a:xfrm>
              <a:off x="3466" y="135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751" name="Oval 127"/>
            <p:cNvSpPr>
              <a:spLocks noChangeArrowheads="1"/>
            </p:cNvSpPr>
            <p:nvPr/>
          </p:nvSpPr>
          <p:spPr bwMode="hidden">
            <a:xfrm>
              <a:off x="2852" y="1228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752" name="Oval 128"/>
            <p:cNvSpPr>
              <a:spLocks noChangeArrowheads="1"/>
            </p:cNvSpPr>
            <p:nvPr/>
          </p:nvSpPr>
          <p:spPr bwMode="hidden">
            <a:xfrm>
              <a:off x="2678" y="1109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753" name="Oval 129"/>
            <p:cNvSpPr>
              <a:spLocks noChangeArrowheads="1"/>
            </p:cNvSpPr>
            <p:nvPr/>
          </p:nvSpPr>
          <p:spPr bwMode="hidden">
            <a:xfrm>
              <a:off x="2859" y="1045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754" name="Oval 130"/>
            <p:cNvSpPr>
              <a:spLocks noChangeArrowheads="1"/>
            </p:cNvSpPr>
            <p:nvPr/>
          </p:nvSpPr>
          <p:spPr bwMode="hidden">
            <a:xfrm>
              <a:off x="1942" y="104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755" name="Oval 131"/>
            <p:cNvSpPr>
              <a:spLocks noChangeArrowheads="1"/>
            </p:cNvSpPr>
            <p:nvPr/>
          </p:nvSpPr>
          <p:spPr bwMode="hidden">
            <a:xfrm>
              <a:off x="1088" y="1277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756" name="Oval 132"/>
            <p:cNvSpPr>
              <a:spLocks noChangeArrowheads="1"/>
            </p:cNvSpPr>
            <p:nvPr/>
          </p:nvSpPr>
          <p:spPr bwMode="hidden">
            <a:xfrm>
              <a:off x="827" y="135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757" name="Oval 133"/>
            <p:cNvSpPr>
              <a:spLocks noChangeArrowheads="1"/>
            </p:cNvSpPr>
            <p:nvPr/>
          </p:nvSpPr>
          <p:spPr bwMode="hidden">
            <a:xfrm>
              <a:off x="537" y="1428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758" name="Oval 134"/>
            <p:cNvSpPr>
              <a:spLocks noChangeArrowheads="1"/>
            </p:cNvSpPr>
            <p:nvPr/>
          </p:nvSpPr>
          <p:spPr bwMode="hidden">
            <a:xfrm>
              <a:off x="635" y="106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759" name="Oval 135"/>
            <p:cNvSpPr>
              <a:spLocks noChangeArrowheads="1"/>
            </p:cNvSpPr>
            <p:nvPr/>
          </p:nvSpPr>
          <p:spPr bwMode="hidden">
            <a:xfrm>
              <a:off x="1540" y="105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760" name="Oval 136"/>
            <p:cNvSpPr>
              <a:spLocks noChangeArrowheads="1"/>
            </p:cNvSpPr>
            <p:nvPr/>
          </p:nvSpPr>
          <p:spPr bwMode="hidden">
            <a:xfrm>
              <a:off x="1120" y="1063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761" name="Oval 137"/>
            <p:cNvSpPr>
              <a:spLocks noChangeArrowheads="1"/>
            </p:cNvSpPr>
            <p:nvPr/>
          </p:nvSpPr>
          <p:spPr bwMode="hidden">
            <a:xfrm>
              <a:off x="4131" y="1284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762" name="Oval 138"/>
            <p:cNvSpPr>
              <a:spLocks noChangeArrowheads="1"/>
            </p:cNvSpPr>
            <p:nvPr/>
          </p:nvSpPr>
          <p:spPr bwMode="hidden">
            <a:xfrm>
              <a:off x="3477" y="1163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763" name="Oval 139"/>
            <p:cNvSpPr>
              <a:spLocks noChangeArrowheads="1"/>
            </p:cNvSpPr>
            <p:nvPr/>
          </p:nvSpPr>
          <p:spPr bwMode="hidden">
            <a:xfrm>
              <a:off x="3315" y="122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764" name="Oval 140"/>
            <p:cNvSpPr>
              <a:spLocks noChangeArrowheads="1"/>
            </p:cNvSpPr>
            <p:nvPr/>
          </p:nvSpPr>
          <p:spPr bwMode="hidden">
            <a:xfrm>
              <a:off x="3174" y="1112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765" name="Oval 141"/>
            <p:cNvSpPr>
              <a:spLocks noChangeArrowheads="1"/>
            </p:cNvSpPr>
            <p:nvPr/>
          </p:nvSpPr>
          <p:spPr bwMode="hidden">
            <a:xfrm>
              <a:off x="2396" y="1051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766" name="Oval 142"/>
            <p:cNvSpPr>
              <a:spLocks noChangeArrowheads="1"/>
            </p:cNvSpPr>
            <p:nvPr/>
          </p:nvSpPr>
          <p:spPr bwMode="hidden">
            <a:xfrm>
              <a:off x="2769" y="1446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767" name="Oval 143"/>
            <p:cNvSpPr>
              <a:spLocks noChangeArrowheads="1"/>
            </p:cNvSpPr>
            <p:nvPr/>
          </p:nvSpPr>
          <p:spPr bwMode="hidden">
            <a:xfrm>
              <a:off x="2656" y="129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768" name="Oval 144"/>
            <p:cNvSpPr>
              <a:spLocks noChangeArrowheads="1"/>
            </p:cNvSpPr>
            <p:nvPr/>
          </p:nvSpPr>
          <p:spPr bwMode="hidden">
            <a:xfrm>
              <a:off x="2501" y="115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769" name="Oval 145"/>
            <p:cNvSpPr>
              <a:spLocks noChangeArrowheads="1"/>
            </p:cNvSpPr>
            <p:nvPr/>
          </p:nvSpPr>
          <p:spPr bwMode="hidden">
            <a:xfrm>
              <a:off x="2222" y="1101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770" name="Oval 146"/>
            <p:cNvSpPr>
              <a:spLocks noChangeArrowheads="1"/>
            </p:cNvSpPr>
            <p:nvPr/>
          </p:nvSpPr>
          <p:spPr bwMode="hidden">
            <a:xfrm>
              <a:off x="2029" y="116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771" name="Oval 147"/>
            <p:cNvSpPr>
              <a:spLocks noChangeArrowheads="1"/>
            </p:cNvSpPr>
            <p:nvPr/>
          </p:nvSpPr>
          <p:spPr bwMode="hidden">
            <a:xfrm>
              <a:off x="1875" y="1356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772" name="Oval 148"/>
            <p:cNvSpPr>
              <a:spLocks noChangeArrowheads="1"/>
            </p:cNvSpPr>
            <p:nvPr/>
          </p:nvSpPr>
          <p:spPr bwMode="hidden">
            <a:xfrm>
              <a:off x="1809" y="1223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773" name="Oval 149"/>
            <p:cNvSpPr>
              <a:spLocks noChangeArrowheads="1"/>
            </p:cNvSpPr>
            <p:nvPr/>
          </p:nvSpPr>
          <p:spPr bwMode="hidden">
            <a:xfrm>
              <a:off x="1738" y="10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774" name="Oval 150"/>
            <p:cNvSpPr>
              <a:spLocks noChangeArrowheads="1"/>
            </p:cNvSpPr>
            <p:nvPr/>
          </p:nvSpPr>
          <p:spPr bwMode="hidden">
            <a:xfrm>
              <a:off x="1583" y="128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775" name="Oval 151"/>
            <p:cNvSpPr>
              <a:spLocks noChangeArrowheads="1"/>
            </p:cNvSpPr>
            <p:nvPr/>
          </p:nvSpPr>
          <p:spPr bwMode="hidden">
            <a:xfrm>
              <a:off x="1379" y="1343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776" name="Oval 152"/>
            <p:cNvSpPr>
              <a:spLocks noChangeArrowheads="1"/>
            </p:cNvSpPr>
            <p:nvPr/>
          </p:nvSpPr>
          <p:spPr bwMode="hidden">
            <a:xfrm>
              <a:off x="1529" y="1156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777" name="Oval 153"/>
            <p:cNvSpPr>
              <a:spLocks noChangeArrowheads="1"/>
            </p:cNvSpPr>
            <p:nvPr/>
          </p:nvSpPr>
          <p:spPr bwMode="hidden">
            <a:xfrm>
              <a:off x="1294" y="122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778" name="Oval 154"/>
            <p:cNvSpPr>
              <a:spLocks noChangeArrowheads="1"/>
            </p:cNvSpPr>
            <p:nvPr/>
          </p:nvSpPr>
          <p:spPr bwMode="hidden">
            <a:xfrm>
              <a:off x="1314" y="1112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779" name="Oval 155"/>
            <p:cNvSpPr>
              <a:spLocks noChangeArrowheads="1"/>
            </p:cNvSpPr>
            <p:nvPr/>
          </p:nvSpPr>
          <p:spPr bwMode="hidden">
            <a:xfrm>
              <a:off x="1082" y="1166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780" name="Oval 156"/>
            <p:cNvSpPr>
              <a:spLocks noChangeArrowheads="1"/>
            </p:cNvSpPr>
            <p:nvPr/>
          </p:nvSpPr>
          <p:spPr bwMode="hidden">
            <a:xfrm>
              <a:off x="877" y="1121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781" name="Oval 157"/>
            <p:cNvSpPr>
              <a:spLocks noChangeArrowheads="1"/>
            </p:cNvSpPr>
            <p:nvPr/>
          </p:nvSpPr>
          <p:spPr bwMode="hidden">
            <a:xfrm>
              <a:off x="875" y="1216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782" name="Oval 158"/>
            <p:cNvSpPr>
              <a:spLocks noChangeArrowheads="1"/>
            </p:cNvSpPr>
            <p:nvPr/>
          </p:nvSpPr>
          <p:spPr bwMode="hidden">
            <a:xfrm>
              <a:off x="680" y="1170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783" name="Oval 159"/>
            <p:cNvSpPr>
              <a:spLocks noChangeArrowheads="1"/>
            </p:cNvSpPr>
            <p:nvPr/>
          </p:nvSpPr>
          <p:spPr bwMode="hidden">
            <a:xfrm>
              <a:off x="411" y="123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784" name="Oval 160"/>
            <p:cNvSpPr>
              <a:spLocks noChangeArrowheads="1"/>
            </p:cNvSpPr>
            <p:nvPr/>
          </p:nvSpPr>
          <p:spPr bwMode="hidden">
            <a:xfrm>
              <a:off x="434" y="1100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785" name="Oval 161"/>
            <p:cNvSpPr>
              <a:spLocks noChangeArrowheads="1"/>
            </p:cNvSpPr>
            <p:nvPr/>
          </p:nvSpPr>
          <p:spPr bwMode="hidden">
            <a:xfrm>
              <a:off x="119" y="131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786" name="Oval 162"/>
            <p:cNvSpPr>
              <a:spLocks noChangeArrowheads="1"/>
            </p:cNvSpPr>
            <p:nvPr/>
          </p:nvSpPr>
          <p:spPr bwMode="hidden">
            <a:xfrm>
              <a:off x="858" y="1001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787" name="Oval 163"/>
            <p:cNvSpPr>
              <a:spLocks noChangeArrowheads="1"/>
            </p:cNvSpPr>
            <p:nvPr/>
          </p:nvSpPr>
          <p:spPr bwMode="hidden">
            <a:xfrm>
              <a:off x="1341" y="1013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788" name="Oval 164"/>
            <p:cNvSpPr>
              <a:spLocks noChangeArrowheads="1"/>
            </p:cNvSpPr>
            <p:nvPr/>
          </p:nvSpPr>
          <p:spPr bwMode="hidden">
            <a:xfrm>
              <a:off x="1739" y="1008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789" name="Oval 165"/>
            <p:cNvSpPr>
              <a:spLocks noChangeArrowheads="1"/>
            </p:cNvSpPr>
            <p:nvPr/>
          </p:nvSpPr>
          <p:spPr bwMode="hidden">
            <a:xfrm>
              <a:off x="2116" y="1001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790" name="Oval 166"/>
            <p:cNvSpPr>
              <a:spLocks noChangeArrowheads="1"/>
            </p:cNvSpPr>
            <p:nvPr/>
          </p:nvSpPr>
          <p:spPr bwMode="hidden">
            <a:xfrm>
              <a:off x="2320" y="94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791" name="Oval 167"/>
            <p:cNvSpPr>
              <a:spLocks noChangeArrowheads="1"/>
            </p:cNvSpPr>
            <p:nvPr/>
          </p:nvSpPr>
          <p:spPr bwMode="hidden">
            <a:xfrm>
              <a:off x="2601" y="995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792" name="Oval 168"/>
            <p:cNvSpPr>
              <a:spLocks noChangeArrowheads="1"/>
            </p:cNvSpPr>
            <p:nvPr/>
          </p:nvSpPr>
          <p:spPr bwMode="hidden">
            <a:xfrm>
              <a:off x="1667" y="1420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793" name="Oval 169"/>
            <p:cNvSpPr>
              <a:spLocks noChangeArrowheads="1"/>
            </p:cNvSpPr>
            <p:nvPr/>
          </p:nvSpPr>
          <p:spPr bwMode="hidden">
            <a:xfrm>
              <a:off x="2557" y="151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794" name="Oval 170"/>
            <p:cNvSpPr>
              <a:spLocks noChangeArrowheads="1"/>
            </p:cNvSpPr>
            <p:nvPr/>
          </p:nvSpPr>
          <p:spPr bwMode="hidden">
            <a:xfrm>
              <a:off x="3619" y="1287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795" name="Oval 171"/>
            <p:cNvSpPr>
              <a:spLocks noChangeArrowheads="1"/>
            </p:cNvSpPr>
            <p:nvPr/>
          </p:nvSpPr>
          <p:spPr bwMode="hidden">
            <a:xfrm>
              <a:off x="3791" y="121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796" name="Oval 172"/>
            <p:cNvSpPr>
              <a:spLocks noChangeArrowheads="1"/>
            </p:cNvSpPr>
            <p:nvPr/>
          </p:nvSpPr>
          <p:spPr bwMode="hidden">
            <a:xfrm>
              <a:off x="2134" y="908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797" name="Oval 173"/>
            <p:cNvSpPr>
              <a:spLocks noChangeArrowheads="1"/>
            </p:cNvSpPr>
            <p:nvPr/>
          </p:nvSpPr>
          <p:spPr bwMode="hidden">
            <a:xfrm>
              <a:off x="1264" y="908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798" name="Oval 174"/>
            <p:cNvSpPr>
              <a:spLocks noChangeArrowheads="1"/>
            </p:cNvSpPr>
            <p:nvPr/>
          </p:nvSpPr>
          <p:spPr bwMode="hidden">
            <a:xfrm>
              <a:off x="1471" y="869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799" name="Oval 175"/>
            <p:cNvSpPr>
              <a:spLocks noChangeArrowheads="1"/>
            </p:cNvSpPr>
            <p:nvPr/>
          </p:nvSpPr>
          <p:spPr bwMode="hidden">
            <a:xfrm>
              <a:off x="1650" y="824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800" name="Oval 176"/>
            <p:cNvSpPr>
              <a:spLocks noChangeArrowheads="1"/>
            </p:cNvSpPr>
            <p:nvPr/>
          </p:nvSpPr>
          <p:spPr bwMode="hidden">
            <a:xfrm>
              <a:off x="1918" y="869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801" name="Oval 177"/>
            <p:cNvSpPr>
              <a:spLocks noChangeArrowheads="1"/>
            </p:cNvSpPr>
            <p:nvPr/>
          </p:nvSpPr>
          <p:spPr bwMode="hidden">
            <a:xfrm>
              <a:off x="1720" y="923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802" name="Oval 178"/>
            <p:cNvSpPr>
              <a:spLocks noChangeArrowheads="1"/>
            </p:cNvSpPr>
            <p:nvPr/>
          </p:nvSpPr>
          <p:spPr bwMode="hidden">
            <a:xfrm>
              <a:off x="1913" y="957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803" name="Oval 179"/>
            <p:cNvSpPr>
              <a:spLocks noChangeArrowheads="1"/>
            </p:cNvSpPr>
            <p:nvPr/>
          </p:nvSpPr>
          <p:spPr bwMode="hidden">
            <a:xfrm>
              <a:off x="1541" y="962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804" name="Oval 180"/>
            <p:cNvSpPr>
              <a:spLocks noChangeArrowheads="1"/>
            </p:cNvSpPr>
            <p:nvPr/>
          </p:nvSpPr>
          <p:spPr bwMode="hidden">
            <a:xfrm>
              <a:off x="1076" y="953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805" name="Oval 181"/>
            <p:cNvSpPr>
              <a:spLocks noChangeArrowheads="1"/>
            </p:cNvSpPr>
            <p:nvPr/>
          </p:nvSpPr>
          <p:spPr bwMode="hidden">
            <a:xfrm>
              <a:off x="1983" y="4027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806" name="Oval 182"/>
            <p:cNvSpPr>
              <a:spLocks noChangeArrowheads="1"/>
            </p:cNvSpPr>
            <p:nvPr/>
          </p:nvSpPr>
          <p:spPr bwMode="hidden">
            <a:xfrm>
              <a:off x="2460" y="3671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807" name="Oval 183"/>
            <p:cNvSpPr>
              <a:spLocks noChangeArrowheads="1"/>
            </p:cNvSpPr>
            <p:nvPr/>
          </p:nvSpPr>
          <p:spPr bwMode="hidden">
            <a:xfrm>
              <a:off x="3238" y="3121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808" name="Oval 184"/>
            <p:cNvSpPr>
              <a:spLocks noChangeArrowheads="1"/>
            </p:cNvSpPr>
            <p:nvPr/>
          </p:nvSpPr>
          <p:spPr bwMode="hidden">
            <a:xfrm>
              <a:off x="3550" y="2880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809" name="Oval 185"/>
            <p:cNvSpPr>
              <a:spLocks noChangeArrowheads="1"/>
            </p:cNvSpPr>
            <p:nvPr/>
          </p:nvSpPr>
          <p:spPr bwMode="hidden">
            <a:xfrm>
              <a:off x="2892" y="337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810" name="Oval 186"/>
            <p:cNvSpPr>
              <a:spLocks noChangeArrowheads="1"/>
            </p:cNvSpPr>
            <p:nvPr/>
          </p:nvSpPr>
          <p:spPr bwMode="hidden">
            <a:xfrm>
              <a:off x="3869" y="2657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811" name="Oval 187"/>
            <p:cNvSpPr>
              <a:spLocks noChangeArrowheads="1"/>
            </p:cNvSpPr>
            <p:nvPr/>
          </p:nvSpPr>
          <p:spPr bwMode="hidden">
            <a:xfrm>
              <a:off x="4090" y="247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812" name="Oval 188"/>
            <p:cNvSpPr>
              <a:spLocks noChangeArrowheads="1"/>
            </p:cNvSpPr>
            <p:nvPr/>
          </p:nvSpPr>
          <p:spPr bwMode="hidden">
            <a:xfrm>
              <a:off x="4327" y="2314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813" name="Oval 189"/>
            <p:cNvSpPr>
              <a:spLocks noChangeArrowheads="1"/>
            </p:cNvSpPr>
            <p:nvPr/>
          </p:nvSpPr>
          <p:spPr bwMode="hidden">
            <a:xfrm>
              <a:off x="4712" y="202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814" name="Oval 190"/>
            <p:cNvSpPr>
              <a:spLocks noChangeArrowheads="1"/>
            </p:cNvSpPr>
            <p:nvPr/>
          </p:nvSpPr>
          <p:spPr bwMode="hidden">
            <a:xfrm>
              <a:off x="4533" y="2162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815" name="Oval 191"/>
            <p:cNvSpPr>
              <a:spLocks noChangeArrowheads="1"/>
            </p:cNvSpPr>
            <p:nvPr/>
          </p:nvSpPr>
          <p:spPr bwMode="hidden">
            <a:xfrm>
              <a:off x="4863" y="1920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816" name="Oval 192"/>
            <p:cNvSpPr>
              <a:spLocks noChangeArrowheads="1"/>
            </p:cNvSpPr>
            <p:nvPr/>
          </p:nvSpPr>
          <p:spPr bwMode="hidden">
            <a:xfrm>
              <a:off x="5009" y="180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817" name="Oval 193"/>
            <p:cNvSpPr>
              <a:spLocks noChangeArrowheads="1"/>
            </p:cNvSpPr>
            <p:nvPr/>
          </p:nvSpPr>
          <p:spPr bwMode="hidden">
            <a:xfrm>
              <a:off x="5161" y="170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818" name="Oval 194"/>
            <p:cNvSpPr>
              <a:spLocks noChangeArrowheads="1"/>
            </p:cNvSpPr>
            <p:nvPr/>
          </p:nvSpPr>
          <p:spPr bwMode="hidden">
            <a:xfrm>
              <a:off x="5277" y="161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819" name="Oval 195"/>
            <p:cNvSpPr>
              <a:spLocks noChangeArrowheads="1"/>
            </p:cNvSpPr>
            <p:nvPr/>
          </p:nvSpPr>
          <p:spPr bwMode="hidden">
            <a:xfrm>
              <a:off x="5398" y="152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820" name="Oval 196"/>
            <p:cNvSpPr>
              <a:spLocks noChangeArrowheads="1"/>
            </p:cNvSpPr>
            <p:nvPr/>
          </p:nvSpPr>
          <p:spPr bwMode="hidden">
            <a:xfrm>
              <a:off x="3255" y="4071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821" name="Oval 197"/>
            <p:cNvSpPr>
              <a:spLocks noChangeArrowheads="1"/>
            </p:cNvSpPr>
            <p:nvPr/>
          </p:nvSpPr>
          <p:spPr bwMode="hidden">
            <a:xfrm>
              <a:off x="3651" y="3693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822" name="Oval 198"/>
            <p:cNvSpPr>
              <a:spLocks noChangeArrowheads="1"/>
            </p:cNvSpPr>
            <p:nvPr/>
          </p:nvSpPr>
          <p:spPr bwMode="hidden">
            <a:xfrm>
              <a:off x="4773" y="3705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823" name="Oval 199"/>
            <p:cNvSpPr>
              <a:spLocks noChangeArrowheads="1"/>
            </p:cNvSpPr>
            <p:nvPr/>
          </p:nvSpPr>
          <p:spPr bwMode="hidden">
            <a:xfrm>
              <a:off x="4491" y="4049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824" name="Oval 200"/>
            <p:cNvSpPr>
              <a:spLocks noChangeArrowheads="1"/>
            </p:cNvSpPr>
            <p:nvPr/>
          </p:nvSpPr>
          <p:spPr bwMode="hidden">
            <a:xfrm>
              <a:off x="3989" y="3396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825" name="Oval 201"/>
            <p:cNvSpPr>
              <a:spLocks noChangeArrowheads="1"/>
            </p:cNvSpPr>
            <p:nvPr/>
          </p:nvSpPr>
          <p:spPr bwMode="hidden">
            <a:xfrm>
              <a:off x="4263" y="3141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826" name="Oval 202"/>
            <p:cNvSpPr>
              <a:spLocks noChangeArrowheads="1"/>
            </p:cNvSpPr>
            <p:nvPr/>
          </p:nvSpPr>
          <p:spPr bwMode="hidden">
            <a:xfrm>
              <a:off x="5044" y="3418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827" name="Oval 203"/>
            <p:cNvSpPr>
              <a:spLocks noChangeArrowheads="1"/>
            </p:cNvSpPr>
            <p:nvPr/>
          </p:nvSpPr>
          <p:spPr bwMode="hidden">
            <a:xfrm>
              <a:off x="4553" y="2873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828" name="Oval 204"/>
            <p:cNvSpPr>
              <a:spLocks noChangeArrowheads="1"/>
            </p:cNvSpPr>
            <p:nvPr/>
          </p:nvSpPr>
          <p:spPr bwMode="hidden">
            <a:xfrm>
              <a:off x="5293" y="311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829" name="Oval 205"/>
            <p:cNvSpPr>
              <a:spLocks noChangeArrowheads="1"/>
            </p:cNvSpPr>
            <p:nvPr/>
          </p:nvSpPr>
          <p:spPr bwMode="hidden">
            <a:xfrm>
              <a:off x="5497" y="2879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830" name="Oval 206"/>
            <p:cNvSpPr>
              <a:spLocks noChangeArrowheads="1"/>
            </p:cNvSpPr>
            <p:nvPr/>
          </p:nvSpPr>
          <p:spPr bwMode="hidden">
            <a:xfrm>
              <a:off x="4772" y="2673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831" name="Oval 207"/>
            <p:cNvSpPr>
              <a:spLocks noChangeArrowheads="1"/>
            </p:cNvSpPr>
            <p:nvPr/>
          </p:nvSpPr>
          <p:spPr bwMode="hidden">
            <a:xfrm>
              <a:off x="4966" y="2488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832" name="Oval 208"/>
            <p:cNvSpPr>
              <a:spLocks noChangeArrowheads="1"/>
            </p:cNvSpPr>
            <p:nvPr/>
          </p:nvSpPr>
          <p:spPr bwMode="hidden">
            <a:xfrm>
              <a:off x="5444" y="205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833" name="Oval 209"/>
            <p:cNvSpPr>
              <a:spLocks noChangeArrowheads="1"/>
            </p:cNvSpPr>
            <p:nvPr/>
          </p:nvSpPr>
          <p:spPr bwMode="hidden">
            <a:xfrm>
              <a:off x="5161" y="2314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834" name="Oval 210"/>
            <p:cNvSpPr>
              <a:spLocks noChangeArrowheads="1"/>
            </p:cNvSpPr>
            <p:nvPr/>
          </p:nvSpPr>
          <p:spPr bwMode="hidden">
            <a:xfrm>
              <a:off x="5318" y="2176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835" name="Oval 211"/>
            <p:cNvSpPr>
              <a:spLocks noChangeArrowheads="1"/>
            </p:cNvSpPr>
            <p:nvPr/>
          </p:nvSpPr>
          <p:spPr bwMode="hidden">
            <a:xfrm>
              <a:off x="5581" y="193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836" name="Oval 212"/>
            <p:cNvSpPr>
              <a:spLocks noChangeArrowheads="1"/>
            </p:cNvSpPr>
            <p:nvPr/>
          </p:nvSpPr>
          <p:spPr bwMode="hidden">
            <a:xfrm>
              <a:off x="5689" y="181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837" name="Oval 213"/>
            <p:cNvSpPr>
              <a:spLocks noChangeArrowheads="1"/>
            </p:cNvSpPr>
            <p:nvPr/>
          </p:nvSpPr>
          <p:spPr bwMode="hidden">
            <a:xfrm>
              <a:off x="5663" y="2680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838" name="Oval 214"/>
            <p:cNvSpPr>
              <a:spLocks noChangeArrowheads="1"/>
            </p:cNvSpPr>
            <p:nvPr/>
          </p:nvSpPr>
          <p:spPr bwMode="hidden">
            <a:xfrm>
              <a:off x="-65" y="2865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839" name="Oval 215"/>
            <p:cNvSpPr>
              <a:spLocks noChangeArrowheads="1"/>
            </p:cNvSpPr>
            <p:nvPr/>
          </p:nvSpPr>
          <p:spPr bwMode="hidden">
            <a:xfrm>
              <a:off x="2" y="2477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840" name="Oval 216"/>
            <p:cNvSpPr>
              <a:spLocks noChangeArrowheads="1"/>
            </p:cNvSpPr>
            <p:nvPr/>
          </p:nvSpPr>
          <p:spPr bwMode="hidden">
            <a:xfrm>
              <a:off x="-9" y="1436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841" name="Oval 217"/>
            <p:cNvSpPr>
              <a:spLocks noChangeArrowheads="1"/>
            </p:cNvSpPr>
            <p:nvPr/>
          </p:nvSpPr>
          <p:spPr bwMode="hidden">
            <a:xfrm>
              <a:off x="5624" y="4010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6842" name="Rectangle 21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A8CBC6A4-8A5B-412C-BB43-564780035E88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26843" name="Rectangle 21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 altLang="ru-RU"/>
          </a:p>
        </p:txBody>
      </p:sp>
      <p:sp>
        <p:nvSpPr>
          <p:cNvPr id="26844" name="Rectangle 22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3638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 altLang="ru-RU"/>
          </a:p>
        </p:txBody>
      </p:sp>
      <p:sp>
        <p:nvSpPr>
          <p:cNvPr id="26845" name="Rectangle 22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3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26846" name="Rectangle 2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3"/>
        </a:buBlip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3"/>
        </a:buBlip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3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3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3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3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3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A3C5454E-BC85-45FD-9217-5C840727E073}" type="datetimeFigureOut">
              <a:rPr lang="ru-RU" smtClean="0"/>
              <a:t>26.11.2014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E0F69A68-9248-46D3-BBAA-8CCEFA60C4CE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4" r:id="rId1"/>
    <p:sldLayoutId id="2147483795" r:id="rId2"/>
    <p:sldLayoutId id="2147483796" r:id="rId3"/>
    <p:sldLayoutId id="2147483797" r:id="rId4"/>
    <p:sldLayoutId id="2147483798" r:id="rId5"/>
    <p:sldLayoutId id="2147483799" r:id="rId6"/>
    <p:sldLayoutId id="2147483800" r:id="rId7"/>
    <p:sldLayoutId id="2147483801" r:id="rId8"/>
    <p:sldLayoutId id="2147483802" r:id="rId9"/>
    <p:sldLayoutId id="2147483803" r:id="rId10"/>
    <p:sldLayoutId id="2147483804" r:id="rId11"/>
    <p:sldLayoutId id="2147483805" r:id="rId12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5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38659"/>
            <a:ext cx="9144000" cy="7135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107504" y="692696"/>
            <a:ext cx="9036496" cy="3200400"/>
          </a:xfrm>
        </p:spPr>
        <p:txBody>
          <a:bodyPr/>
          <a:lstStyle/>
          <a:p>
            <a:pPr algn="ctr"/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Задание 17 ЕГЭ 2015.</a:t>
            </a:r>
            <a:b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Знаки </a:t>
            </a:r>
            <a:r>
              <a:rPr lang="ru-RU" sz="32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препинания  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в </a:t>
            </a:r>
            <a:r>
              <a:rPr lang="ru-RU" sz="32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предложениях со словами  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 </a:t>
            </a:r>
            <a:r>
              <a:rPr lang="ru-RU" sz="32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конструкциями, </a:t>
            </a:r>
            <a:br>
              <a:rPr lang="ru-RU" sz="32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32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грамматически не 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связанными </a:t>
            </a:r>
            <a:r>
              <a:rPr lang="ru-RU" sz="3200" b="1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 членами </a:t>
            </a:r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предложения 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lang="ru-RU" dirty="0" smtClean="0">
                <a:solidFill>
                  <a:srgbClr val="0070C0"/>
                </a:solidFill>
              </a:rPr>
              <a:t>Работа Н. г. </a:t>
            </a:r>
            <a:r>
              <a:rPr lang="ru-RU" dirty="0" err="1" smtClean="0">
                <a:solidFill>
                  <a:srgbClr val="0070C0"/>
                </a:solidFill>
              </a:rPr>
              <a:t>Харлановой</a:t>
            </a:r>
            <a:r>
              <a:rPr lang="ru-RU" dirty="0" smtClean="0">
                <a:solidFill>
                  <a:srgbClr val="0070C0"/>
                </a:solidFill>
              </a:rPr>
              <a:t>. С. </a:t>
            </a:r>
            <a:r>
              <a:rPr lang="ru-RU" dirty="0" err="1" smtClean="0">
                <a:solidFill>
                  <a:srgbClr val="0070C0"/>
                </a:solidFill>
              </a:rPr>
              <a:t>Архиповское</a:t>
            </a:r>
            <a:r>
              <a:rPr lang="ru-RU" dirty="0" smtClean="0">
                <a:solidFill>
                  <a:srgbClr val="0070C0"/>
                </a:solidFill>
              </a:rPr>
              <a:t> Ставропольский край</a:t>
            </a:r>
            <a:endParaRPr lang="ru-RU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5405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476250"/>
          </a:xfrm>
        </p:spPr>
        <p:txBody>
          <a:bodyPr/>
          <a:lstStyle/>
          <a:p>
            <a:r>
              <a:rPr lang="ru-RU" sz="2000" b="1" u="sng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Отличие вводных слов от членов предложения</a:t>
            </a:r>
          </a:p>
        </p:txBody>
      </p:sp>
      <p:graphicFrame>
        <p:nvGraphicFramePr>
          <p:cNvPr id="7182" name="Group 1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456037236"/>
              </p:ext>
            </p:extLst>
          </p:nvPr>
        </p:nvGraphicFramePr>
        <p:xfrm>
          <a:off x="0" y="404813"/>
          <a:ext cx="9144000" cy="6337300"/>
        </p:xfrm>
        <a:graphic>
          <a:graphicData uri="http://schemas.openxmlformats.org/drawingml/2006/table">
            <a:tbl>
              <a:tblPr/>
              <a:tblGrid>
                <a:gridCol w="4572000"/>
                <a:gridCol w="4572000"/>
              </a:tblGrid>
              <a:tr h="647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вводные слова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Члены предложения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9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 </a:t>
                      </a: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Кажется,</a:t>
                      </a: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никогда с такой ясностью не замечаешь покоя в природе, как в пер­вый вечер после бури. 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(Фед.) </a:t>
                      </a:r>
                      <a:r>
                        <a:rPr kumimoji="0" lang="ru-RU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(Кажется 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— вводное слово,  выражает меньшую степень уверенности.)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 </a:t>
                      </a: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Правда,</a:t>
                      </a: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годами мои стихи делались менее нарядными. 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(Пауст.) </a:t>
                      </a:r>
                      <a:r>
                        <a:rPr kumimoji="0" lang="ru-RU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(Правда — 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вводное слово, выражает уверенность.)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 </a:t>
                      </a:r>
                      <a:r>
                        <a:rPr kumimoji="0" lang="ru-RU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Мы</a:t>
                      </a: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верно</a:t>
                      </a: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</a:t>
                      </a:r>
                      <a:r>
                        <a:rPr kumimoji="0" lang="ru-RU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уж поладим, коль рядом, сядем. 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(Кр.) </a:t>
                      </a:r>
                      <a:r>
                        <a:rPr kumimoji="0" lang="ru-RU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(Верно — 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вводное слово, выражает сомнение, предположение.)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 </a:t>
                      </a: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Казалось,</a:t>
                      </a: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тихий ночной час придавал беседе особую прелесть мечты и фанта­стической неопределённости. (Казалось —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вводное слово, выражает предположение.)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Ночью весь мир огромный</a:t>
                      </a: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400" b="1" i="1" u="dbl" strike="noStrike" cap="all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кажется</a:t>
                      </a:r>
                      <a:r>
                        <a:rPr kumimoji="0" lang="ru-RU" sz="1800" b="1" i="1" u="dbl" strike="noStrike" cap="all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много   </a:t>
                      </a:r>
                      <a:r>
                        <a:rPr kumimoji="0" lang="ru-RU" sz="1800" b="0" i="1" u="dbl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проще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(кажется   —   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что  делает ? — сказуемое).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Правда</a:t>
                      </a: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на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свете одна, только истинная. 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(М. Пришвин) 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(Правда — 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что? — подлежащее.)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Студент </a:t>
                      </a:r>
                      <a:r>
                        <a:rPr kumimoji="0" lang="ru-RU" sz="1800" b="1" i="1" u="dotDashHeavy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верно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решил задачу (верно 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— как? — обстоятельство образа  действия).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Море </a:t>
                      </a:r>
                      <a:r>
                        <a:rPr kumimoji="0" lang="ru-RU" sz="1800" b="1" i="1" u="dbl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казалось</a:t>
                      </a:r>
                      <a:r>
                        <a:rPr kumimoji="0" lang="ru-RU" sz="1800" b="0" i="1" u="dbl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угрюмым и сердитым.</a:t>
                      </a:r>
                      <a:endParaRPr kumimoji="0" lang="ru-RU" sz="1800" b="0" i="0" u="dbl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(М. Лермонтов) 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(Казалось — 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что делало? — сказуемое.)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84686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55576" y="0"/>
            <a:ext cx="8229600" cy="6858000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80000"/>
              </a:lnSpc>
            </a:pPr>
            <a:endParaRPr lang="ru-RU" sz="1400" dirty="0"/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400" dirty="0">
                <a:solidFill>
                  <a:srgbClr val="FF3300"/>
                </a:solidFill>
              </a:rPr>
              <a:t>Вот ещё несколько слов, вызывающих затруднения: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3200" dirty="0"/>
              <a:t>    </a:t>
            </a:r>
            <a:r>
              <a:rPr lang="ru-RU" sz="3200" dirty="0"/>
              <a:t>Остановимся на нескольких словах, которые бывают </a:t>
            </a:r>
            <a:r>
              <a:rPr lang="ru-RU" sz="32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вводными, а бывают и членами предложения.</a:t>
            </a:r>
            <a:endParaRPr lang="ru-RU" sz="3200" b="1" i="1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sz="3200" b="1" i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</a:t>
            </a:r>
            <a:r>
              <a:rPr lang="ru-RU" sz="3200" b="1" i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Однако </a:t>
            </a:r>
            <a:r>
              <a:rPr lang="ru-RU" sz="3200" b="1" i="1" dirty="0"/>
              <a:t>о</a:t>
            </a:r>
            <a:r>
              <a:rPr lang="ru-RU" sz="3200" dirty="0"/>
              <a:t>бычно является вводным, если стоит в середине или в конце предложения: </a:t>
            </a:r>
            <a:r>
              <a:rPr lang="ru-RU" sz="3200" i="1" dirty="0"/>
              <a:t>Хочу, однако, заметить, что вы не правы. Мне стоило прислушаться к вашему мнению, </a:t>
            </a:r>
            <a:r>
              <a:rPr lang="ru-RU" sz="3200" i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однако.</a:t>
            </a:r>
            <a:endParaRPr lang="ru-RU" sz="3200" b="1" i="1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sz="3200" b="1" i="1" dirty="0"/>
              <a:t>    </a:t>
            </a:r>
            <a:r>
              <a:rPr lang="ru-RU" sz="3200" b="1" i="1" dirty="0"/>
              <a:t>Однако </a:t>
            </a:r>
            <a:r>
              <a:rPr lang="ru-RU" sz="3200" b="1" dirty="0"/>
              <a:t>может быть синонимом союза </a:t>
            </a:r>
            <a:r>
              <a:rPr lang="ru-RU" sz="3200" b="1" i="1" dirty="0"/>
              <a:t>но:</a:t>
            </a:r>
            <a:r>
              <a:rPr lang="ru-RU" sz="3200" i="1" dirty="0"/>
              <a:t> Был уже конец сентября, </a:t>
            </a:r>
            <a:r>
              <a:rPr lang="ru-RU" sz="3200" b="1" dirty="0"/>
              <a:t>однако (= но)</a:t>
            </a:r>
            <a:r>
              <a:rPr lang="ru-RU" sz="3200" dirty="0"/>
              <a:t> </a:t>
            </a:r>
            <a:r>
              <a:rPr lang="ru-RU" sz="3200" i="1" dirty="0"/>
              <a:t>деревья еще не пожелтели.</a:t>
            </a:r>
            <a:endParaRPr lang="ru-RU" sz="3200" dirty="0"/>
          </a:p>
          <a:p>
            <a:pPr>
              <a:lnSpc>
                <a:spcPct val="80000"/>
              </a:lnSpc>
              <a:buFontTx/>
              <a:buNone/>
            </a:pPr>
            <a:r>
              <a:rPr lang="en-US" sz="3200" dirty="0"/>
              <a:t>     </a:t>
            </a:r>
            <a:r>
              <a:rPr lang="ru-RU" sz="3200" dirty="0"/>
              <a:t>Еще одна роль </a:t>
            </a:r>
            <a:r>
              <a:rPr lang="ru-RU" sz="3200" b="1" i="1" dirty="0">
                <a:solidFill>
                  <a:srgbClr val="FF3300"/>
                </a:solidFill>
              </a:rPr>
              <a:t>однако - </a:t>
            </a:r>
            <a:r>
              <a:rPr lang="ru-RU" sz="3200" b="1" dirty="0">
                <a:solidFill>
                  <a:srgbClr val="FF3300"/>
                </a:solidFill>
              </a:rPr>
              <a:t>междометие</a:t>
            </a:r>
            <a:r>
              <a:rPr lang="ru-RU" sz="3200" dirty="0"/>
              <a:t>: </a:t>
            </a:r>
            <a:r>
              <a:rPr lang="ru-RU" sz="3200" b="1" i="1" dirty="0"/>
              <a:t>Однако,</a:t>
            </a:r>
            <a:r>
              <a:rPr lang="ru-RU" sz="3200" i="1" dirty="0"/>
              <a:t> какой мороз! </a:t>
            </a:r>
            <a:r>
              <a:rPr lang="ru-RU" sz="3200" dirty="0"/>
              <a:t>Как и все междометия, в этом случае </a:t>
            </a:r>
            <a:r>
              <a:rPr lang="ru-RU" sz="3200" i="1" dirty="0"/>
              <a:t>однако </a:t>
            </a:r>
            <a:r>
              <a:rPr lang="ru-RU" sz="3200" dirty="0"/>
              <a:t>выделяется запятой</a:t>
            </a:r>
            <a:r>
              <a:rPr lang="ru-RU" sz="3200" dirty="0" smtClean="0"/>
              <a:t>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385491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55576" y="0"/>
            <a:ext cx="8229600" cy="685800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ru-RU" sz="1400" dirty="0"/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400" dirty="0">
                <a:solidFill>
                  <a:srgbClr val="FF3300"/>
                </a:solidFill>
              </a:rPr>
              <a:t>Вот ещё несколько слов, вызывающих затруднения: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3200" dirty="0" smtClean="0"/>
              <a:t>Всегда вызывает вопросы слово </a:t>
            </a:r>
            <a:r>
              <a:rPr lang="ru-RU" sz="3200" b="1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наконец</a:t>
            </a:r>
            <a:r>
              <a:rPr lang="ru-RU" sz="3200" b="1" i="1" dirty="0" smtClean="0"/>
              <a:t>.</a:t>
            </a:r>
            <a:r>
              <a:rPr lang="ru-RU" sz="3200" i="1" dirty="0" smtClean="0"/>
              <a:t> </a:t>
            </a:r>
            <a:r>
              <a:rPr lang="ru-RU" sz="3200" dirty="0" smtClean="0"/>
              <a:t>Оно является вводным, если примерно равно </a:t>
            </a:r>
            <a:r>
              <a:rPr lang="ru-RU" sz="3200" i="1" dirty="0" smtClean="0"/>
              <a:t>и еще, да еще и </a:t>
            </a:r>
            <a:r>
              <a:rPr lang="ru-RU" sz="3200" dirty="0" smtClean="0"/>
              <a:t>или выражает оценку: </a:t>
            </a:r>
            <a:r>
              <a:rPr lang="ru-RU" sz="3200" i="1" dirty="0" smtClean="0"/>
              <a:t>Это была красивая, умная и, наконец, добрая собака. Да замолчите же вы, наконец! </a:t>
            </a:r>
            <a:r>
              <a:rPr lang="ru-RU" sz="3200" b="1" dirty="0" smtClean="0"/>
              <a:t>Если же это слово примерно равно </a:t>
            </a:r>
            <a:r>
              <a:rPr lang="ru-RU" sz="3200" b="1" i="1" dirty="0" smtClean="0"/>
              <a:t>под конец, напоследок, </a:t>
            </a:r>
            <a:r>
              <a:rPr lang="ru-RU" sz="3200" b="1" dirty="0" smtClean="0"/>
              <a:t>после него можно под­ставить частицу </a:t>
            </a:r>
            <a:r>
              <a:rPr lang="ru-RU" sz="3200" b="1" i="1" dirty="0" smtClean="0"/>
              <a:t>-то,</a:t>
            </a:r>
            <a:r>
              <a:rPr lang="ru-RU" sz="3200" i="1" dirty="0" smtClean="0"/>
              <a:t> </a:t>
            </a:r>
            <a:r>
              <a:rPr lang="ru-RU" sz="3200" dirty="0" smtClean="0"/>
              <a:t>тогда оно является членом предложения, обстоятель­ством, и не выделяется: </a:t>
            </a:r>
            <a:r>
              <a:rPr lang="ru-RU" sz="3200" i="1" dirty="0" smtClean="0"/>
              <a:t>Часы внизу долго шипели и наконец </a:t>
            </a:r>
            <a:r>
              <a:rPr lang="ru-RU" sz="3200" dirty="0" smtClean="0"/>
              <a:t>(-то) </a:t>
            </a:r>
            <a:r>
              <a:rPr lang="ru-RU" sz="3200" i="1" dirty="0" smtClean="0"/>
              <a:t>пробили полночь. Наконец </a:t>
            </a:r>
            <a:r>
              <a:rPr lang="ru-RU" sz="3200" dirty="0" smtClean="0"/>
              <a:t>(-то) </a:t>
            </a:r>
            <a:r>
              <a:rPr lang="ru-RU" sz="3200" i="1" dirty="0" smtClean="0"/>
              <a:t>дни стали длиннее.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517778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55576" y="0"/>
            <a:ext cx="8229600" cy="6858000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endParaRPr lang="ru-RU" sz="1400" dirty="0"/>
          </a:p>
          <a:p>
            <a:pPr algn="ctr">
              <a:lnSpc>
                <a:spcPct val="80000"/>
              </a:lnSpc>
              <a:buFontTx/>
              <a:buNone/>
            </a:pPr>
            <a:r>
              <a:rPr lang="ru-RU" sz="2400" dirty="0">
                <a:solidFill>
                  <a:srgbClr val="FF3300"/>
                </a:solidFill>
              </a:rPr>
              <a:t>Вот ещё несколько слов, вызывающих затруднения:</a:t>
            </a:r>
          </a:p>
          <a:p>
            <a:r>
              <a:rPr lang="en-US" sz="2000" b="1" i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</a:t>
            </a:r>
            <a:r>
              <a:rPr lang="ru-RU" dirty="0">
                <a:solidFill>
                  <a:schemeClr val="tx2"/>
                </a:solidFill>
              </a:rPr>
              <a:t>В КОНЦЕ КОНЦОВ</a:t>
            </a:r>
            <a:r>
              <a:rPr lang="ru-RU" b="0" dirty="0"/>
              <a:t>, </a:t>
            </a:r>
            <a:r>
              <a:rPr lang="ru-RU" b="0" i="1" dirty="0"/>
              <a:t>вводное сочетание</a:t>
            </a:r>
            <a:endParaRPr lang="ru-RU" b="0" dirty="0"/>
          </a:p>
          <a:p>
            <a:r>
              <a:rPr lang="ru-RU" b="0" dirty="0"/>
              <a:t>Выражает недовольство, нетерпение, раздражение или указывает на то, что соотносящееся с ним высказывание является заключительным. </a:t>
            </a:r>
            <a:endParaRPr lang="ru-RU" b="0" dirty="0" smtClean="0"/>
          </a:p>
          <a:p>
            <a:r>
              <a:rPr lang="ru-RU" b="0" i="1" dirty="0" smtClean="0"/>
              <a:t>Мне </a:t>
            </a:r>
            <a:r>
              <a:rPr lang="ru-RU" b="0" i="1" dirty="0"/>
              <a:t>это надоело,</a:t>
            </a:r>
            <a:r>
              <a:rPr lang="ru-RU" i="1" dirty="0"/>
              <a:t> в конце концов</a:t>
            </a:r>
            <a:r>
              <a:rPr lang="ru-RU" b="0" i="1" dirty="0"/>
              <a:t>. </a:t>
            </a:r>
            <a:r>
              <a:rPr lang="ru-RU" b="0" dirty="0"/>
              <a:t>А. Чехов, Чайка. </a:t>
            </a:r>
            <a:r>
              <a:rPr lang="ru-RU" b="0" i="1" dirty="0"/>
              <a:t>Не насильно же ее, </a:t>
            </a:r>
            <a:r>
              <a:rPr lang="ru-RU" i="1" dirty="0"/>
              <a:t>в конце концов</a:t>
            </a:r>
            <a:r>
              <a:rPr lang="ru-RU" b="0" i="1" dirty="0"/>
              <a:t>, тащить!.. </a:t>
            </a:r>
            <a:r>
              <a:rPr lang="ru-RU" b="0" dirty="0"/>
              <a:t>Е. Шкловский, Противостояние.</a:t>
            </a:r>
            <a:r>
              <a:rPr lang="ru-RU" b="0" i="1" dirty="0"/>
              <a:t> ...Этот визит занял весь вечер и напрочь разрушил столь любимое им чувство одиночества.</a:t>
            </a:r>
            <a:r>
              <a:rPr lang="ru-RU" i="1" dirty="0"/>
              <a:t> В конце концов</a:t>
            </a:r>
            <a:r>
              <a:rPr lang="ru-RU" b="0" i="1" dirty="0"/>
              <a:t>, может, и хорошо, что разрушил: одиночество тоже с каких-то пор перестало быть для него спасением, как не было им и многолюдье. </a:t>
            </a:r>
            <a:r>
              <a:rPr lang="ru-RU" b="0" dirty="0"/>
              <a:t>В. Быков, Бедные люди.</a:t>
            </a:r>
          </a:p>
          <a:p>
            <a:r>
              <a:rPr lang="ru-RU" dirty="0">
                <a:solidFill>
                  <a:srgbClr val="FF0000"/>
                </a:solidFill>
              </a:rPr>
              <a:t>! Не смешивать</a:t>
            </a:r>
            <a:r>
              <a:rPr lang="ru-RU" b="0" dirty="0"/>
              <a:t> с употреблением в роли члена предложения (в знач. «после всего, в завершение, напоследок»).</a:t>
            </a:r>
          </a:p>
          <a:p>
            <a:r>
              <a:rPr lang="ru-RU" i="1" dirty="0"/>
              <a:t>В конце концов</a:t>
            </a:r>
            <a:r>
              <a:rPr lang="ru-RU" b="0" i="1" dirty="0"/>
              <a:t> елка обирается и публика расходится... </a:t>
            </a:r>
            <a:r>
              <a:rPr lang="ru-RU" b="0" dirty="0"/>
              <a:t>А. Чехов, Елка.</a:t>
            </a:r>
            <a:r>
              <a:rPr lang="ru-RU" b="0" i="1" dirty="0"/>
              <a:t> …Неужели я всё-таки забуду его в какой-то короткий срок – ведь всё </a:t>
            </a:r>
            <a:r>
              <a:rPr lang="ru-RU" i="1" dirty="0"/>
              <a:t>в конце концов</a:t>
            </a:r>
            <a:r>
              <a:rPr lang="ru-RU" b="0" i="1" dirty="0"/>
              <a:t> забывается? </a:t>
            </a:r>
            <a:r>
              <a:rPr lang="ru-RU" b="0" dirty="0"/>
              <a:t>И. Бунин, Холодная осень.</a:t>
            </a:r>
          </a:p>
          <a:p>
            <a:pPr>
              <a:lnSpc>
                <a:spcPct val="80000"/>
              </a:lnSpc>
              <a:buFontTx/>
              <a:buNone/>
            </a:pP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492071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" y="0"/>
            <a:ext cx="8964488" cy="6858000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80000"/>
              </a:lnSpc>
              <a:buFontTx/>
              <a:buNone/>
            </a:pPr>
            <a:endParaRPr lang="ru-RU" sz="2400" b="1" dirty="0" smtClean="0"/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 b="1" dirty="0" smtClean="0"/>
              <a:t>Слово </a:t>
            </a:r>
            <a:r>
              <a:rPr lang="ru-RU" sz="2400" b="1" i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конечно,</a:t>
            </a:r>
            <a:r>
              <a:rPr lang="ru-RU" sz="2400" i="1" dirty="0"/>
              <a:t> </a:t>
            </a:r>
            <a:r>
              <a:rPr lang="ru-RU" sz="2400" dirty="0"/>
              <a:t>употребляемое, как правило, в роли вводного, может выступать в функции частицы и запятыми не выделяться, например: </a:t>
            </a:r>
            <a:r>
              <a:rPr lang="ru-RU" sz="2400" i="1" dirty="0"/>
              <a:t>Конечно же все кончится благополучно! Я конечно б встретил вас, если бы точно знал час вашего приезда.</a:t>
            </a:r>
            <a:endParaRPr lang="ru-RU" sz="2400" dirty="0"/>
          </a:p>
          <a:p>
            <a:pPr>
              <a:lnSpc>
                <a:spcPct val="80000"/>
              </a:lnSpc>
              <a:buFontTx/>
              <a:buNone/>
            </a:pPr>
            <a:r>
              <a:rPr lang="en-US" sz="2400" dirty="0"/>
              <a:t>     </a:t>
            </a:r>
            <a:r>
              <a:rPr lang="ru-RU" sz="2400" dirty="0"/>
              <a:t>Слово</a:t>
            </a:r>
            <a:r>
              <a:rPr lang="ru-RU" sz="2400" b="1" i="1" dirty="0">
                <a:solidFill>
                  <a:srgbClr val="FF3300"/>
                </a:solidFill>
              </a:rPr>
              <a:t> значит</a:t>
            </a:r>
            <a:r>
              <a:rPr lang="ru-RU" sz="2400" b="1" i="1" dirty="0"/>
              <a:t> </a:t>
            </a:r>
            <a:r>
              <a:rPr lang="ru-RU" sz="2400" b="1" dirty="0"/>
              <a:t>я</a:t>
            </a:r>
            <a:r>
              <a:rPr lang="ru-RU" sz="2400" dirty="0"/>
              <a:t>вляется вводным, если оно синонимично словам </a:t>
            </a:r>
            <a:r>
              <a:rPr lang="ru-RU" sz="2400" b="1" i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следовательно</a:t>
            </a:r>
            <a:r>
              <a:rPr lang="ru-RU" sz="2400" b="1" i="1" dirty="0"/>
              <a:t>, стало быть,</a:t>
            </a:r>
            <a:r>
              <a:rPr lang="ru-RU" sz="2400" i="1" dirty="0"/>
              <a:t> </a:t>
            </a:r>
            <a:r>
              <a:rPr lang="ru-RU" sz="2400" dirty="0"/>
              <a:t>например: </a:t>
            </a:r>
            <a:r>
              <a:rPr lang="ru-RU" sz="2400" i="1" dirty="0"/>
              <a:t>Солнечные пятна были на полу, потом перешли на прилавок, на стену и совсем исчезли; значит, солнце уже склонилось за полдень </a:t>
            </a:r>
            <a:r>
              <a:rPr lang="ru-RU" sz="2400" dirty="0"/>
              <a:t>(Чехов). Если же слово </a:t>
            </a:r>
            <a:r>
              <a:rPr lang="ru-RU" sz="2400" b="1" i="1" dirty="0"/>
              <a:t>значит </a:t>
            </a:r>
            <a:r>
              <a:rPr lang="ru-RU" sz="2400" b="1" dirty="0"/>
              <a:t>близко по смыслу к «означает»,</a:t>
            </a:r>
            <a:r>
              <a:rPr lang="ru-RU" sz="2400" dirty="0"/>
              <a:t> то оно или не выделяется никакими знаками, например: </a:t>
            </a:r>
            <a:r>
              <a:rPr lang="ru-RU" sz="2400" i="1" dirty="0"/>
              <a:t>Человек значит неизмеримо больше, чем принято думать о нем... </a:t>
            </a:r>
            <a:r>
              <a:rPr lang="ru-RU" sz="2400" dirty="0"/>
              <a:t>(Горький), или же, в положении между подлежащим и сказуемым, выраженными неопределенной формой глагола, требует постановки перед собой тире, например: </a:t>
            </a:r>
            <a:r>
              <a:rPr lang="ru-RU" sz="2400" i="1" dirty="0"/>
              <a:t>Бороться - значит победить</a:t>
            </a:r>
            <a:r>
              <a:rPr lang="ru-RU" sz="2400" dirty="0"/>
              <a:t>.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400" dirty="0"/>
              <a:t>      </a:t>
            </a:r>
            <a:r>
              <a:rPr lang="ru-RU" sz="2400" dirty="0"/>
              <a:t>Слово </a:t>
            </a:r>
            <a:r>
              <a:rPr lang="ru-RU" sz="2400" b="1" i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вообще</a:t>
            </a:r>
            <a:r>
              <a:rPr lang="ru-RU" sz="2400" i="1" dirty="0"/>
              <a:t> </a:t>
            </a:r>
            <a:r>
              <a:rPr lang="ru-RU" sz="2400" dirty="0"/>
              <a:t>является вводным, если оно употреблено </a:t>
            </a:r>
            <a:r>
              <a:rPr lang="ru-RU" sz="2400" b="1" dirty="0">
                <a:solidFill>
                  <a:srgbClr val="FF3300"/>
                </a:solidFill>
              </a:rPr>
              <a:t>в значении «вообще говоря»,</a:t>
            </a:r>
            <a:r>
              <a:rPr lang="ru-RU" sz="2400" dirty="0"/>
              <a:t> например: </a:t>
            </a:r>
            <a:r>
              <a:rPr lang="ru-RU" sz="2400" i="1" dirty="0"/>
              <a:t>Подобные статьи, вообще, представляют интерес, но конкретно эта вряд ли подойдет для нашего журнала.</a:t>
            </a:r>
            <a:endParaRPr lang="ru-RU" sz="2400" dirty="0"/>
          </a:p>
          <a:p>
            <a:pPr>
              <a:lnSpc>
                <a:spcPct val="80000"/>
              </a:lnSpc>
              <a:buFontTx/>
              <a:buNone/>
            </a:pPr>
            <a:r>
              <a:rPr lang="en-US" sz="2400" dirty="0"/>
              <a:t>     </a:t>
            </a:r>
            <a:r>
              <a:rPr lang="ru-RU" sz="2400" dirty="0"/>
              <a:t>В других значениях слово </a:t>
            </a:r>
            <a:r>
              <a:rPr lang="ru-RU" sz="2400" i="1" dirty="0"/>
              <a:t>вообще </a:t>
            </a:r>
            <a:r>
              <a:rPr lang="ru-RU" sz="2400" dirty="0"/>
              <a:t>вводным не является, например: </a:t>
            </a:r>
            <a:r>
              <a:rPr lang="ru-RU" sz="2400" i="1" dirty="0"/>
              <a:t>Разжигать костры он вообще запрещал... </a:t>
            </a:r>
            <a:r>
              <a:rPr lang="ru-RU" sz="2400" dirty="0"/>
              <a:t>(Казакевич) (в значении «всегда», «совсем», «при всех условиях»); </a:t>
            </a:r>
            <a:r>
              <a:rPr lang="ru-RU" sz="2400" i="1" dirty="0"/>
              <a:t>...Он вообще смотрел чудаком </a:t>
            </a:r>
            <a:r>
              <a:rPr lang="ru-RU" sz="2400" dirty="0"/>
              <a:t>(Тургенев) (в значении «во всех отношениях»); </a:t>
            </a:r>
            <a:r>
              <a:rPr lang="ru-RU" sz="2400" i="1" dirty="0"/>
              <a:t>Вообще здесь мне нравится, и комнату эту я сниму </a:t>
            </a:r>
            <a:r>
              <a:rPr lang="ru-RU" sz="2400" dirty="0"/>
              <a:t>(в значении «в общем», «в целом»).</a:t>
            </a:r>
          </a:p>
          <a:p>
            <a:pPr>
              <a:lnSpc>
                <a:spcPct val="80000"/>
              </a:lnSpc>
              <a:buFontTx/>
              <a:buNone/>
            </a:pP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2259912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>
            <a:normAutofit lnSpcReduction="10000"/>
          </a:bodyPr>
          <a:lstStyle/>
          <a:p>
            <a:pPr>
              <a:lnSpc>
                <a:spcPct val="80000"/>
              </a:lnSpc>
            </a:pPr>
            <a:r>
              <a:rPr lang="ru-RU" sz="2400" dirty="0"/>
              <a:t>Сочетание </a:t>
            </a:r>
            <a:r>
              <a:rPr lang="ru-RU" sz="2400" b="1" i="1" dirty="0">
                <a:solidFill>
                  <a:srgbClr val="FF3300"/>
                </a:solidFill>
              </a:rPr>
              <a:t>главным образом </a:t>
            </a:r>
            <a:r>
              <a:rPr lang="ru-RU" sz="2400" b="1" dirty="0">
                <a:solidFill>
                  <a:srgbClr val="FF3300"/>
                </a:solidFill>
              </a:rPr>
              <a:t>является вводным в значении «самое главное»,</a:t>
            </a:r>
            <a:r>
              <a:rPr lang="ru-RU" sz="2400" dirty="0"/>
              <a:t> например: </a:t>
            </a:r>
            <a:r>
              <a:rPr lang="ru-RU" sz="2400" i="1" dirty="0"/>
              <a:t>Статью нужно исправить и, главным образом, дополнить свежим материалом. </a:t>
            </a:r>
            <a:r>
              <a:rPr lang="ru-RU" sz="2400" dirty="0"/>
              <a:t>В значении же «преимущественно», «в основном», «больше всего» указанное сочетание не является вводным, например: </a:t>
            </a:r>
            <a:r>
              <a:rPr lang="ru-RU" sz="2400" i="1" dirty="0"/>
              <a:t>Он добился успеха главным образом благодаря своему трудолюбию; Мне нравится в нем главным образом его искренность.</a:t>
            </a:r>
            <a:endParaRPr lang="ru-RU" sz="2400" dirty="0"/>
          </a:p>
          <a:p>
            <a:pPr>
              <a:lnSpc>
                <a:spcPct val="80000"/>
              </a:lnSpc>
            </a:pPr>
            <a:r>
              <a:rPr lang="ru-RU" sz="2400" dirty="0"/>
              <a:t>Сочетание </a:t>
            </a:r>
            <a:r>
              <a:rPr lang="ru-RU" sz="2400" i="1" dirty="0">
                <a:solidFill>
                  <a:schemeClr val="tx2"/>
                </a:solidFill>
              </a:rPr>
              <a:t>во всяком случае </a:t>
            </a:r>
            <a:r>
              <a:rPr lang="ru-RU" sz="2400" dirty="0"/>
              <a:t>является вводным, если имеет ограничительно-оценочное значение, например: </a:t>
            </a:r>
            <a:r>
              <a:rPr lang="ru-RU" sz="2400" i="1" dirty="0"/>
              <a:t>Я, во всяком случае, этого не утверждал. </a:t>
            </a:r>
            <a:r>
              <a:rPr lang="ru-RU" sz="2400" dirty="0"/>
              <a:t>В значении же «при любых обстоятельствах» это сочетание вводным не является, например: </a:t>
            </a:r>
            <a:r>
              <a:rPr lang="ru-RU" sz="2400" i="1" dirty="0"/>
              <a:t>...Во всяком случае он никогда не оставит прежнего своего питомца </a:t>
            </a:r>
            <a:r>
              <a:rPr lang="ru-RU" sz="2400" dirty="0"/>
              <a:t>(Пушкин).</a:t>
            </a:r>
          </a:p>
          <a:p>
            <a:pPr>
              <a:lnSpc>
                <a:spcPct val="80000"/>
              </a:lnSpc>
            </a:pPr>
            <a:r>
              <a:rPr lang="ru-RU" sz="2400" dirty="0"/>
              <a:t>Сочетание </a:t>
            </a:r>
            <a:r>
              <a:rPr lang="ru-RU" sz="2400" i="1" dirty="0">
                <a:solidFill>
                  <a:schemeClr val="tx2"/>
                </a:solidFill>
              </a:rPr>
              <a:t>в свою очередь </a:t>
            </a:r>
            <a:r>
              <a:rPr lang="ru-RU" sz="2400" dirty="0"/>
              <a:t>не выделяется запятыми, если оно употреблено в значении, близком к прямому, или в значении «со своей стороны», например: - </a:t>
            </a:r>
            <a:r>
              <a:rPr lang="ru-RU" sz="2400" i="1" dirty="0"/>
              <a:t>А вы? - спросил он у шофера в свою очередь </a:t>
            </a:r>
            <a:r>
              <a:rPr lang="ru-RU" sz="2400" dirty="0"/>
              <a:t>(т.е. когда наступила его очередь). В переносном значении указанное сочетание обычно выделяется, например: </a:t>
            </a:r>
            <a:r>
              <a:rPr lang="ru-RU" sz="2400" i="1" dirty="0"/>
              <a:t>Различаются суффиксы существительных увеличительные и уменьшительные, в группе последних, в свою очередь, выделяются суффиксы уменьшительно-ласкательные.</a:t>
            </a:r>
          </a:p>
        </p:txBody>
      </p:sp>
    </p:spTree>
    <p:extLst>
      <p:ext uri="{BB962C8B-B14F-4D97-AF65-F5344CB8AC3E}">
        <p14:creationId xmlns:p14="http://schemas.microsoft.com/office/powerpoint/2010/main" val="1505276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7504" y="1052736"/>
            <a:ext cx="885698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0" i="0" dirty="0" smtClean="0">
                <a:solidFill>
                  <a:srgbClr val="0C0E0D"/>
                </a:solidFill>
                <a:effectLst/>
                <a:latin typeface="Tahoma"/>
              </a:rPr>
              <a:t>Вторая трудность состоит в том, что пунктуационное оформление слов, являющихся вводными, зависит также от их окружения. Основные правила и закономерности, не прокомментированные в словарных статьях, приведены ниже. </a:t>
            </a:r>
          </a:p>
          <a:p>
            <a:pPr algn="just"/>
            <a:r>
              <a:rPr lang="ru-RU" b="1" i="0" dirty="0" smtClean="0">
                <a:solidFill>
                  <a:srgbClr val="137C48"/>
                </a:solidFill>
                <a:effectLst/>
                <a:latin typeface="Tahoma"/>
              </a:rPr>
              <a:t>1. Встреча двух вводных слов</a:t>
            </a:r>
            <a:endParaRPr lang="ru-RU" b="0" i="0" dirty="0" smtClean="0">
              <a:solidFill>
                <a:srgbClr val="0C0E0D"/>
              </a:solidFill>
              <a:effectLst/>
              <a:latin typeface="Tahoma"/>
            </a:endParaRPr>
          </a:p>
          <a:p>
            <a:pPr algn="just"/>
            <a:r>
              <a:rPr lang="ru-RU" b="0" i="0" dirty="0" smtClean="0">
                <a:solidFill>
                  <a:srgbClr val="0C0E0D"/>
                </a:solidFill>
                <a:effectLst/>
                <a:latin typeface="Tahoma"/>
              </a:rPr>
              <a:t>При встрече двух вводных слов (вводных сочетаний, предложений) между ними ставится запятая.</a:t>
            </a:r>
          </a:p>
          <a:p>
            <a:pPr marL="457200" algn="just"/>
            <a:r>
              <a:rPr lang="ru-RU" b="0" i="1" dirty="0" smtClean="0">
                <a:solidFill>
                  <a:srgbClr val="0C0E0D"/>
                </a:solidFill>
                <a:effectLst/>
                <a:latin typeface="Tahoma"/>
              </a:rPr>
              <a:t>Он же, </a:t>
            </a:r>
            <a:r>
              <a:rPr lang="ru-RU" b="1" i="1" dirty="0" smtClean="0">
                <a:solidFill>
                  <a:srgbClr val="0C0E0D"/>
                </a:solidFill>
                <a:effectLst/>
                <a:latin typeface="Tahoma"/>
              </a:rPr>
              <a:t>к несчастию</a:t>
            </a:r>
            <a:r>
              <a:rPr lang="ru-RU" b="0" i="1" dirty="0" smtClean="0">
                <a:solidFill>
                  <a:srgbClr val="0C0E0D"/>
                </a:solidFill>
                <a:effectLst/>
                <a:latin typeface="Tahoma"/>
              </a:rPr>
              <a:t>, </a:t>
            </a:r>
            <a:r>
              <a:rPr lang="ru-RU" b="1" i="1" dirty="0" smtClean="0">
                <a:solidFill>
                  <a:srgbClr val="0C0E0D"/>
                </a:solidFill>
                <a:effectLst/>
                <a:latin typeface="Tahoma"/>
              </a:rPr>
              <a:t>как</a:t>
            </a:r>
            <a:r>
              <a:rPr lang="ru-RU" b="0" i="1" dirty="0" smtClean="0">
                <a:solidFill>
                  <a:srgbClr val="0C0E0D"/>
                </a:solidFill>
                <a:effectLst/>
                <a:latin typeface="Tahoma"/>
              </a:rPr>
              <a:t> </a:t>
            </a:r>
            <a:r>
              <a:rPr lang="ru-RU" b="1" i="1" dirty="0" smtClean="0">
                <a:solidFill>
                  <a:srgbClr val="0C0E0D"/>
                </a:solidFill>
                <a:effectLst/>
                <a:latin typeface="Tahoma"/>
              </a:rPr>
              <a:t>ты</a:t>
            </a:r>
            <a:r>
              <a:rPr lang="ru-RU" b="0" i="1" dirty="0" smtClean="0">
                <a:solidFill>
                  <a:srgbClr val="0C0E0D"/>
                </a:solidFill>
                <a:effectLst/>
                <a:latin typeface="Tahoma"/>
              </a:rPr>
              <a:t> </a:t>
            </a:r>
            <a:r>
              <a:rPr lang="ru-RU" b="1" i="1" dirty="0" smtClean="0">
                <a:solidFill>
                  <a:srgbClr val="0C0E0D"/>
                </a:solidFill>
                <a:effectLst/>
                <a:latin typeface="Tahoma"/>
              </a:rPr>
              <a:t>видишь</a:t>
            </a:r>
            <a:r>
              <a:rPr lang="ru-RU" b="0" i="1" dirty="0" smtClean="0">
                <a:solidFill>
                  <a:srgbClr val="0C0E0D"/>
                </a:solidFill>
                <a:effectLst/>
                <a:latin typeface="Tahoma"/>
              </a:rPr>
              <a:t>, недурен собой, то есть румян, гладок, высок...</a:t>
            </a:r>
            <a:r>
              <a:rPr lang="ru-RU" b="0" i="0" dirty="0" smtClean="0">
                <a:solidFill>
                  <a:srgbClr val="0C0E0D"/>
                </a:solidFill>
                <a:effectLst/>
                <a:latin typeface="Tahoma"/>
              </a:rPr>
              <a:t>И. Гончаров, Обыкновенная история.</a:t>
            </a:r>
            <a:r>
              <a:rPr lang="ru-RU" b="0" i="1" dirty="0" smtClean="0">
                <a:solidFill>
                  <a:srgbClr val="0C0E0D"/>
                </a:solidFill>
                <a:effectLst/>
                <a:latin typeface="Tahoma"/>
              </a:rPr>
              <a:t> </a:t>
            </a:r>
            <a:r>
              <a:rPr lang="ru-RU" b="1" i="1" dirty="0" smtClean="0">
                <a:solidFill>
                  <a:srgbClr val="0C0E0D"/>
                </a:solidFill>
                <a:effectLst/>
                <a:latin typeface="Tahoma"/>
              </a:rPr>
              <a:t>Собственно говоря, сказать по совести</a:t>
            </a:r>
            <a:r>
              <a:rPr lang="ru-RU" b="0" i="1" dirty="0" smtClean="0">
                <a:solidFill>
                  <a:srgbClr val="0C0E0D"/>
                </a:solidFill>
                <a:effectLst/>
                <a:latin typeface="Tahoma"/>
              </a:rPr>
              <a:t>, я хочу любви, что ли, или – как она там называется? </a:t>
            </a:r>
            <a:r>
              <a:rPr lang="ru-RU" b="0" i="0" dirty="0" smtClean="0">
                <a:solidFill>
                  <a:srgbClr val="0C0E0D"/>
                </a:solidFill>
                <a:effectLst/>
                <a:latin typeface="Tahoma"/>
              </a:rPr>
              <a:t>В. Вересаев, Сестры. </a:t>
            </a:r>
            <a:r>
              <a:rPr lang="ru-RU" b="0" i="1" dirty="0" smtClean="0">
                <a:solidFill>
                  <a:srgbClr val="0C0E0D"/>
                </a:solidFill>
                <a:effectLst/>
                <a:latin typeface="Tahoma"/>
              </a:rPr>
              <a:t>И тут, </a:t>
            </a:r>
            <a:r>
              <a:rPr lang="ru-RU" b="1" i="1" dirty="0" smtClean="0">
                <a:solidFill>
                  <a:srgbClr val="0C0E0D"/>
                </a:solidFill>
                <a:effectLst/>
                <a:latin typeface="Tahoma"/>
              </a:rPr>
              <a:t>как на </a:t>
            </a:r>
            <a:r>
              <a:rPr lang="ru-RU" b="1" i="1" dirty="0" err="1" smtClean="0">
                <a:solidFill>
                  <a:srgbClr val="0C0E0D"/>
                </a:solidFill>
                <a:effectLst/>
                <a:latin typeface="Tahoma"/>
              </a:rPr>
              <a:t>грех</a:t>
            </a:r>
            <a:r>
              <a:rPr lang="ru-RU" b="0" i="1" dirty="0" err="1" smtClean="0">
                <a:solidFill>
                  <a:srgbClr val="0C0E0D"/>
                </a:solidFill>
                <a:effectLst/>
                <a:latin typeface="Tahoma"/>
              </a:rPr>
              <a:t>,</a:t>
            </a:r>
            <a:r>
              <a:rPr lang="ru-RU" b="1" i="1" dirty="0" err="1" smtClean="0">
                <a:solidFill>
                  <a:srgbClr val="0C0E0D"/>
                </a:solidFill>
                <a:effectLst/>
                <a:latin typeface="Tahoma"/>
              </a:rPr>
              <a:t>как</a:t>
            </a:r>
            <a:r>
              <a:rPr lang="ru-RU" b="1" i="1" dirty="0" smtClean="0">
                <a:solidFill>
                  <a:srgbClr val="0C0E0D"/>
                </a:solidFill>
                <a:effectLst/>
                <a:latin typeface="Tahoma"/>
              </a:rPr>
              <a:t> нарочно</a:t>
            </a:r>
            <a:r>
              <a:rPr lang="ru-RU" b="0" i="1" dirty="0" smtClean="0">
                <a:solidFill>
                  <a:srgbClr val="0C0E0D"/>
                </a:solidFill>
                <a:effectLst/>
                <a:latin typeface="Tahoma"/>
              </a:rPr>
              <a:t>, приезжает дядя Миша. </a:t>
            </a:r>
            <a:r>
              <a:rPr lang="ru-RU" b="0" i="0" dirty="0" smtClean="0">
                <a:solidFill>
                  <a:srgbClr val="0C0E0D"/>
                </a:solidFill>
                <a:effectLst/>
                <a:latin typeface="Tahoma"/>
              </a:rPr>
              <a:t>А. Рыбаков, Тяжелый песок. </a:t>
            </a:r>
            <a:r>
              <a:rPr lang="ru-RU" b="1" i="1" dirty="0" smtClean="0">
                <a:solidFill>
                  <a:srgbClr val="0C0E0D"/>
                </a:solidFill>
                <a:effectLst/>
                <a:latin typeface="Tahoma"/>
              </a:rPr>
              <a:t>Собственно</a:t>
            </a:r>
            <a:r>
              <a:rPr lang="ru-RU" b="0" i="1" dirty="0" smtClean="0">
                <a:solidFill>
                  <a:srgbClr val="0C0E0D"/>
                </a:solidFill>
                <a:effectLst/>
                <a:latin typeface="Tahoma"/>
              </a:rPr>
              <a:t>, </a:t>
            </a:r>
            <a:r>
              <a:rPr lang="ru-RU" b="1" i="1" dirty="0" err="1" smtClean="0">
                <a:solidFill>
                  <a:srgbClr val="0C0E0D"/>
                </a:solidFill>
                <a:effectLst/>
                <a:latin typeface="Tahoma"/>
              </a:rPr>
              <a:t>строгоговоря</a:t>
            </a:r>
            <a:r>
              <a:rPr lang="ru-RU" b="0" i="1" dirty="0" smtClean="0">
                <a:solidFill>
                  <a:srgbClr val="0C0E0D"/>
                </a:solidFill>
                <a:effectLst/>
                <a:latin typeface="Tahoma"/>
              </a:rPr>
              <a:t>, в этой ситуации следовало бы попросту проснуться</a:t>
            </a:r>
            <a:r>
              <a:rPr lang="ru-RU" b="0" i="0" dirty="0" smtClean="0">
                <a:solidFill>
                  <a:srgbClr val="0C0E0D"/>
                </a:solidFill>
                <a:effectLst/>
                <a:latin typeface="Tahoma"/>
              </a:rPr>
              <a:t>. А. и Б. Стругацкие, За миллиард лет до конца света.</a:t>
            </a:r>
            <a:r>
              <a:rPr lang="ru-RU" b="0" i="1" dirty="0" smtClean="0">
                <a:solidFill>
                  <a:srgbClr val="0C0E0D"/>
                </a:solidFill>
                <a:effectLst/>
                <a:latin typeface="Tahoma"/>
              </a:rPr>
              <a:t> ...Этот визит занял весь вечер и напрочь разрушил столь любимое им чувство одиночества.</a:t>
            </a:r>
            <a:r>
              <a:rPr lang="ru-RU" b="1" i="1" dirty="0" smtClean="0">
                <a:solidFill>
                  <a:srgbClr val="0C0E0D"/>
                </a:solidFill>
                <a:effectLst/>
                <a:latin typeface="Tahoma"/>
              </a:rPr>
              <a:t> В конце концов</a:t>
            </a:r>
            <a:r>
              <a:rPr lang="ru-RU" b="0" i="1" dirty="0" smtClean="0">
                <a:solidFill>
                  <a:srgbClr val="0C0E0D"/>
                </a:solidFill>
                <a:effectLst/>
                <a:latin typeface="Tahoma"/>
              </a:rPr>
              <a:t>, </a:t>
            </a:r>
            <a:r>
              <a:rPr lang="ru-RU" b="1" i="1" dirty="0" smtClean="0">
                <a:solidFill>
                  <a:srgbClr val="0C0E0D"/>
                </a:solidFill>
                <a:effectLst/>
                <a:latin typeface="Tahoma"/>
              </a:rPr>
              <a:t>может</a:t>
            </a:r>
            <a:r>
              <a:rPr lang="ru-RU" b="0" i="1" dirty="0" smtClean="0">
                <a:solidFill>
                  <a:srgbClr val="0C0E0D"/>
                </a:solidFill>
                <a:effectLst/>
                <a:latin typeface="Tahoma"/>
              </a:rPr>
              <a:t>, и хорошо, что разрушил...</a:t>
            </a:r>
            <a:r>
              <a:rPr lang="ru-RU" b="0" i="0" dirty="0" smtClean="0">
                <a:solidFill>
                  <a:srgbClr val="0C0E0D"/>
                </a:solidFill>
                <a:effectLst/>
                <a:latin typeface="Tahoma"/>
              </a:rPr>
              <a:t>В. Быков, Бедные люди.</a:t>
            </a:r>
            <a:endParaRPr lang="ru-RU" b="0" i="0" dirty="0">
              <a:solidFill>
                <a:srgbClr val="0C0E0D"/>
              </a:solidFill>
              <a:effectLst/>
              <a:latin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3327272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353" y="404664"/>
            <a:ext cx="8964488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i="0" dirty="0" smtClean="0">
                <a:solidFill>
                  <a:srgbClr val="137C48"/>
                </a:solidFill>
                <a:effectLst/>
                <a:latin typeface="Tahoma"/>
              </a:rPr>
              <a:t>2. Вводное слово и обособленный оборот</a:t>
            </a:r>
            <a:endParaRPr lang="ru-RU" sz="1400" b="0" i="0" dirty="0" smtClean="0">
              <a:solidFill>
                <a:srgbClr val="0C0E0D"/>
              </a:solidFill>
              <a:effectLst/>
              <a:latin typeface="Tahoma"/>
            </a:endParaRPr>
          </a:p>
          <a:p>
            <a:pPr algn="just"/>
            <a:r>
              <a:rPr lang="ru-RU" sz="1400" b="0" i="0" dirty="0" smtClean="0">
                <a:solidFill>
                  <a:srgbClr val="0C0E0D"/>
                </a:solidFill>
                <a:effectLst/>
                <a:latin typeface="Tahoma"/>
              </a:rPr>
              <a:t>Вводное слово или сочетание может стоять в начале или в конце обособленного члена предложения, а также находиться внутри его. Знаки препинания в этих случаях ставятся следующим образом:</a:t>
            </a:r>
          </a:p>
          <a:p>
            <a:pPr algn="just"/>
            <a:r>
              <a:rPr lang="ru-RU" sz="1400" b="0" i="0" dirty="0" smtClean="0">
                <a:solidFill>
                  <a:srgbClr val="0C0E0D"/>
                </a:solidFill>
                <a:effectLst/>
                <a:latin typeface="Tahoma"/>
              </a:rPr>
              <a:t>А) Если вводное слово стоит в начале обособленного оборота – запятые ставятся </a:t>
            </a:r>
            <a:r>
              <a:rPr lang="ru-RU" sz="1400" b="1" i="0" dirty="0" smtClean="0">
                <a:solidFill>
                  <a:srgbClr val="0C0E0D"/>
                </a:solidFill>
                <a:effectLst/>
                <a:latin typeface="Tahoma"/>
              </a:rPr>
              <a:t>перед вводным словом </a:t>
            </a:r>
            <a:r>
              <a:rPr lang="ru-RU" sz="1400" b="0" i="0" dirty="0" smtClean="0">
                <a:solidFill>
                  <a:srgbClr val="0C0E0D"/>
                </a:solidFill>
                <a:effectLst/>
                <a:latin typeface="Tahoma"/>
              </a:rPr>
              <a:t>и </a:t>
            </a:r>
            <a:r>
              <a:rPr lang="ru-RU" sz="1400" b="1" i="0" dirty="0" smtClean="0">
                <a:solidFill>
                  <a:srgbClr val="0C0E0D"/>
                </a:solidFill>
                <a:effectLst/>
                <a:latin typeface="Tahoma"/>
              </a:rPr>
              <a:t>после всего обособленного оборота. После вводного слова запятая не ставится </a:t>
            </a:r>
            <a:r>
              <a:rPr lang="ru-RU" sz="1400" b="0" i="0" dirty="0" smtClean="0">
                <a:solidFill>
                  <a:srgbClr val="0C0E0D"/>
                </a:solidFill>
                <a:effectLst/>
                <a:latin typeface="Tahoma"/>
              </a:rPr>
              <a:t>(иначе говоря, запятая, которая должна была «закрывать» вводное слово, переносится в конец обособленного оборота).</a:t>
            </a:r>
          </a:p>
          <a:p>
            <a:pPr marL="457200" algn="just"/>
            <a:r>
              <a:rPr lang="ru-RU" sz="1400" b="0" i="1" dirty="0" smtClean="0">
                <a:solidFill>
                  <a:srgbClr val="0C0E0D"/>
                </a:solidFill>
                <a:effectLst/>
                <a:latin typeface="Tahoma"/>
              </a:rPr>
              <a:t>Мало-помалу присоединяются к их обществу все, окончившие довольно важные домашние занятия, как то: поговорившие с своим доктором о погоде и о небольшом прыщике, вскочившем на носу, узнавшие о здоровье лошадей и детей своих, </a:t>
            </a:r>
            <a:r>
              <a:rPr lang="ru-RU" sz="1400" b="1" i="1" dirty="0" err="1" smtClean="0">
                <a:solidFill>
                  <a:srgbClr val="0C0E0D"/>
                </a:solidFill>
                <a:effectLst/>
                <a:latin typeface="Tahoma"/>
              </a:rPr>
              <a:t>впрочемпоказывающих</a:t>
            </a:r>
            <a:r>
              <a:rPr lang="ru-RU" sz="1400" b="1" i="1" dirty="0" smtClean="0">
                <a:solidFill>
                  <a:srgbClr val="0C0E0D"/>
                </a:solidFill>
                <a:effectLst/>
                <a:latin typeface="Tahoma"/>
              </a:rPr>
              <a:t> большие дарования</a:t>
            </a:r>
            <a:r>
              <a:rPr lang="ru-RU" sz="1400" b="0" i="1" dirty="0" smtClean="0">
                <a:solidFill>
                  <a:srgbClr val="0C0E0D"/>
                </a:solidFill>
                <a:effectLst/>
                <a:latin typeface="Tahoma"/>
              </a:rPr>
              <a:t>... </a:t>
            </a:r>
            <a:r>
              <a:rPr lang="ru-RU" sz="1400" b="0" i="0" dirty="0" smtClean="0">
                <a:solidFill>
                  <a:srgbClr val="0C0E0D"/>
                </a:solidFill>
                <a:effectLst/>
                <a:latin typeface="Tahoma"/>
              </a:rPr>
              <a:t>Н. Гоголь, Невский проспект.</a:t>
            </a:r>
            <a:r>
              <a:rPr lang="ru-RU" sz="1400" b="0" i="1" dirty="0" smtClean="0">
                <a:solidFill>
                  <a:srgbClr val="0C0E0D"/>
                </a:solidFill>
                <a:effectLst/>
                <a:latin typeface="Tahoma"/>
              </a:rPr>
              <a:t> ...Вера Николаевна испытывала перед своим повелителем – в общем-то, совсем не похожим на Ивана Грозного – влюбленный трепет, </a:t>
            </a:r>
            <a:r>
              <a:rPr lang="ru-RU" sz="1400" b="1" i="1" dirty="0" smtClean="0">
                <a:solidFill>
                  <a:srgbClr val="0C0E0D"/>
                </a:solidFill>
                <a:effectLst/>
                <a:latin typeface="Tahoma"/>
              </a:rPr>
              <a:t>может быть даже преклонение верноподданной</a:t>
            </a:r>
            <a:r>
              <a:rPr lang="ru-RU" sz="1400" b="0" i="1" dirty="0" smtClean="0">
                <a:solidFill>
                  <a:srgbClr val="0C0E0D"/>
                </a:solidFill>
                <a:effectLst/>
                <a:latin typeface="Tahoma"/>
              </a:rPr>
              <a:t>. </a:t>
            </a:r>
            <a:r>
              <a:rPr lang="ru-RU" sz="1400" b="0" i="0" dirty="0" smtClean="0">
                <a:solidFill>
                  <a:srgbClr val="0C0E0D"/>
                </a:solidFill>
                <a:effectLst/>
                <a:latin typeface="Tahoma"/>
              </a:rPr>
              <a:t>В. Катаев, Трава забвенья. </a:t>
            </a:r>
            <a:r>
              <a:rPr lang="ru-RU" sz="1400" b="0" i="1" dirty="0" smtClean="0">
                <a:solidFill>
                  <a:srgbClr val="0C0E0D"/>
                </a:solidFill>
                <a:effectLst/>
                <a:latin typeface="Tahoma"/>
              </a:rPr>
              <a:t>Я тоже привык записывать свои мысли на чем попало, </a:t>
            </a:r>
            <a:r>
              <a:rPr lang="ru-RU" sz="1400" b="1" i="1" dirty="0" smtClean="0">
                <a:solidFill>
                  <a:srgbClr val="0C0E0D"/>
                </a:solidFill>
                <a:effectLst/>
                <a:latin typeface="Tahoma"/>
              </a:rPr>
              <a:t>в частности на папиросных коробках</a:t>
            </a:r>
            <a:r>
              <a:rPr lang="ru-RU" sz="1400" b="0" i="1" dirty="0" smtClean="0">
                <a:solidFill>
                  <a:srgbClr val="0C0E0D"/>
                </a:solidFill>
                <a:effectLst/>
                <a:latin typeface="Tahoma"/>
              </a:rPr>
              <a:t>. </a:t>
            </a:r>
            <a:r>
              <a:rPr lang="ru-RU" sz="1400" b="0" i="0" dirty="0" smtClean="0">
                <a:solidFill>
                  <a:srgbClr val="0C0E0D"/>
                </a:solidFill>
                <a:effectLst/>
                <a:latin typeface="Tahoma"/>
              </a:rPr>
              <a:t>К. Паустовский, Золотая роза.</a:t>
            </a:r>
            <a:r>
              <a:rPr lang="ru-RU" sz="1400" b="0" i="1" dirty="0" smtClean="0">
                <a:solidFill>
                  <a:srgbClr val="0C0E0D"/>
                </a:solidFill>
                <a:effectLst/>
                <a:latin typeface="Tahoma"/>
              </a:rPr>
              <a:t>...Относительно золота, которое добывал Калиостро без всяких трудов из всех других металлов, </a:t>
            </a:r>
            <a:r>
              <a:rPr lang="ru-RU" sz="1400" b="1" i="1" dirty="0" smtClean="0">
                <a:solidFill>
                  <a:srgbClr val="0C0E0D"/>
                </a:solidFill>
                <a:effectLst/>
                <a:latin typeface="Tahoma"/>
              </a:rPr>
              <a:t>например из меди</a:t>
            </a:r>
            <a:r>
              <a:rPr lang="ru-RU" sz="1400" b="0" i="1" dirty="0" smtClean="0">
                <a:solidFill>
                  <a:srgbClr val="0C0E0D"/>
                </a:solidFill>
                <a:effectLst/>
                <a:latin typeface="Tahoma"/>
              </a:rPr>
              <a:t>, прикосновением рук превращая их в золото, Строганов тоже был невысокого мнения. </a:t>
            </a:r>
            <a:r>
              <a:rPr lang="ru-RU" sz="1400" b="0" i="0" dirty="0" smtClean="0">
                <a:solidFill>
                  <a:srgbClr val="0C0E0D"/>
                </a:solidFill>
                <a:effectLst/>
                <a:latin typeface="Tahoma"/>
              </a:rPr>
              <a:t>Ю. Тынянов, Гражданин Очер.</a:t>
            </a:r>
          </a:p>
          <a:p>
            <a:pPr algn="just"/>
            <a:r>
              <a:rPr lang="ru-RU" sz="1400" b="0" i="0" dirty="0" smtClean="0">
                <a:solidFill>
                  <a:srgbClr val="0C0E0D"/>
                </a:solidFill>
                <a:effectLst/>
                <a:latin typeface="Tahoma"/>
              </a:rPr>
              <a:t>Б) Если вводное слово находится внутри обособленного оборота – оно </a:t>
            </a:r>
            <a:r>
              <a:rPr lang="ru-RU" sz="1400" b="1" i="0" dirty="0" smtClean="0">
                <a:solidFill>
                  <a:srgbClr val="0C0E0D"/>
                </a:solidFill>
                <a:effectLst/>
                <a:latin typeface="Tahoma"/>
              </a:rPr>
              <a:t>выделяется запятыми с двух сторон</a:t>
            </a:r>
            <a:r>
              <a:rPr lang="ru-RU" sz="1400" b="0" i="0" dirty="0" smtClean="0">
                <a:solidFill>
                  <a:srgbClr val="0C0E0D"/>
                </a:solidFill>
                <a:effectLst/>
                <a:latin typeface="Tahoma"/>
              </a:rPr>
              <a:t>, при этом знаки в начале и в конце обособленного оборота сохраняются.</a:t>
            </a:r>
          </a:p>
          <a:p>
            <a:pPr marL="457200" algn="just"/>
            <a:r>
              <a:rPr lang="ru-RU" sz="1400" b="0" i="1" dirty="0" smtClean="0">
                <a:solidFill>
                  <a:srgbClr val="0C0E0D"/>
                </a:solidFill>
                <a:effectLst/>
                <a:latin typeface="Tahoma"/>
              </a:rPr>
              <a:t>Одолеваемый этими горькими мыслями, </a:t>
            </a:r>
            <a:r>
              <a:rPr lang="ru-RU" sz="1400" b="1" i="1" dirty="0" smtClean="0">
                <a:solidFill>
                  <a:srgbClr val="0C0E0D"/>
                </a:solidFill>
                <a:effectLst/>
                <a:latin typeface="Tahoma"/>
              </a:rPr>
              <a:t>не совсем, впрочем, справедливыми и навеянными взволновавшим его письмом Аниканова</a:t>
            </a:r>
            <a:r>
              <a:rPr lang="ru-RU" sz="1400" b="0" i="1" dirty="0" smtClean="0">
                <a:solidFill>
                  <a:srgbClr val="0C0E0D"/>
                </a:solidFill>
                <a:effectLst/>
                <a:latin typeface="Tahoma"/>
              </a:rPr>
              <a:t>, Травкин вышел из овина в холодный рассвет. </a:t>
            </a:r>
            <a:r>
              <a:rPr lang="ru-RU" sz="1400" b="0" i="0" dirty="0" smtClean="0">
                <a:solidFill>
                  <a:srgbClr val="0C0E0D"/>
                </a:solidFill>
                <a:effectLst/>
                <a:latin typeface="Tahoma"/>
              </a:rPr>
              <a:t>Э. Казакевич, Звезда.</a:t>
            </a:r>
            <a:r>
              <a:rPr lang="ru-RU" sz="1400" b="0" i="1" dirty="0" smtClean="0">
                <a:solidFill>
                  <a:srgbClr val="0C0E0D"/>
                </a:solidFill>
                <a:effectLst/>
                <a:latin typeface="Tahoma"/>
              </a:rPr>
              <a:t> Это мое сочинение – </a:t>
            </a:r>
            <a:r>
              <a:rPr lang="ru-RU" sz="1400" b="1" i="1" dirty="0" smtClean="0">
                <a:solidFill>
                  <a:srgbClr val="0C0E0D"/>
                </a:solidFill>
                <a:effectLst/>
                <a:latin typeface="Tahoma"/>
              </a:rPr>
              <a:t>или, вернее, лекция</a:t>
            </a:r>
            <a:r>
              <a:rPr lang="ru-RU" sz="1400" b="0" i="1" dirty="0" smtClean="0">
                <a:solidFill>
                  <a:srgbClr val="0C0E0D"/>
                </a:solidFill>
                <a:effectLst/>
                <a:latin typeface="Tahoma"/>
              </a:rPr>
              <a:t> – не имеет ни определенной формы, ни хронологической структуры, которую я не признаю...</a:t>
            </a:r>
            <a:r>
              <a:rPr lang="ru-RU" sz="1400" b="0" i="0" dirty="0" smtClean="0">
                <a:solidFill>
                  <a:srgbClr val="0C0E0D"/>
                </a:solidFill>
                <a:effectLst/>
                <a:latin typeface="Tahoma"/>
              </a:rPr>
              <a:t> В. Катаев, Алмазный мой венец.</a:t>
            </a:r>
          </a:p>
          <a:p>
            <a:pPr algn="just"/>
            <a:r>
              <a:rPr lang="ru-RU" sz="1400" b="0" i="0" dirty="0" smtClean="0">
                <a:solidFill>
                  <a:srgbClr val="0C0E0D"/>
                </a:solidFill>
                <a:effectLst/>
                <a:latin typeface="Tahoma"/>
              </a:rPr>
              <a:t>В) Если вводное слово стоит в конце обособленного оборота – запятые ставятся </a:t>
            </a:r>
            <a:r>
              <a:rPr lang="ru-RU" sz="1400" b="1" i="0" dirty="0" smtClean="0">
                <a:solidFill>
                  <a:srgbClr val="0C0E0D"/>
                </a:solidFill>
                <a:effectLst/>
                <a:latin typeface="Tahoma"/>
              </a:rPr>
              <a:t>перед обособленным оборотом </a:t>
            </a:r>
            <a:r>
              <a:rPr lang="ru-RU" sz="1400" b="0" i="0" dirty="0" smtClean="0">
                <a:solidFill>
                  <a:srgbClr val="0C0E0D"/>
                </a:solidFill>
                <a:effectLst/>
                <a:latin typeface="Tahoma"/>
              </a:rPr>
              <a:t>и </a:t>
            </a:r>
            <a:r>
              <a:rPr lang="ru-RU" sz="1400" b="1" i="0" dirty="0" smtClean="0">
                <a:solidFill>
                  <a:srgbClr val="0C0E0D"/>
                </a:solidFill>
                <a:effectLst/>
                <a:latin typeface="Tahoma"/>
              </a:rPr>
              <a:t>после него. Перед вводным словом запятая не ставится</a:t>
            </a:r>
            <a:r>
              <a:rPr lang="ru-RU" sz="1400" b="0" i="0" dirty="0" smtClean="0">
                <a:solidFill>
                  <a:srgbClr val="0C0E0D"/>
                </a:solidFill>
                <a:effectLst/>
                <a:latin typeface="Tahoma"/>
              </a:rPr>
              <a:t>.</a:t>
            </a:r>
          </a:p>
          <a:p>
            <a:pPr marL="457200" algn="just"/>
            <a:r>
              <a:rPr lang="ru-RU" sz="1400" b="0" i="1" dirty="0" smtClean="0">
                <a:solidFill>
                  <a:srgbClr val="0C0E0D"/>
                </a:solidFill>
                <a:effectLst/>
                <a:latin typeface="Tahoma"/>
              </a:rPr>
              <a:t>А вместо пятнышка впереди обозначилась еще одна дорога, то есть не то чтобы дорога, царапина земная, </a:t>
            </a:r>
            <a:r>
              <a:rPr lang="ru-RU" sz="1400" b="1" i="1" dirty="0" smtClean="0">
                <a:solidFill>
                  <a:srgbClr val="0C0E0D"/>
                </a:solidFill>
                <a:effectLst/>
                <a:latin typeface="Tahoma"/>
              </a:rPr>
              <a:t>бороздка скорее</a:t>
            </a:r>
            <a:r>
              <a:rPr lang="ru-RU" sz="1400" b="0" i="1" dirty="0" smtClean="0">
                <a:solidFill>
                  <a:srgbClr val="0C0E0D"/>
                </a:solidFill>
                <a:effectLst/>
                <a:latin typeface="Tahoma"/>
              </a:rPr>
              <a:t>. </a:t>
            </a:r>
            <a:r>
              <a:rPr lang="ru-RU" sz="1400" b="0" i="0" dirty="0" smtClean="0">
                <a:solidFill>
                  <a:srgbClr val="0C0E0D"/>
                </a:solidFill>
                <a:effectLst/>
                <a:latin typeface="Tahoma"/>
              </a:rPr>
              <a:t>В. Астафьев, Так хочется жить. </a:t>
            </a:r>
            <a:r>
              <a:rPr lang="ru-RU" sz="1400" b="0" i="1" dirty="0" smtClean="0">
                <a:solidFill>
                  <a:srgbClr val="0C0E0D"/>
                </a:solidFill>
                <a:effectLst/>
                <a:latin typeface="Tahoma"/>
              </a:rPr>
              <a:t>На праздники мы решили куда-нибудь съездить, </a:t>
            </a:r>
            <a:r>
              <a:rPr lang="ru-RU" sz="1400" b="1" i="1" dirty="0" smtClean="0">
                <a:solidFill>
                  <a:srgbClr val="0C0E0D"/>
                </a:solidFill>
                <a:effectLst/>
                <a:latin typeface="Tahoma"/>
              </a:rPr>
              <a:t>в Киев например</a:t>
            </a:r>
            <a:r>
              <a:rPr lang="ru-RU" sz="1400" b="0" i="1" dirty="0" smtClean="0">
                <a:solidFill>
                  <a:srgbClr val="0C0E0D"/>
                </a:solidFill>
                <a:effectLst/>
                <a:latin typeface="Tahoma"/>
              </a:rPr>
              <a:t>.</a:t>
            </a:r>
            <a:endParaRPr lang="ru-RU" sz="1400" b="0" i="0" dirty="0">
              <a:solidFill>
                <a:srgbClr val="0C0E0D"/>
              </a:solidFill>
              <a:effectLst/>
              <a:latin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2777717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504" y="369603"/>
            <a:ext cx="8820472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i="0" dirty="0" smtClean="0">
                <a:solidFill>
                  <a:srgbClr val="0C0E0D"/>
                </a:solidFill>
                <a:effectLst/>
                <a:latin typeface="Tahoma"/>
              </a:rPr>
              <a:t>Примечание 1</a:t>
            </a:r>
            <a:r>
              <a:rPr lang="ru-RU" b="0" i="0" dirty="0" smtClean="0">
                <a:solidFill>
                  <a:srgbClr val="0C0E0D"/>
                </a:solidFill>
                <a:effectLst/>
                <a:latin typeface="Tahoma"/>
              </a:rPr>
              <a:t>. Если оборот заключен в скобки, то стоящее в его начале или конце вводное слово отделяется запятой по общему правилу: </a:t>
            </a:r>
            <a:r>
              <a:rPr lang="ru-RU" b="0" i="1" dirty="0" smtClean="0">
                <a:solidFill>
                  <a:srgbClr val="0C0E0D"/>
                </a:solidFill>
                <a:effectLst/>
                <a:latin typeface="Tahoma"/>
              </a:rPr>
              <a:t>Был он казахом с почти русской фамилией и русским </a:t>
            </a:r>
            <a:r>
              <a:rPr lang="ru-RU" b="1" i="1" dirty="0" smtClean="0">
                <a:solidFill>
                  <a:srgbClr val="0C0E0D"/>
                </a:solidFill>
                <a:effectLst/>
                <a:latin typeface="Tahoma"/>
              </a:rPr>
              <a:t>(кажется, начальным)</a:t>
            </a:r>
            <a:r>
              <a:rPr lang="ru-RU" b="0" i="1" dirty="0" smtClean="0">
                <a:solidFill>
                  <a:srgbClr val="0C0E0D"/>
                </a:solidFill>
                <a:effectLst/>
                <a:latin typeface="Tahoma"/>
              </a:rPr>
              <a:t> образованием</a:t>
            </a:r>
            <a:r>
              <a:rPr lang="ru-RU" b="0" i="0" dirty="0" smtClean="0">
                <a:solidFill>
                  <a:srgbClr val="0C0E0D"/>
                </a:solidFill>
                <a:effectLst/>
                <a:latin typeface="Tahoma"/>
              </a:rPr>
              <a:t>. Ю. Домбровский, Хранитель древностей. </a:t>
            </a:r>
            <a:r>
              <a:rPr lang="ru-RU" b="0" i="1" dirty="0" smtClean="0">
                <a:solidFill>
                  <a:srgbClr val="0C0E0D"/>
                </a:solidFill>
                <a:effectLst/>
                <a:latin typeface="Tahoma"/>
              </a:rPr>
              <a:t>Двое живы (покуда их вексель продлен), // третий</a:t>
            </a:r>
            <a:r>
              <a:rPr lang="ru-RU" b="1" i="1" dirty="0" smtClean="0">
                <a:solidFill>
                  <a:srgbClr val="0C0E0D"/>
                </a:solidFill>
                <a:effectLst/>
                <a:latin typeface="Tahoma"/>
              </a:rPr>
              <a:t> (лишний, наверно)</a:t>
            </a:r>
            <a:r>
              <a:rPr lang="ru-RU" b="0" i="1" dirty="0" smtClean="0">
                <a:solidFill>
                  <a:srgbClr val="0C0E0D"/>
                </a:solidFill>
                <a:effectLst/>
                <a:latin typeface="Tahoma"/>
              </a:rPr>
              <a:t> в раю погребен... </a:t>
            </a:r>
            <a:r>
              <a:rPr lang="ru-RU" b="0" i="0" dirty="0" smtClean="0">
                <a:solidFill>
                  <a:srgbClr val="0C0E0D"/>
                </a:solidFill>
                <a:effectLst/>
                <a:latin typeface="Tahoma"/>
              </a:rPr>
              <a:t>Б. Окуджава, Черный ворон сквозь белое облако глянет… </a:t>
            </a:r>
            <a:r>
              <a:rPr lang="ru-RU" b="0" i="1" dirty="0" smtClean="0">
                <a:solidFill>
                  <a:srgbClr val="0C0E0D"/>
                </a:solidFill>
                <a:effectLst/>
                <a:latin typeface="Tahoma"/>
              </a:rPr>
              <a:t>Одно время я даже имел слабость </a:t>
            </a:r>
            <a:r>
              <a:rPr lang="ru-RU" b="1" i="1" dirty="0" smtClean="0">
                <a:solidFill>
                  <a:srgbClr val="0C0E0D"/>
                </a:solidFill>
                <a:effectLst/>
                <a:latin typeface="Tahoma"/>
              </a:rPr>
              <a:t>(или смелость, может быть)</a:t>
            </a:r>
            <a:r>
              <a:rPr lang="ru-RU" b="0" i="1" dirty="0" smtClean="0">
                <a:solidFill>
                  <a:srgbClr val="0C0E0D"/>
                </a:solidFill>
                <a:effectLst/>
                <a:latin typeface="Tahoma"/>
              </a:rPr>
              <a:t> прикидывать в уме, как бы я за это взялся, если бы да кабы... </a:t>
            </a:r>
            <a:r>
              <a:rPr lang="ru-RU" b="0" i="0" dirty="0" smtClean="0">
                <a:solidFill>
                  <a:srgbClr val="0C0E0D"/>
                </a:solidFill>
                <a:effectLst/>
                <a:latin typeface="Tahoma"/>
              </a:rPr>
              <a:t>В. Набоков, Дар.</a:t>
            </a:r>
          </a:p>
          <a:p>
            <a:pPr algn="just"/>
            <a:r>
              <a:rPr lang="ru-RU" b="1" i="0" dirty="0" smtClean="0">
                <a:solidFill>
                  <a:srgbClr val="0C0E0D"/>
                </a:solidFill>
                <a:effectLst/>
                <a:latin typeface="Tahoma"/>
              </a:rPr>
              <a:t>Примечание 2</a:t>
            </a:r>
            <a:r>
              <a:rPr lang="ru-RU" b="0" i="0" dirty="0" smtClean="0">
                <a:solidFill>
                  <a:srgbClr val="0C0E0D"/>
                </a:solidFill>
                <a:effectLst/>
                <a:latin typeface="Tahoma"/>
              </a:rPr>
              <a:t>. Вводные слова, стоящие перед оборотами, которые начинаются союзами «как» и «чтобы», выделяются запятыми по общему правилу: </a:t>
            </a:r>
            <a:r>
              <a:rPr lang="ru-RU" b="0" i="1" dirty="0" smtClean="0">
                <a:solidFill>
                  <a:srgbClr val="0C0E0D"/>
                </a:solidFill>
                <a:effectLst/>
                <a:latin typeface="Tahoma"/>
              </a:rPr>
              <a:t>Прожитый день показался ей бессмысленным, </a:t>
            </a:r>
            <a:r>
              <a:rPr lang="ru-RU" b="1" i="1" dirty="0" smtClean="0">
                <a:solidFill>
                  <a:srgbClr val="0C0E0D"/>
                </a:solidFill>
                <a:effectLst/>
                <a:latin typeface="Tahoma"/>
              </a:rPr>
              <a:t>в сущности, как</a:t>
            </a:r>
            <a:r>
              <a:rPr lang="ru-RU" b="0" i="1" dirty="0" smtClean="0">
                <a:solidFill>
                  <a:srgbClr val="0C0E0D"/>
                </a:solidFill>
                <a:effectLst/>
                <a:latin typeface="Tahoma"/>
              </a:rPr>
              <a:t> и вся жизнь. Он на мгновение задумался, </a:t>
            </a:r>
            <a:r>
              <a:rPr lang="ru-RU" b="1" i="1" dirty="0" smtClean="0">
                <a:solidFill>
                  <a:srgbClr val="0C0E0D"/>
                </a:solidFill>
                <a:effectLst/>
                <a:latin typeface="Tahoma"/>
              </a:rPr>
              <a:t>вероятно, </a:t>
            </a:r>
            <a:r>
              <a:rPr lang="ru-RU" b="1" i="1" dirty="0" err="1" smtClean="0">
                <a:solidFill>
                  <a:srgbClr val="0C0E0D"/>
                </a:solidFill>
                <a:effectLst/>
                <a:latin typeface="Tahoma"/>
              </a:rPr>
              <a:t>чтобы</a:t>
            </a:r>
            <a:r>
              <a:rPr lang="ru-RU" b="0" i="1" dirty="0" err="1" smtClean="0">
                <a:solidFill>
                  <a:srgbClr val="0C0E0D"/>
                </a:solidFill>
                <a:effectLst/>
                <a:latin typeface="Tahoma"/>
              </a:rPr>
              <a:t>подобрать</a:t>
            </a:r>
            <a:r>
              <a:rPr lang="ru-RU" b="0" i="1" dirty="0" smtClean="0">
                <a:solidFill>
                  <a:srgbClr val="0C0E0D"/>
                </a:solidFill>
                <a:effectLst/>
                <a:latin typeface="Tahoma"/>
              </a:rPr>
              <a:t> нужные слова.</a:t>
            </a:r>
            <a:endParaRPr lang="ru-RU" b="0" i="0" dirty="0" smtClean="0">
              <a:solidFill>
                <a:srgbClr val="0C0E0D"/>
              </a:solidFill>
              <a:effectLst/>
              <a:latin typeface="Tahoma"/>
            </a:endParaRPr>
          </a:p>
          <a:p>
            <a:pPr algn="just"/>
            <a:r>
              <a:rPr lang="ru-RU" b="1" i="0" dirty="0" smtClean="0">
                <a:solidFill>
                  <a:srgbClr val="0C0E0D"/>
                </a:solidFill>
                <a:effectLst/>
                <a:latin typeface="Tahoma"/>
              </a:rPr>
              <a:t>Примечание 3.</a:t>
            </a:r>
            <a:r>
              <a:rPr lang="ru-RU" b="0" i="0" dirty="0" smtClean="0">
                <a:solidFill>
                  <a:srgbClr val="0C0E0D"/>
                </a:solidFill>
                <a:effectLst/>
                <a:latin typeface="Tahoma"/>
              </a:rPr>
              <a:t> В некоторых источниках указывается, что вводные слова </a:t>
            </a:r>
            <a:r>
              <a:rPr lang="ru-RU" b="0" i="1" dirty="0" smtClean="0">
                <a:solidFill>
                  <a:srgbClr val="0C0E0D"/>
                </a:solidFill>
                <a:effectLst/>
                <a:latin typeface="Tahoma"/>
              </a:rPr>
              <a:t>вернее, </a:t>
            </a:r>
            <a:r>
              <a:rPr lang="ru-RU" b="0" i="1" dirty="0" err="1" smtClean="0">
                <a:solidFill>
                  <a:srgbClr val="0C0E0D"/>
                </a:solidFill>
                <a:effectLst/>
                <a:latin typeface="Tahoma"/>
              </a:rPr>
              <a:t>точнее,</a:t>
            </a:r>
            <a:r>
              <a:rPr lang="ru-RU" b="0" i="0" dirty="0" err="1" smtClean="0">
                <a:solidFill>
                  <a:srgbClr val="0C0E0D"/>
                </a:solidFill>
                <a:effectLst/>
                <a:latin typeface="Tahoma"/>
              </a:rPr>
              <a:t>придающие</a:t>
            </a:r>
            <a:r>
              <a:rPr lang="ru-RU" b="0" i="0" dirty="0" smtClean="0">
                <a:solidFill>
                  <a:srgbClr val="0C0E0D"/>
                </a:solidFill>
                <a:effectLst/>
                <a:latin typeface="Tahoma"/>
              </a:rPr>
              <a:t> высказыванию уточняющий характер, выделяются запятыми, при этом следующие за ними члены предложения не обособляются. Такое пунктуационное оформление, действительно, возможно: </a:t>
            </a:r>
            <a:r>
              <a:rPr lang="ru-RU" b="0" i="1" dirty="0" smtClean="0">
                <a:solidFill>
                  <a:srgbClr val="0C0E0D"/>
                </a:solidFill>
                <a:effectLst/>
                <a:latin typeface="Tahoma"/>
              </a:rPr>
              <a:t>Но тебе, мальчик, </a:t>
            </a:r>
            <a:r>
              <a:rPr lang="ru-RU" b="1" i="1" dirty="0" smtClean="0">
                <a:solidFill>
                  <a:srgbClr val="0C0E0D"/>
                </a:solidFill>
                <a:effectLst/>
                <a:latin typeface="Tahoma"/>
              </a:rPr>
              <a:t>вернее</a:t>
            </a:r>
            <a:r>
              <a:rPr lang="ru-RU" b="0" i="1" dirty="0" smtClean="0">
                <a:solidFill>
                  <a:srgbClr val="0C0E0D"/>
                </a:solidFill>
                <a:effectLst/>
                <a:latin typeface="Tahoma"/>
              </a:rPr>
              <a:t>, твоему имени я кое-чем обязан</a:t>
            </a:r>
            <a:r>
              <a:rPr lang="ru-RU" b="0" i="0" dirty="0" smtClean="0">
                <a:solidFill>
                  <a:srgbClr val="0C0E0D"/>
                </a:solidFill>
                <a:effectLst/>
                <a:latin typeface="Tahoma"/>
              </a:rPr>
              <a:t>. Л. Кассиль, Будьте готовы, Ваше высочество! </a:t>
            </a:r>
            <a:r>
              <a:rPr lang="ru-RU" b="0" i="1" dirty="0" smtClean="0">
                <a:solidFill>
                  <a:srgbClr val="0C0E0D"/>
                </a:solidFill>
                <a:effectLst/>
                <a:latin typeface="Tahoma"/>
              </a:rPr>
              <a:t>А перед Таниной дверью, </a:t>
            </a:r>
            <a:r>
              <a:rPr lang="ru-RU" b="1" i="1" dirty="0" smtClean="0">
                <a:solidFill>
                  <a:srgbClr val="0C0E0D"/>
                </a:solidFill>
                <a:effectLst/>
                <a:latin typeface="Tahoma"/>
              </a:rPr>
              <a:t>вернее</a:t>
            </a:r>
            <a:r>
              <a:rPr lang="ru-RU" b="0" i="1" dirty="0" smtClean="0">
                <a:solidFill>
                  <a:srgbClr val="0C0E0D"/>
                </a:solidFill>
                <a:effectLst/>
                <a:latin typeface="Tahoma"/>
              </a:rPr>
              <a:t>, этажом ниже толпилась очередь поздравителей.</a:t>
            </a:r>
            <a:r>
              <a:rPr lang="ru-RU" b="0" i="0" dirty="0" smtClean="0">
                <a:solidFill>
                  <a:srgbClr val="0C0E0D"/>
                </a:solidFill>
                <a:effectLst/>
                <a:latin typeface="Tahoma"/>
              </a:rPr>
              <a:t> С. Соловейчик, Ватага «Семь ветров». </a:t>
            </a:r>
            <a:r>
              <a:rPr lang="ru-RU" b="0" i="1" dirty="0" smtClean="0">
                <a:solidFill>
                  <a:srgbClr val="0C0E0D"/>
                </a:solidFill>
                <a:effectLst/>
                <a:latin typeface="Tahoma"/>
              </a:rPr>
              <a:t>Переворачиваюсь с боку на бок, </a:t>
            </a:r>
            <a:r>
              <a:rPr lang="ru-RU" b="1" i="1" dirty="0" smtClean="0">
                <a:solidFill>
                  <a:srgbClr val="0C0E0D"/>
                </a:solidFill>
                <a:effectLst/>
                <a:latin typeface="Tahoma"/>
              </a:rPr>
              <a:t>вернее</a:t>
            </a:r>
            <a:r>
              <a:rPr lang="ru-RU" b="0" i="1" dirty="0" smtClean="0">
                <a:solidFill>
                  <a:srgbClr val="0C0E0D"/>
                </a:solidFill>
                <a:effectLst/>
                <a:latin typeface="Tahoma"/>
              </a:rPr>
              <a:t>, с живота на спину и думаю… О чём? Да всё о том же…</a:t>
            </a:r>
            <a:r>
              <a:rPr lang="ru-RU" b="0" i="0" dirty="0" smtClean="0">
                <a:solidFill>
                  <a:srgbClr val="0C0E0D"/>
                </a:solidFill>
                <a:effectLst/>
                <a:latin typeface="Tahoma"/>
              </a:rPr>
              <a:t> В. Некрасов, Взгляд и Нечто. </a:t>
            </a:r>
            <a:r>
              <a:rPr lang="ru-RU" b="0" i="1" dirty="0" smtClean="0">
                <a:solidFill>
                  <a:srgbClr val="0C0E0D"/>
                </a:solidFill>
                <a:effectLst/>
                <a:latin typeface="Tahoma"/>
              </a:rPr>
              <a:t>За окном, знал Леонид, есть сохлая ветвь старого тополя, и к ней прикреплен, </a:t>
            </a:r>
            <a:r>
              <a:rPr lang="ru-RU" b="1" i="1" dirty="0" smtClean="0">
                <a:solidFill>
                  <a:srgbClr val="0C0E0D"/>
                </a:solidFill>
                <a:effectLst/>
                <a:latin typeface="Tahoma"/>
              </a:rPr>
              <a:t>точнее</a:t>
            </a:r>
            <a:r>
              <a:rPr lang="ru-RU" b="0" i="1" dirty="0" smtClean="0">
                <a:solidFill>
                  <a:srgbClr val="0C0E0D"/>
                </a:solidFill>
                <a:effectLst/>
                <a:latin typeface="Tahoma"/>
              </a:rPr>
              <a:t>, ввинчен в нее «стакан» </a:t>
            </a:r>
            <a:r>
              <a:rPr lang="ru-RU" b="0" i="1" dirty="0" err="1" smtClean="0">
                <a:solidFill>
                  <a:srgbClr val="0C0E0D"/>
                </a:solidFill>
                <a:effectLst/>
                <a:latin typeface="Tahoma"/>
              </a:rPr>
              <a:t>радиопроводки</a:t>
            </a:r>
            <a:r>
              <a:rPr lang="ru-RU" b="0" i="0" dirty="0" smtClean="0">
                <a:solidFill>
                  <a:srgbClr val="0C0E0D"/>
                </a:solidFill>
                <a:effectLst/>
                <a:latin typeface="Tahoma"/>
              </a:rPr>
              <a:t>. В. Астафьев, Печальный детектив.</a:t>
            </a:r>
            <a:endParaRPr lang="ru-RU" b="0" i="0" dirty="0">
              <a:solidFill>
                <a:srgbClr val="0C0E0D"/>
              </a:solidFill>
              <a:effectLst/>
              <a:latin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313356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077" y="620688"/>
            <a:ext cx="882047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i="0" dirty="0" smtClean="0">
                <a:solidFill>
                  <a:srgbClr val="137C48"/>
                </a:solidFill>
                <a:effectLst/>
                <a:latin typeface="Tahoma"/>
              </a:rPr>
              <a:t>3. Вводное слово и союз</a:t>
            </a:r>
            <a:endParaRPr lang="ru-RU" sz="1400" b="0" i="0" dirty="0" smtClean="0">
              <a:solidFill>
                <a:srgbClr val="0C0E0D"/>
              </a:solidFill>
              <a:effectLst/>
              <a:latin typeface="Tahoma"/>
            </a:endParaRPr>
          </a:p>
          <a:p>
            <a:pPr algn="just"/>
            <a:r>
              <a:rPr lang="ru-RU" sz="1400" b="0" i="0" dirty="0" smtClean="0">
                <a:solidFill>
                  <a:srgbClr val="0C0E0D"/>
                </a:solidFill>
                <a:effectLst/>
                <a:latin typeface="Tahoma"/>
              </a:rPr>
              <a:t>Вводные слова и сочетания могут отделяться или не отделяться запятой от предшествующего сочинительного союза в зависимости от контекста.</a:t>
            </a:r>
          </a:p>
          <a:p>
            <a:pPr algn="just"/>
            <a:r>
              <a:rPr lang="ru-RU" sz="1400" b="0" i="0" dirty="0" smtClean="0">
                <a:solidFill>
                  <a:srgbClr val="0C0E0D"/>
                </a:solidFill>
                <a:effectLst/>
                <a:latin typeface="Tahoma"/>
              </a:rPr>
              <a:t>Запятая после союза </a:t>
            </a:r>
            <a:r>
              <a:rPr lang="ru-RU" sz="1400" b="1" i="0" dirty="0" smtClean="0">
                <a:solidFill>
                  <a:srgbClr val="0C0E0D"/>
                </a:solidFill>
                <a:effectLst/>
                <a:latin typeface="Tahoma"/>
              </a:rPr>
              <a:t>ставится</a:t>
            </a:r>
            <a:r>
              <a:rPr lang="ru-RU" sz="1400" b="0" i="0" dirty="0" smtClean="0">
                <a:solidFill>
                  <a:srgbClr val="0C0E0D"/>
                </a:solidFill>
                <a:effectLst/>
                <a:latin typeface="Tahoma"/>
              </a:rPr>
              <a:t>, если вводное слово можно опустить или переставить в другое место предложения без нарушения его структуры.</a:t>
            </a:r>
          </a:p>
          <a:p>
            <a:pPr marL="457200" algn="just"/>
            <a:r>
              <a:rPr lang="ru-RU" sz="1400" b="0" i="1" dirty="0" smtClean="0">
                <a:solidFill>
                  <a:srgbClr val="0C0E0D"/>
                </a:solidFill>
                <a:effectLst/>
                <a:latin typeface="Tahoma"/>
              </a:rPr>
              <a:t>Я узнал только, что он некогда был кучером у старой бездетной барыни, бежал со вверенной ему тройкой лошадей, пропадал целый год </a:t>
            </a:r>
            <a:r>
              <a:rPr lang="ru-RU" sz="1400" b="1" i="1" dirty="0" smtClean="0">
                <a:solidFill>
                  <a:srgbClr val="0C0E0D"/>
                </a:solidFill>
                <a:effectLst/>
                <a:latin typeface="Tahoma"/>
              </a:rPr>
              <a:t>и</a:t>
            </a:r>
            <a:r>
              <a:rPr lang="ru-RU" sz="1400" b="0" i="1" dirty="0" smtClean="0">
                <a:solidFill>
                  <a:srgbClr val="0C0E0D"/>
                </a:solidFill>
                <a:effectLst/>
                <a:latin typeface="Tahoma"/>
              </a:rPr>
              <a:t>, </a:t>
            </a:r>
            <a:r>
              <a:rPr lang="ru-RU" sz="1400" b="1" i="1" dirty="0" smtClean="0">
                <a:solidFill>
                  <a:srgbClr val="0C0E0D"/>
                </a:solidFill>
                <a:effectLst/>
                <a:latin typeface="Tahoma"/>
              </a:rPr>
              <a:t>должно быть</a:t>
            </a:r>
            <a:r>
              <a:rPr lang="ru-RU" sz="1400" b="0" i="1" dirty="0" smtClean="0">
                <a:solidFill>
                  <a:srgbClr val="0C0E0D"/>
                </a:solidFill>
                <a:effectLst/>
                <a:latin typeface="Tahoma"/>
              </a:rPr>
              <a:t>, убедившись на деле в невыгодах и бедствиях бродячей жизни, вернулся сам, но уже хромой... </a:t>
            </a:r>
            <a:r>
              <a:rPr lang="ru-RU" sz="1400" b="0" i="0" dirty="0" smtClean="0">
                <a:solidFill>
                  <a:srgbClr val="0C0E0D"/>
                </a:solidFill>
                <a:effectLst/>
                <a:latin typeface="Tahoma"/>
              </a:rPr>
              <a:t>И. Тургенев, Певцы.</a:t>
            </a:r>
            <a:r>
              <a:rPr lang="ru-RU" sz="1400" b="0" i="1" dirty="0" smtClean="0">
                <a:solidFill>
                  <a:srgbClr val="0C0E0D"/>
                </a:solidFill>
                <a:effectLst/>
                <a:latin typeface="Tahoma"/>
              </a:rPr>
              <a:t> Однако Володя, видя, как трудно мальчишке, совсем не ругался, </a:t>
            </a:r>
            <a:r>
              <a:rPr lang="ru-RU" sz="1400" b="1" i="1" dirty="0" err="1" smtClean="0">
                <a:solidFill>
                  <a:srgbClr val="0C0E0D"/>
                </a:solidFill>
                <a:effectLst/>
                <a:latin typeface="Tahoma"/>
              </a:rPr>
              <a:t>а</a:t>
            </a:r>
            <a:r>
              <a:rPr lang="ru-RU" sz="1400" b="0" i="1" dirty="0" err="1" smtClean="0">
                <a:solidFill>
                  <a:srgbClr val="0C0E0D"/>
                </a:solidFill>
                <a:effectLst/>
                <a:latin typeface="Tahoma"/>
              </a:rPr>
              <a:t>,</a:t>
            </a:r>
            <a:r>
              <a:rPr lang="ru-RU" sz="1400" b="1" i="1" dirty="0" err="1" smtClean="0">
                <a:solidFill>
                  <a:srgbClr val="0C0E0D"/>
                </a:solidFill>
                <a:effectLst/>
                <a:latin typeface="Tahoma"/>
              </a:rPr>
              <a:t>наоборот</a:t>
            </a:r>
            <a:r>
              <a:rPr lang="ru-RU" sz="1400" b="0" i="1" dirty="0" smtClean="0">
                <a:solidFill>
                  <a:srgbClr val="0C0E0D"/>
                </a:solidFill>
                <a:effectLst/>
                <a:latin typeface="Tahoma"/>
              </a:rPr>
              <a:t>, говорил нечто подбодряющее. </a:t>
            </a:r>
            <a:r>
              <a:rPr lang="ru-RU" sz="1400" b="0" i="0" dirty="0" smtClean="0">
                <a:solidFill>
                  <a:srgbClr val="0C0E0D"/>
                </a:solidFill>
                <a:effectLst/>
                <a:latin typeface="Tahoma"/>
              </a:rPr>
              <a:t>Ю. Визбор,  Альтернатива вершины Ключ</a:t>
            </a:r>
            <a:r>
              <a:rPr lang="ru-RU" sz="1400" b="0" i="1" dirty="0" smtClean="0">
                <a:solidFill>
                  <a:srgbClr val="0C0E0D"/>
                </a:solidFill>
                <a:effectLst/>
                <a:latin typeface="Tahoma"/>
              </a:rPr>
              <a:t>. Перед уходом я достал из-под стекла список и предельным нажимом вымарал слово «</a:t>
            </a:r>
            <a:r>
              <a:rPr lang="ru-RU" sz="1400" b="0" i="1" dirty="0" err="1" smtClean="0">
                <a:solidFill>
                  <a:srgbClr val="0C0E0D"/>
                </a:solidFill>
                <a:effectLst/>
                <a:latin typeface="Tahoma"/>
              </a:rPr>
              <a:t>Волобуй</a:t>
            </a:r>
            <a:r>
              <a:rPr lang="ru-RU" sz="1400" b="0" i="1" dirty="0" smtClean="0">
                <a:solidFill>
                  <a:srgbClr val="0C0E0D"/>
                </a:solidFill>
                <a:effectLst/>
                <a:latin typeface="Tahoma"/>
              </a:rPr>
              <a:t>» своей радужной ручкой. Я решился на это потому, что оно лохматилось бумажными ворсинками </a:t>
            </a:r>
            <a:r>
              <a:rPr lang="ru-RU" sz="1400" b="1" i="1" dirty="0" smtClean="0">
                <a:solidFill>
                  <a:srgbClr val="0C0E0D"/>
                </a:solidFill>
                <a:effectLst/>
                <a:latin typeface="Tahoma"/>
              </a:rPr>
              <a:t>и</a:t>
            </a:r>
            <a:r>
              <a:rPr lang="ru-RU" sz="1400" b="0" i="1" dirty="0" smtClean="0">
                <a:solidFill>
                  <a:srgbClr val="0C0E0D"/>
                </a:solidFill>
                <a:effectLst/>
                <a:latin typeface="Tahoma"/>
              </a:rPr>
              <a:t>, </a:t>
            </a:r>
            <a:r>
              <a:rPr lang="ru-RU" sz="1400" b="1" i="1" dirty="0" smtClean="0">
                <a:solidFill>
                  <a:srgbClr val="0C0E0D"/>
                </a:solidFill>
                <a:effectLst/>
                <a:latin typeface="Tahoma"/>
              </a:rPr>
              <a:t>значит</a:t>
            </a:r>
            <a:r>
              <a:rPr lang="ru-RU" sz="1400" b="0" i="1" dirty="0" smtClean="0">
                <a:solidFill>
                  <a:srgbClr val="0C0E0D"/>
                </a:solidFill>
                <a:effectLst/>
                <a:latin typeface="Tahoma"/>
              </a:rPr>
              <a:t>, его уже царапали до меня когтем… </a:t>
            </a:r>
            <a:r>
              <a:rPr lang="ru-RU" sz="1400" b="0" i="0" dirty="0" smtClean="0">
                <a:solidFill>
                  <a:srgbClr val="0C0E0D"/>
                </a:solidFill>
                <a:effectLst/>
                <a:latin typeface="Tahoma"/>
              </a:rPr>
              <a:t>К. Воробьев, Вот пришел великан.</a:t>
            </a:r>
            <a:r>
              <a:rPr lang="ru-RU" sz="1400" b="0" i="1" dirty="0" smtClean="0">
                <a:solidFill>
                  <a:srgbClr val="0C0E0D"/>
                </a:solidFill>
                <a:effectLst/>
                <a:latin typeface="Tahoma"/>
              </a:rPr>
              <a:t> Она очень долго страдала после разлуки, </a:t>
            </a:r>
            <a:r>
              <a:rPr lang="ru-RU" sz="1400" b="1" i="1" dirty="0" smtClean="0">
                <a:solidFill>
                  <a:srgbClr val="0C0E0D"/>
                </a:solidFill>
                <a:effectLst/>
                <a:latin typeface="Tahoma"/>
              </a:rPr>
              <a:t>но</a:t>
            </a:r>
            <a:r>
              <a:rPr lang="ru-RU" sz="1400" b="0" i="1" dirty="0" smtClean="0">
                <a:solidFill>
                  <a:srgbClr val="0C0E0D"/>
                </a:solidFill>
                <a:effectLst/>
                <a:latin typeface="Tahoma"/>
              </a:rPr>
              <a:t>, </a:t>
            </a:r>
            <a:r>
              <a:rPr lang="ru-RU" sz="1400" b="1" i="1" dirty="0" smtClean="0">
                <a:solidFill>
                  <a:srgbClr val="0C0E0D"/>
                </a:solidFill>
                <a:effectLst/>
                <a:latin typeface="Tahoma"/>
              </a:rPr>
              <a:t>как известно</a:t>
            </a:r>
            <a:r>
              <a:rPr lang="ru-RU" sz="1400" b="0" i="1" dirty="0" smtClean="0">
                <a:solidFill>
                  <a:srgbClr val="0C0E0D"/>
                </a:solidFill>
                <a:effectLst/>
                <a:latin typeface="Tahoma"/>
              </a:rPr>
              <a:t>, время лечит любые раны.</a:t>
            </a:r>
            <a:endParaRPr lang="ru-RU" sz="1400" b="0" i="0" dirty="0" smtClean="0">
              <a:solidFill>
                <a:srgbClr val="0C0E0D"/>
              </a:solidFill>
              <a:effectLst/>
              <a:latin typeface="Tahoma"/>
            </a:endParaRPr>
          </a:p>
          <a:p>
            <a:pPr algn="just"/>
            <a:r>
              <a:rPr lang="ru-RU" sz="1400" b="0" i="0" dirty="0" smtClean="0">
                <a:solidFill>
                  <a:srgbClr val="0C0E0D"/>
                </a:solidFill>
                <a:effectLst/>
                <a:latin typeface="Tahoma"/>
              </a:rPr>
              <a:t>Если же изъятие вводного слова невозможно (т. е. союз включается во вводную конструкцию, образуя с ней единое сочетание), то запятая после союза </a:t>
            </a:r>
            <a:r>
              <a:rPr lang="ru-RU" sz="1400" b="1" i="0" dirty="0" smtClean="0">
                <a:solidFill>
                  <a:srgbClr val="0C0E0D"/>
                </a:solidFill>
                <a:effectLst/>
                <a:latin typeface="Tahoma"/>
              </a:rPr>
              <a:t>не ставится</a:t>
            </a:r>
            <a:r>
              <a:rPr lang="ru-RU" sz="1400" b="0" i="0" dirty="0" smtClean="0">
                <a:solidFill>
                  <a:srgbClr val="0C0E0D"/>
                </a:solidFill>
                <a:effectLst/>
                <a:latin typeface="Tahoma"/>
              </a:rPr>
              <a:t> (обычно это бывает при союзе </a:t>
            </a:r>
            <a:r>
              <a:rPr lang="ru-RU" sz="1400" b="0" i="1" dirty="0" smtClean="0">
                <a:solidFill>
                  <a:srgbClr val="0C0E0D"/>
                </a:solidFill>
                <a:effectLst/>
                <a:latin typeface="Tahoma"/>
              </a:rPr>
              <a:t>а</a:t>
            </a:r>
            <a:r>
              <a:rPr lang="ru-RU" sz="1400" b="0" i="0" dirty="0" smtClean="0">
                <a:solidFill>
                  <a:srgbClr val="0C0E0D"/>
                </a:solidFill>
                <a:effectLst/>
                <a:latin typeface="Tahoma"/>
              </a:rPr>
              <a:t>).</a:t>
            </a:r>
          </a:p>
          <a:p>
            <a:pPr marL="457200" algn="just"/>
            <a:r>
              <a:rPr lang="ru-RU" sz="1400" b="0" i="1" dirty="0" smtClean="0">
                <a:solidFill>
                  <a:srgbClr val="0C0E0D"/>
                </a:solidFill>
                <a:effectLst/>
                <a:latin typeface="Tahoma"/>
              </a:rPr>
              <a:t>«Вы ничуть не мешаете мне, – возразил он, – извольте себе стрелять, </a:t>
            </a:r>
            <a:r>
              <a:rPr lang="ru-RU" sz="1400" b="1" i="1" dirty="0" smtClean="0">
                <a:solidFill>
                  <a:srgbClr val="0C0E0D"/>
                </a:solidFill>
                <a:effectLst/>
                <a:latin typeface="Tahoma"/>
              </a:rPr>
              <a:t>а впрочем</a:t>
            </a:r>
            <a:r>
              <a:rPr lang="ru-RU" sz="1400" b="0" i="1" dirty="0" smtClean="0">
                <a:solidFill>
                  <a:srgbClr val="0C0E0D"/>
                </a:solidFill>
                <a:effectLst/>
                <a:latin typeface="Tahoma"/>
              </a:rPr>
              <a:t>, как вам угодно; выстрел ваш остается за вами; я всегда готов к вашим услугам». </a:t>
            </a:r>
            <a:r>
              <a:rPr lang="ru-RU" sz="1400" b="0" i="0" dirty="0" smtClean="0">
                <a:solidFill>
                  <a:srgbClr val="0C0E0D"/>
                </a:solidFill>
                <a:effectLst/>
                <a:latin typeface="Tahoma"/>
              </a:rPr>
              <a:t>А. Пушкин, Выстрел.</a:t>
            </a:r>
            <a:r>
              <a:rPr lang="ru-RU" sz="1400" b="0" i="1" dirty="0" smtClean="0">
                <a:solidFill>
                  <a:srgbClr val="0C0E0D"/>
                </a:solidFill>
                <a:effectLst/>
                <a:latin typeface="Tahoma"/>
              </a:rPr>
              <a:t> Вы, кажется, потом любили португальца, // </a:t>
            </a:r>
            <a:r>
              <a:rPr lang="ru-RU" sz="1400" b="1" i="1" dirty="0" smtClean="0">
                <a:solidFill>
                  <a:srgbClr val="0C0E0D"/>
                </a:solidFill>
                <a:effectLst/>
                <a:latin typeface="Tahoma"/>
              </a:rPr>
              <a:t>А может быть</a:t>
            </a:r>
            <a:r>
              <a:rPr lang="ru-RU" sz="1400" b="0" i="1" dirty="0" smtClean="0">
                <a:solidFill>
                  <a:srgbClr val="0C0E0D"/>
                </a:solidFill>
                <a:effectLst/>
                <a:latin typeface="Tahoma"/>
              </a:rPr>
              <a:t>, с малайцем вы ушли. </a:t>
            </a:r>
            <a:r>
              <a:rPr lang="ru-RU" sz="1400" b="0" i="0" dirty="0" smtClean="0">
                <a:solidFill>
                  <a:srgbClr val="0C0E0D"/>
                </a:solidFill>
                <a:effectLst/>
                <a:latin typeface="Tahoma"/>
              </a:rPr>
              <a:t>А. Вертинский, Где вы теперь... </a:t>
            </a:r>
            <a:r>
              <a:rPr lang="ru-RU" sz="1400" b="0" i="1" dirty="0" smtClean="0">
                <a:solidFill>
                  <a:srgbClr val="0C0E0D"/>
                </a:solidFill>
                <a:effectLst/>
                <a:latin typeface="Tahoma"/>
              </a:rPr>
              <a:t>Трава на нашей поляне, пожелтевшая и сморенная, все же осталась живой и мягкой, на ней возились свободные от игры, </a:t>
            </a:r>
            <a:r>
              <a:rPr lang="ru-RU" sz="1400" b="1" i="1" dirty="0" smtClean="0">
                <a:solidFill>
                  <a:srgbClr val="0C0E0D"/>
                </a:solidFill>
                <a:effectLst/>
                <a:latin typeface="Tahoma"/>
              </a:rPr>
              <a:t>а лучше сказать</a:t>
            </a:r>
            <a:r>
              <a:rPr lang="ru-RU" sz="1400" b="0" i="1" dirty="0" smtClean="0">
                <a:solidFill>
                  <a:srgbClr val="0C0E0D"/>
                </a:solidFill>
                <a:effectLst/>
                <a:latin typeface="Tahoma"/>
              </a:rPr>
              <a:t>, проигравшиеся ребята. </a:t>
            </a:r>
            <a:r>
              <a:rPr lang="ru-RU" sz="1400" b="0" i="0" dirty="0" smtClean="0">
                <a:solidFill>
                  <a:srgbClr val="0C0E0D"/>
                </a:solidFill>
                <a:effectLst/>
                <a:latin typeface="Tahoma"/>
              </a:rPr>
              <a:t>В. Распутин, Уроки французского. </a:t>
            </a:r>
            <a:r>
              <a:rPr lang="ru-RU" sz="1400" b="0" i="1" dirty="0" smtClean="0">
                <a:solidFill>
                  <a:srgbClr val="0C0E0D"/>
                </a:solidFill>
                <a:effectLst/>
                <a:latin typeface="Tahoma"/>
              </a:rPr>
              <a:t>Случайно появляется газ или нет, связан ли он с циклонами,</a:t>
            </a:r>
            <a:r>
              <a:rPr lang="ru-RU" sz="1400" b="1" i="1" dirty="0" smtClean="0">
                <a:solidFill>
                  <a:srgbClr val="0C0E0D"/>
                </a:solidFill>
                <a:effectLst/>
                <a:latin typeface="Tahoma"/>
              </a:rPr>
              <a:t> а значит</a:t>
            </a:r>
            <a:r>
              <a:rPr lang="ru-RU" sz="1400" b="0" i="1" dirty="0" smtClean="0">
                <a:solidFill>
                  <a:srgbClr val="0C0E0D"/>
                </a:solidFill>
                <a:effectLst/>
                <a:latin typeface="Tahoma"/>
              </a:rPr>
              <a:t>, можно ли по этому признаку прогнозировать – вопрос требует выяснения. </a:t>
            </a:r>
            <a:r>
              <a:rPr lang="ru-RU" sz="1400" b="0" i="0" dirty="0" smtClean="0">
                <a:solidFill>
                  <a:srgbClr val="0C0E0D"/>
                </a:solidFill>
                <a:effectLst/>
                <a:latin typeface="Tahoma"/>
              </a:rPr>
              <a:t>А. Гладилин, Прогноз на завтра.</a:t>
            </a:r>
            <a:endParaRPr lang="ru-RU" sz="1400" b="0" i="0" dirty="0">
              <a:solidFill>
                <a:srgbClr val="0C0E0D"/>
              </a:solidFill>
              <a:effectLst/>
              <a:latin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312328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71600" cy="758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971600" y="116632"/>
            <a:ext cx="7992887" cy="6624736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dirty="0" smtClean="0"/>
              <a:t>Так формулируется это задание в демоверсии 2015 года: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ru-RU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2800" dirty="0"/>
              <a:t>Расставьте  знаки  препинания:  </a:t>
            </a:r>
            <a:r>
              <a:rPr lang="ru-RU" sz="2800" b="0" dirty="0"/>
              <a:t>укажите  все  цифры,  на  месте  которых  </a:t>
            </a:r>
            <a:r>
              <a:rPr lang="ru-RU" sz="2800" b="0" dirty="0" smtClean="0"/>
              <a:t> в </a:t>
            </a:r>
            <a:r>
              <a:rPr lang="ru-RU" sz="2800" b="0" dirty="0"/>
              <a:t>предложениях должны стоять запятые. 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2800" b="0" i="1" dirty="0"/>
              <a:t>Поздней  осенью  или  зимой  на  улицах  городов    появляются  стайки  то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2800" b="0" i="1" dirty="0"/>
              <a:t>мелодично  щебечущих,  то  резко  кричащих  птиц.  Вот  (1)  видимо  (2)  за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2800" b="0" i="1" dirty="0"/>
              <a:t>этот  крик  и  получили  птицы  своё  имя  –  свиристели,  ведь  глагол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2800" b="0" i="1" dirty="0"/>
              <a:t>«свиристеть»  (3)  как  считают  лингвисты  (4)  когда-то  означал  «резко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2800" b="0" i="1" dirty="0"/>
              <a:t>свистеть, кричать». </a:t>
            </a:r>
          </a:p>
        </p:txBody>
      </p:sp>
    </p:spTree>
    <p:extLst>
      <p:ext uri="{BB962C8B-B14F-4D97-AF65-F5344CB8AC3E}">
        <p14:creationId xmlns:p14="http://schemas.microsoft.com/office/powerpoint/2010/main" val="426229928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077" y="620688"/>
            <a:ext cx="8820472" cy="4739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i="0" dirty="0" smtClean="0">
                <a:solidFill>
                  <a:srgbClr val="137C48"/>
                </a:solidFill>
                <a:effectLst/>
                <a:latin typeface="Tahoma"/>
              </a:rPr>
              <a:t>3. Вводное слово и союз (продолжение)</a:t>
            </a:r>
          </a:p>
          <a:p>
            <a:pPr algn="just"/>
            <a:r>
              <a:rPr lang="ru-RU" b="0" i="0" dirty="0" smtClean="0">
                <a:solidFill>
                  <a:srgbClr val="0C0E0D"/>
                </a:solidFill>
                <a:effectLst/>
                <a:latin typeface="Tahoma"/>
              </a:rPr>
              <a:t>Вводное слово обычно не отделяется знаком препинания от присоединительного союза, стоящего в начале предложения.</a:t>
            </a:r>
          </a:p>
          <a:p>
            <a:pPr marL="457200" algn="just"/>
            <a:r>
              <a:rPr lang="ru-RU" b="1" i="1" dirty="0" smtClean="0">
                <a:solidFill>
                  <a:srgbClr val="0C0E0D"/>
                </a:solidFill>
                <a:effectLst/>
                <a:latin typeface="Tahoma"/>
              </a:rPr>
              <a:t>И в самом деле</a:t>
            </a:r>
            <a:r>
              <a:rPr lang="ru-RU" b="0" i="1" dirty="0" smtClean="0">
                <a:solidFill>
                  <a:srgbClr val="0C0E0D"/>
                </a:solidFill>
                <a:effectLst/>
                <a:latin typeface="Tahoma"/>
              </a:rPr>
              <a:t>, за эти четыре года, пока служу в гимназии, я чувствую, как из меня выходят каждый день по каплям и силы и молодость. </a:t>
            </a:r>
            <a:r>
              <a:rPr lang="ru-RU" b="0" i="0" dirty="0" smtClean="0">
                <a:solidFill>
                  <a:srgbClr val="0C0E0D"/>
                </a:solidFill>
                <a:effectLst/>
                <a:latin typeface="Tahoma"/>
              </a:rPr>
              <a:t>А. Чехов, Три сестры.</a:t>
            </a:r>
            <a:r>
              <a:rPr lang="ru-RU" b="0" i="1" dirty="0" smtClean="0">
                <a:solidFill>
                  <a:srgbClr val="0C0E0D"/>
                </a:solidFill>
                <a:effectLst/>
                <a:latin typeface="Tahoma"/>
              </a:rPr>
              <a:t> «Нет, жизнь все-таки мудра, и надо подчиняться ее законам, – сказал он задумчиво. – </a:t>
            </a:r>
            <a:r>
              <a:rPr lang="ru-RU" b="1" i="1" dirty="0" smtClean="0">
                <a:solidFill>
                  <a:srgbClr val="0C0E0D"/>
                </a:solidFill>
                <a:effectLst/>
                <a:latin typeface="Tahoma"/>
              </a:rPr>
              <a:t>И кроме того</a:t>
            </a:r>
            <a:r>
              <a:rPr lang="ru-RU" b="0" i="1" dirty="0" smtClean="0">
                <a:solidFill>
                  <a:srgbClr val="0C0E0D"/>
                </a:solidFill>
                <a:effectLst/>
                <a:latin typeface="Tahoma"/>
              </a:rPr>
              <a:t>, жизнь прекрасна». </a:t>
            </a:r>
            <a:r>
              <a:rPr lang="ru-RU" b="0" i="0" dirty="0" smtClean="0">
                <a:solidFill>
                  <a:srgbClr val="0C0E0D"/>
                </a:solidFill>
                <a:effectLst/>
                <a:latin typeface="Tahoma"/>
              </a:rPr>
              <a:t>А. Куприн, Леночка. </a:t>
            </a:r>
            <a:r>
              <a:rPr lang="ru-RU" b="1" i="1" dirty="0" smtClean="0">
                <a:solidFill>
                  <a:srgbClr val="0C0E0D"/>
                </a:solidFill>
                <a:effectLst/>
                <a:latin typeface="Tahoma"/>
              </a:rPr>
              <a:t>И вообще</a:t>
            </a:r>
            <a:r>
              <a:rPr lang="ru-RU" b="0" i="1" dirty="0" smtClean="0">
                <a:solidFill>
                  <a:srgbClr val="0C0E0D"/>
                </a:solidFill>
                <a:effectLst/>
                <a:latin typeface="Tahoma"/>
              </a:rPr>
              <a:t>, сейчас, когда он немного отвлекся от мысли о пропаже скрипки и стал считать, что именно у него было украдено из личных вещей, домашнего имущества, появилась в нем какая-то застенчивая неловкость... </a:t>
            </a:r>
            <a:r>
              <a:rPr lang="ru-RU" b="0" i="0" dirty="0" smtClean="0">
                <a:solidFill>
                  <a:srgbClr val="0C0E0D"/>
                </a:solidFill>
                <a:effectLst/>
                <a:latin typeface="Tahoma"/>
              </a:rPr>
              <a:t>А. и Г. </a:t>
            </a:r>
            <a:r>
              <a:rPr lang="ru-RU" b="0" i="0" dirty="0" err="1" smtClean="0">
                <a:solidFill>
                  <a:srgbClr val="0C0E0D"/>
                </a:solidFill>
                <a:effectLst/>
                <a:latin typeface="Tahoma"/>
              </a:rPr>
              <a:t>Вайнеры</a:t>
            </a:r>
            <a:r>
              <a:rPr lang="ru-RU" b="0" i="0" dirty="0" smtClean="0">
                <a:solidFill>
                  <a:srgbClr val="0C0E0D"/>
                </a:solidFill>
                <a:effectLst/>
                <a:latin typeface="Tahoma"/>
              </a:rPr>
              <a:t>, Визит к Минотавру. </a:t>
            </a:r>
            <a:r>
              <a:rPr lang="ru-RU" b="0" i="1" dirty="0" smtClean="0">
                <a:solidFill>
                  <a:srgbClr val="0C0E0D"/>
                </a:solidFill>
                <a:effectLst/>
                <a:latin typeface="Tahoma"/>
              </a:rPr>
              <a:t>На втором этаже в коридоре была мягкая ковровая дорожка, и Дмитрий Алексеевич почувствовал близость начальства. </a:t>
            </a:r>
            <a:r>
              <a:rPr lang="ru-RU" b="1" i="1" dirty="0" smtClean="0">
                <a:solidFill>
                  <a:srgbClr val="0C0E0D"/>
                </a:solidFill>
                <a:effectLst/>
                <a:latin typeface="Tahoma"/>
              </a:rPr>
              <a:t>И действительно</a:t>
            </a:r>
            <a:r>
              <a:rPr lang="ru-RU" b="0" i="1" dirty="0" smtClean="0">
                <a:solidFill>
                  <a:srgbClr val="0C0E0D"/>
                </a:solidFill>
                <a:effectLst/>
                <a:latin typeface="Tahoma"/>
              </a:rPr>
              <a:t>, он сразу же увидел табличку из толстого стекла: «Директор». </a:t>
            </a:r>
            <a:r>
              <a:rPr lang="ru-RU" b="0" i="0" dirty="0" smtClean="0">
                <a:solidFill>
                  <a:srgbClr val="0C0E0D"/>
                </a:solidFill>
                <a:effectLst/>
                <a:latin typeface="Tahoma"/>
              </a:rPr>
              <a:t>В. Дудинцев, Не хлебом единым. </a:t>
            </a:r>
            <a:r>
              <a:rPr lang="ru-RU" b="0" i="1" dirty="0" smtClean="0">
                <a:solidFill>
                  <a:srgbClr val="0C0E0D"/>
                </a:solidFill>
                <a:effectLst/>
                <a:latin typeface="Tahoma"/>
              </a:rPr>
              <a:t>В 1925 году у него вроде бы еще оставалось какое-то время в запасе. </a:t>
            </a:r>
            <a:r>
              <a:rPr lang="ru-RU" b="1" i="1" dirty="0" smtClean="0">
                <a:solidFill>
                  <a:srgbClr val="0C0E0D"/>
                </a:solidFill>
                <a:effectLst/>
                <a:latin typeface="Tahoma"/>
              </a:rPr>
              <a:t>Да кроме того</a:t>
            </a:r>
            <a:r>
              <a:rPr lang="ru-RU" b="0" i="1" dirty="0" smtClean="0">
                <a:solidFill>
                  <a:srgbClr val="0C0E0D"/>
                </a:solidFill>
                <a:effectLst/>
                <a:latin typeface="Tahoma"/>
              </a:rPr>
              <a:t>, он уже и сделал кое-что путное. </a:t>
            </a:r>
            <a:r>
              <a:rPr lang="ru-RU" b="0" i="0" dirty="0" smtClean="0">
                <a:solidFill>
                  <a:srgbClr val="0C0E0D"/>
                </a:solidFill>
                <a:effectLst/>
                <a:latin typeface="Tahoma"/>
              </a:rPr>
              <a:t>Д. Гранин, Зубр.</a:t>
            </a:r>
          </a:p>
          <a:p>
            <a:pPr algn="just"/>
            <a:endParaRPr lang="ru-RU" sz="1400" b="1" i="0" dirty="0" smtClean="0">
              <a:effectLst/>
              <a:latin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236684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504" y="908720"/>
            <a:ext cx="864096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i="0" dirty="0" smtClean="0">
                <a:solidFill>
                  <a:srgbClr val="137C48"/>
                </a:solidFill>
                <a:effectLst/>
                <a:latin typeface="Tahoma"/>
              </a:rPr>
              <a:t>4. Вводное слово на границе однородных членов или частей сложного предложения</a:t>
            </a:r>
            <a:endParaRPr lang="ru-RU" sz="2800" b="0" i="0" dirty="0" smtClean="0">
              <a:solidFill>
                <a:srgbClr val="0C0E0D"/>
              </a:solidFill>
              <a:effectLst/>
              <a:latin typeface="Tahoma"/>
            </a:endParaRPr>
          </a:p>
          <a:p>
            <a:pPr algn="just"/>
            <a:r>
              <a:rPr lang="ru-RU" sz="2800" b="0" i="0" dirty="0" smtClean="0">
                <a:solidFill>
                  <a:srgbClr val="0C0E0D"/>
                </a:solidFill>
                <a:effectLst/>
                <a:latin typeface="Tahoma"/>
              </a:rPr>
              <a:t>Вводные слова и сочетания, стоящие на границе однородных членов или частей сложного предложения и относящиеся к следующему за ними слову или предложению, не отделяются от него запятой: </a:t>
            </a:r>
            <a:r>
              <a:rPr lang="ru-RU" sz="2800" b="0" i="1" dirty="0" smtClean="0">
                <a:solidFill>
                  <a:srgbClr val="0C0E0D"/>
                </a:solidFill>
                <a:effectLst/>
                <a:latin typeface="Tahoma"/>
              </a:rPr>
              <a:t>Послышался резкий стук, </a:t>
            </a:r>
            <a:r>
              <a:rPr lang="ru-RU" sz="2800" b="1" i="1" dirty="0" smtClean="0">
                <a:solidFill>
                  <a:srgbClr val="0C0E0D"/>
                </a:solidFill>
                <a:effectLst/>
                <a:latin typeface="Tahoma"/>
              </a:rPr>
              <a:t>должно быть сорвалась ставня</a:t>
            </a:r>
            <a:r>
              <a:rPr lang="ru-RU" sz="2800" b="0" i="1" dirty="0" smtClean="0">
                <a:solidFill>
                  <a:srgbClr val="0C0E0D"/>
                </a:solidFill>
                <a:effectLst/>
                <a:latin typeface="Tahoma"/>
              </a:rPr>
              <a:t>. </a:t>
            </a:r>
            <a:r>
              <a:rPr lang="ru-RU" sz="2800" b="0" i="0" dirty="0" smtClean="0">
                <a:solidFill>
                  <a:srgbClr val="0C0E0D"/>
                </a:solidFill>
                <a:effectLst/>
                <a:latin typeface="Tahoma"/>
              </a:rPr>
              <a:t>А. Чехов, Невеста. (Ср.: </a:t>
            </a:r>
            <a:r>
              <a:rPr lang="ru-RU" sz="2800" b="0" i="1" dirty="0" smtClean="0">
                <a:solidFill>
                  <a:srgbClr val="0C0E0D"/>
                </a:solidFill>
                <a:effectLst/>
                <a:latin typeface="Tahoma"/>
              </a:rPr>
              <a:t>Послышался резкий стук. </a:t>
            </a:r>
            <a:r>
              <a:rPr lang="ru-RU" sz="2800" b="1" i="1" dirty="0" smtClean="0">
                <a:solidFill>
                  <a:srgbClr val="0C0E0D"/>
                </a:solidFill>
                <a:effectLst/>
                <a:latin typeface="Tahoma"/>
              </a:rPr>
              <a:t>Должно быть</a:t>
            </a:r>
            <a:r>
              <a:rPr lang="ru-RU" sz="2800" b="0" i="1" dirty="0" smtClean="0">
                <a:solidFill>
                  <a:srgbClr val="0C0E0D"/>
                </a:solidFill>
                <a:effectLst/>
                <a:latin typeface="Tahoma"/>
              </a:rPr>
              <a:t>, сорвалась ставня.</a:t>
            </a:r>
            <a:r>
              <a:rPr lang="ru-RU" sz="2800" b="0" i="0" dirty="0" smtClean="0">
                <a:solidFill>
                  <a:srgbClr val="0C0E0D"/>
                </a:solidFill>
                <a:effectLst/>
                <a:latin typeface="Tahoma"/>
              </a:rPr>
              <a:t>)</a:t>
            </a:r>
            <a:endParaRPr lang="ru-RU" sz="2800" b="0" i="0" dirty="0">
              <a:solidFill>
                <a:srgbClr val="0C0E0D"/>
              </a:solidFill>
              <a:effectLst/>
              <a:latin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val="1499159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0"/>
            <a:ext cx="8229600" cy="6858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400" b="1" dirty="0"/>
              <a:t>Примечание. </a:t>
            </a:r>
            <a:r>
              <a:rPr lang="ru-RU" sz="2400" dirty="0"/>
              <a:t>Не являются вводными и не выделяются запятыми слова и словосочетания: </a:t>
            </a:r>
            <a:r>
              <a:rPr lang="ru-RU" sz="2400" b="1" i="1" dirty="0">
                <a:solidFill>
                  <a:srgbClr val="FF0000"/>
                </a:solidFill>
              </a:rPr>
              <a:t>авось, буквально, будто, вдобавок, в довершение, вдруг, ведь, в конечном счете, вот, вряд ли, все-таки, даже, едва ли, исключительно, именно, как будто, как бы, как раз, к тому же, между тем, небось, по предложению, по постановлению, по решению, приблизительно, примерно, притом, почти, по­этому, просто, решительно, словно, якобы </a:t>
            </a:r>
            <a:r>
              <a:rPr lang="ru-RU" sz="2400" b="1" dirty="0">
                <a:solidFill>
                  <a:srgbClr val="FF0000"/>
                </a:solidFill>
              </a:rPr>
              <a:t>и др.</a:t>
            </a:r>
          </a:p>
          <a:p>
            <a:pPr>
              <a:lnSpc>
                <a:spcPct val="90000"/>
              </a:lnSpc>
            </a:pPr>
            <a:r>
              <a:rPr lang="ru-RU" sz="2400" dirty="0"/>
              <a:t>Не ставится запятая, если вводное слово стоит в начале или в конце обособленного оборота: </a:t>
            </a:r>
            <a:r>
              <a:rPr lang="ru-RU" sz="2400" i="1" dirty="0"/>
              <a:t>Вероятно испуганный появлением человека, зверек кинулся наутек.</a:t>
            </a:r>
            <a:endParaRPr lang="ru-RU" sz="2400" dirty="0"/>
          </a:p>
          <a:p>
            <a:pPr>
              <a:lnSpc>
                <a:spcPct val="90000"/>
              </a:lnSpc>
            </a:pPr>
            <a:r>
              <a:rPr lang="ru-RU" sz="2400" dirty="0"/>
              <a:t>Не ставится запятая между сочинительным союзом и вводным словом, если вводное слово нельзя опустить: </a:t>
            </a:r>
            <a:r>
              <a:rPr lang="ru-RU" sz="2400" i="1" dirty="0"/>
              <a:t>После поражения он не только не опустил руки, а напротив, в нем проснулась спортивная злость</a:t>
            </a:r>
          </a:p>
        </p:txBody>
      </p:sp>
    </p:spTree>
    <p:extLst>
      <p:ext uri="{BB962C8B-B14F-4D97-AF65-F5344CB8AC3E}">
        <p14:creationId xmlns:p14="http://schemas.microsoft.com/office/powerpoint/2010/main" val="2915540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101"/>
            <a:ext cx="8928992" cy="58631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5877272"/>
            <a:ext cx="8928992" cy="980728"/>
          </a:xfrm>
          <a:prstGeom prst="rect">
            <a:avLst/>
          </a:prstGeom>
          <a:gradFill flip="none" rotWithShape="1">
            <a:gsLst>
              <a:gs pos="0">
                <a:srgbClr val="6699FF">
                  <a:shade val="30000"/>
                  <a:satMod val="115000"/>
                </a:srgbClr>
              </a:gs>
              <a:gs pos="50000">
                <a:srgbClr val="6699FF">
                  <a:shade val="67500"/>
                  <a:satMod val="115000"/>
                </a:srgbClr>
              </a:gs>
              <a:gs pos="100000">
                <a:srgbClr val="6699FF">
                  <a:shade val="100000"/>
                  <a:satMod val="115000"/>
                </a:srgbClr>
              </a:gs>
            </a:gsLst>
            <a:lin ang="162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>
                    <a:alpha val="85000"/>
                  </a:srgb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Задание</a:t>
            </a:r>
            <a:r>
              <a:rPr lang="ru-RU" sz="6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>
                    <a:alpha val="85000"/>
                  </a:srgb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6000" b="1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rgbClr val="FFFF00">
                    <a:alpha val="85000"/>
                  </a:srgb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17</a:t>
            </a:r>
            <a:endParaRPr lang="ru-RU" sz="6000" b="1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rgbClr val="FFFF00">
                  <a:alpha val="85000"/>
                </a:srgb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131636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8686800" cy="6669088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endParaRPr lang="ru-RU" sz="2400" dirty="0" smtClean="0"/>
          </a:p>
          <a:p>
            <a:pPr>
              <a:lnSpc>
                <a:spcPct val="80000"/>
              </a:lnSpc>
            </a:pPr>
            <a:endParaRPr lang="ru-RU" sz="2400" dirty="0"/>
          </a:p>
          <a:p>
            <a:pPr>
              <a:lnSpc>
                <a:spcPct val="80000"/>
              </a:lnSpc>
            </a:pPr>
            <a:r>
              <a:rPr lang="ru-RU" sz="2400" dirty="0" smtClean="0"/>
              <a:t>17-1</a:t>
            </a:r>
            <a:r>
              <a:rPr lang="ru-RU" sz="2400" dirty="0"/>
              <a:t>. Расставьте  знаки  препинания:  </a:t>
            </a:r>
            <a:r>
              <a:rPr lang="ru-RU" sz="2400" b="0" dirty="0"/>
              <a:t>укажите  все  цифры,  на  месте  которых   в предложениях должны стоять запятые.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</a:rPr>
              <a:t>Внизу(1</a:t>
            </a:r>
            <a:r>
              <a:rPr lang="ru-RU" sz="2400" b="1" i="1" dirty="0">
                <a:solidFill>
                  <a:schemeClr val="accent4">
                    <a:lumMod val="75000"/>
                  </a:schemeClr>
                </a:solidFill>
              </a:rPr>
              <a:t>) должно быть(2) в овраге(З) журчал ручеек. Мы прибавили шагу и че­рез полчаса(4) действительно (5) подошли к водопаду</a:t>
            </a:r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</a:rPr>
              <a:t>.</a:t>
            </a:r>
            <a:endParaRPr lang="ru-RU" sz="2400" i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lnSpc>
                <a:spcPct val="80000"/>
              </a:lnSpc>
              <a:buFontTx/>
              <a:buNone/>
            </a:pPr>
            <a:endParaRPr lang="ru-RU" sz="2400" b="1" dirty="0" smtClean="0"/>
          </a:p>
          <a:p>
            <a:pPr>
              <a:lnSpc>
                <a:spcPct val="80000"/>
              </a:lnSpc>
            </a:pPr>
            <a:r>
              <a:rPr lang="ru-RU" sz="2400" dirty="0" smtClean="0"/>
              <a:t>17-2</a:t>
            </a:r>
            <a:r>
              <a:rPr lang="ru-RU" sz="2400" dirty="0"/>
              <a:t>. Расставьте  знаки  препинания:  </a:t>
            </a:r>
            <a:r>
              <a:rPr lang="ru-RU" sz="2400" b="0" dirty="0"/>
              <a:t>укажите  все  цифры,  на  месте  которых   в предложениях должны стоять запятые. </a:t>
            </a:r>
            <a:endParaRPr lang="ru-RU" sz="2400" b="0" dirty="0" smtClean="0"/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 b="1" i="1" dirty="0" smtClean="0">
                <a:solidFill>
                  <a:schemeClr val="accent4">
                    <a:lumMod val="75000"/>
                  </a:schemeClr>
                </a:solidFill>
              </a:rPr>
              <a:t>Звуки </a:t>
            </a:r>
            <a:r>
              <a:rPr lang="ru-RU" sz="2400" b="1" i="1" dirty="0">
                <a:solidFill>
                  <a:schemeClr val="accent4">
                    <a:lumMod val="75000"/>
                  </a:schemeClr>
                </a:solidFill>
              </a:rPr>
              <a:t>постепенно становились сильнее и </a:t>
            </a:r>
            <a:r>
              <a:rPr lang="ru-RU" sz="2400" b="1" i="1" dirty="0" err="1">
                <a:solidFill>
                  <a:schemeClr val="accent4">
                    <a:lumMod val="75000"/>
                  </a:schemeClr>
                </a:solidFill>
              </a:rPr>
              <a:t>непрерывнее</a:t>
            </a:r>
            <a:r>
              <a:rPr lang="ru-RU" sz="2400" b="1" i="1" dirty="0">
                <a:solidFill>
                  <a:schemeClr val="accent4">
                    <a:lumMod val="75000"/>
                  </a:schemeClr>
                </a:solidFill>
              </a:rPr>
              <a:t>(1) и(2) вероятно(З) скоро слились бы в один гул. По утренним холодам(4) чувствуется(5) приближение осени.</a:t>
            </a:r>
            <a:endParaRPr lang="ru-RU" sz="2400" i="1" dirty="0">
              <a:solidFill>
                <a:schemeClr val="accent4">
                  <a:lumMod val="75000"/>
                </a:schemeClr>
              </a:solidFill>
            </a:endParaRPr>
          </a:p>
          <a:p>
            <a:pPr>
              <a:lnSpc>
                <a:spcPct val="80000"/>
              </a:lnSpc>
            </a:pPr>
            <a:endParaRPr lang="ru-RU" sz="2400" dirty="0"/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39081"/>
            <a:ext cx="1214709" cy="7976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012160" y="2924944"/>
            <a:ext cx="2160240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12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012160" y="5589240"/>
            <a:ext cx="2160240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23</a:t>
            </a:r>
            <a:endParaRPr lang="ru-RU" sz="2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6111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80000"/>
              </a:lnSpc>
            </a:pPr>
            <a:endParaRPr lang="ru-RU" sz="2800" dirty="0" smtClean="0"/>
          </a:p>
          <a:p>
            <a:pPr>
              <a:lnSpc>
                <a:spcPct val="80000"/>
              </a:lnSpc>
            </a:pPr>
            <a:endParaRPr lang="ru-RU" sz="2800" dirty="0"/>
          </a:p>
          <a:p>
            <a:pPr>
              <a:lnSpc>
                <a:spcPct val="80000"/>
              </a:lnSpc>
            </a:pPr>
            <a:r>
              <a:rPr lang="ru-RU" sz="2800" dirty="0" smtClean="0"/>
              <a:t>17-3</a:t>
            </a:r>
            <a:r>
              <a:rPr lang="ru-RU" sz="2800" dirty="0"/>
              <a:t>. Расставьте  знаки  препинания:  укажите  все  цифры,  на  месте  которых   в предложениях должны стоять запятые.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800" b="1" i="1" dirty="0" smtClean="0">
                <a:solidFill>
                  <a:schemeClr val="accent4">
                    <a:lumMod val="75000"/>
                  </a:schemeClr>
                </a:solidFill>
              </a:rPr>
              <a:t>Лес(1</a:t>
            </a:r>
            <a:r>
              <a:rPr lang="ru-RU" sz="2800" b="1" i="1" dirty="0">
                <a:solidFill>
                  <a:schemeClr val="accent4">
                    <a:lumMod val="75000"/>
                  </a:schemeClr>
                </a:solidFill>
              </a:rPr>
              <a:t>) видимо(2) служил излюбленным местом пребывания маралов. Темное небо над освещенной улицей(З) казалось(4) черным пологом</a:t>
            </a:r>
            <a:r>
              <a:rPr lang="ru-RU" sz="2800" b="1" dirty="0"/>
              <a:t>.</a:t>
            </a:r>
            <a:endParaRPr lang="ru-RU" sz="2800" dirty="0"/>
          </a:p>
          <a:p>
            <a:pPr>
              <a:lnSpc>
                <a:spcPct val="80000"/>
              </a:lnSpc>
              <a:buFontTx/>
              <a:buNone/>
            </a:pPr>
            <a:endParaRPr lang="ru-RU" sz="2800" dirty="0"/>
          </a:p>
          <a:p>
            <a:pPr>
              <a:lnSpc>
                <a:spcPct val="80000"/>
              </a:lnSpc>
            </a:pPr>
            <a:r>
              <a:rPr lang="ru-RU" sz="2800" dirty="0"/>
              <a:t>17-4. Расставьте  знаки  препинания:  укажите  все  цифры,  на  месте  которых   в предложениях должны стоять запятые.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800" b="1" i="1" dirty="0" smtClean="0">
                <a:solidFill>
                  <a:schemeClr val="accent4">
                    <a:lumMod val="75000"/>
                  </a:schemeClr>
                </a:solidFill>
              </a:rPr>
              <a:t>Черноголовый </a:t>
            </a:r>
            <a:r>
              <a:rPr lang="ru-RU" sz="2800" b="1" i="1" dirty="0">
                <a:solidFill>
                  <a:schemeClr val="accent4">
                    <a:lumMod val="75000"/>
                  </a:schemeClr>
                </a:solidFill>
              </a:rPr>
              <a:t>нападающий был очень быстрым и ловким </a:t>
            </a:r>
            <a:r>
              <a:rPr lang="ru-RU" sz="2800" i="1" dirty="0">
                <a:solidFill>
                  <a:schemeClr val="accent4">
                    <a:lumMod val="75000"/>
                  </a:schemeClr>
                </a:solidFill>
              </a:rPr>
              <a:t>игроком, </a:t>
            </a:r>
            <a:r>
              <a:rPr lang="ru-RU" sz="2800" b="1" i="1" dirty="0">
                <a:solidFill>
                  <a:schemeClr val="accent4">
                    <a:lumMod val="75000"/>
                  </a:schemeClr>
                </a:solidFill>
              </a:rPr>
              <a:t>но </a:t>
            </a:r>
            <a:r>
              <a:rPr lang="ru-RU" sz="2800" i="1" dirty="0">
                <a:solidFill>
                  <a:schemeClr val="accent4">
                    <a:lumMod val="75000"/>
                  </a:schemeClr>
                </a:solidFill>
              </a:rPr>
              <a:t>(1) </a:t>
            </a:r>
            <a:r>
              <a:rPr lang="ru-RU" sz="2800" b="1" i="1" dirty="0">
                <a:solidFill>
                  <a:schemeClr val="accent4">
                    <a:lumMod val="75000"/>
                  </a:schemeClr>
                </a:solidFill>
              </a:rPr>
              <a:t>пожалуй (2) бестолковым. Как только ему попадал мяч, он прорывался к воротам. Но тут его перехватывали защит­ники. Он извивался, пританцовывал, делал финты и (3) в конце концов (4) так запутывался, что бил в двух шагах от ворот мимо.</a:t>
            </a:r>
            <a:endParaRPr lang="ru-RU" sz="2800" i="1" dirty="0">
              <a:solidFill>
                <a:schemeClr val="accent4">
                  <a:lumMod val="75000"/>
                </a:schemeClr>
              </a:solidFill>
            </a:endParaRPr>
          </a:p>
          <a:p>
            <a:pPr>
              <a:lnSpc>
                <a:spcPct val="80000"/>
              </a:lnSpc>
              <a:buFontTx/>
              <a:buNone/>
            </a:pPr>
            <a:endParaRPr lang="ru-RU" sz="2000" dirty="0"/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39081"/>
            <a:ext cx="1214709" cy="7976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012160" y="2780928"/>
            <a:ext cx="2160240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12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164560" y="6165304"/>
            <a:ext cx="2160240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12</a:t>
            </a:r>
            <a:endParaRPr lang="ru-RU" sz="2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2341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0" y="0"/>
            <a:ext cx="8826500" cy="6858000"/>
          </a:xfrm>
        </p:spPr>
        <p:txBody>
          <a:bodyPr/>
          <a:lstStyle/>
          <a:p>
            <a:pPr marL="533400" indent="-533400">
              <a:lnSpc>
                <a:spcPct val="80000"/>
              </a:lnSpc>
            </a:pPr>
            <a:endParaRPr lang="ru-RU" sz="2000" dirty="0" smtClean="0"/>
          </a:p>
          <a:p>
            <a:pPr marL="533400" indent="-533400">
              <a:lnSpc>
                <a:spcPct val="80000"/>
              </a:lnSpc>
            </a:pPr>
            <a:endParaRPr lang="ru-RU" sz="2000" dirty="0" smtClean="0"/>
          </a:p>
          <a:p>
            <a:pPr marL="533400" indent="-533400">
              <a:lnSpc>
                <a:spcPct val="80000"/>
              </a:lnSpc>
            </a:pPr>
            <a:r>
              <a:rPr lang="ru-RU" sz="2000" dirty="0" smtClean="0"/>
              <a:t>17-5</a:t>
            </a:r>
            <a:r>
              <a:rPr lang="ru-RU" sz="2000" dirty="0"/>
              <a:t>. Расставьте  знаки  препинания:  укажите  все  цифры,  на  месте  которых   в предложениях должны стоять запятые. </a:t>
            </a:r>
          </a:p>
          <a:p>
            <a:pPr>
              <a:lnSpc>
                <a:spcPct val="80000"/>
              </a:lnSpc>
            </a:pPr>
            <a:r>
              <a:rPr lang="ru-RU" sz="2000" b="1" i="1" dirty="0" smtClean="0">
                <a:solidFill>
                  <a:srgbClr val="008000"/>
                </a:solidFill>
              </a:rPr>
              <a:t>Ведь </a:t>
            </a:r>
            <a:r>
              <a:rPr lang="ru-RU" sz="2000" b="1" i="1" dirty="0">
                <a:solidFill>
                  <a:srgbClr val="008000"/>
                </a:solidFill>
              </a:rPr>
              <a:t>недаром (1) </a:t>
            </a:r>
            <a:r>
              <a:rPr lang="ru-RU" sz="2000" b="1" i="1" dirty="0" smtClean="0">
                <a:solidFill>
                  <a:srgbClr val="008000"/>
                </a:solidFill>
              </a:rPr>
              <a:t>скажем </a:t>
            </a:r>
            <a:r>
              <a:rPr lang="ru-RU" sz="2000" b="1" i="1" dirty="0">
                <a:solidFill>
                  <a:srgbClr val="008000"/>
                </a:solidFill>
              </a:rPr>
              <a:t>(2)Эйнштейн вдохновлялся творчеством Достоевского. Математики (3) не случайно(4) занимаются музыкой</a:t>
            </a:r>
            <a:r>
              <a:rPr lang="ru-RU" sz="2000" b="1" dirty="0"/>
              <a:t>.</a:t>
            </a:r>
            <a:endParaRPr lang="ru-RU" sz="2000" i="1" dirty="0"/>
          </a:p>
          <a:p>
            <a:pPr marL="533400" indent="-533400">
              <a:lnSpc>
                <a:spcPct val="80000"/>
              </a:lnSpc>
              <a:buFontTx/>
              <a:buNone/>
            </a:pPr>
            <a:endParaRPr lang="ru-RU" sz="2000" dirty="0" smtClean="0"/>
          </a:p>
          <a:p>
            <a:pPr marL="533400" indent="-533400">
              <a:lnSpc>
                <a:spcPct val="80000"/>
              </a:lnSpc>
              <a:buFontTx/>
              <a:buNone/>
            </a:pPr>
            <a:endParaRPr lang="ru-RU" sz="2000" dirty="0"/>
          </a:p>
          <a:p>
            <a:pPr marL="533400" indent="-533400">
              <a:lnSpc>
                <a:spcPct val="80000"/>
              </a:lnSpc>
            </a:pPr>
            <a:r>
              <a:rPr lang="ru-RU" sz="2000" i="1" dirty="0"/>
              <a:t>17-6. </a:t>
            </a:r>
            <a:r>
              <a:rPr lang="ru-RU" sz="2000" dirty="0"/>
              <a:t>Расставьте  знаки  препинания:  укажите  все  цифры,  на  месте  которых   в предложениях должны стоять запятые. </a:t>
            </a:r>
          </a:p>
          <a:p>
            <a:pPr>
              <a:lnSpc>
                <a:spcPct val="80000"/>
              </a:lnSpc>
            </a:pPr>
            <a:r>
              <a:rPr lang="ru-RU" sz="2000" i="1" dirty="0" smtClean="0">
                <a:solidFill>
                  <a:srgbClr val="008000"/>
                </a:solidFill>
              </a:rPr>
              <a:t>Большой  </a:t>
            </a:r>
            <a:r>
              <a:rPr lang="ru-RU" sz="2000" i="1" dirty="0">
                <a:solidFill>
                  <a:srgbClr val="008000"/>
                </a:solidFill>
              </a:rPr>
              <a:t>(1) и  (2) должно быть  (3) глубокий  пруд блеете солнце</a:t>
            </a:r>
            <a:r>
              <a:rPr lang="ru-RU" sz="2000" i="1" dirty="0" smtClean="0">
                <a:solidFill>
                  <a:srgbClr val="008000"/>
                </a:solidFill>
              </a:rPr>
              <a:t>.</a:t>
            </a:r>
            <a:endParaRPr lang="ru-RU" sz="2000" dirty="0">
              <a:solidFill>
                <a:srgbClr val="008000"/>
              </a:solidFill>
            </a:endParaRPr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0" y="4437112"/>
            <a:ext cx="9144000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 b="1" dirty="0" smtClean="0"/>
          </a:p>
          <a:p>
            <a:r>
              <a:rPr lang="ru-RU" b="1" dirty="0" smtClean="0"/>
              <a:t>17-7. Расставьте  знаки  препинания:  укажите  все  цифры,  на  месте  которых   в предложениях должны стоять запятые. </a:t>
            </a:r>
          </a:p>
          <a:p>
            <a:r>
              <a:rPr lang="ru-RU" b="1" i="1" dirty="0" smtClean="0">
                <a:solidFill>
                  <a:srgbClr val="008000"/>
                </a:solidFill>
              </a:rPr>
              <a:t>Почему </a:t>
            </a:r>
            <a:r>
              <a:rPr lang="ru-RU" b="1" i="1" dirty="0">
                <a:solidFill>
                  <a:srgbClr val="008000"/>
                </a:solidFill>
              </a:rPr>
              <a:t>в </a:t>
            </a:r>
            <a:r>
              <a:rPr lang="en-US" b="1" i="1" dirty="0">
                <a:solidFill>
                  <a:srgbClr val="008000"/>
                </a:solidFill>
              </a:rPr>
              <a:t>XIV</a:t>
            </a:r>
            <a:r>
              <a:rPr lang="ru-RU" b="1" i="1" dirty="0">
                <a:solidFill>
                  <a:srgbClr val="008000"/>
                </a:solidFill>
              </a:rPr>
              <a:t> веке(1) по данным историков(2) рос и хорошел Господин Великий Новгород? Во-первых(З) он вывозил в другое страны на продажу воск, сало, меха, а во-вторых(4) продавал великолепные изделия новгородских ремесленников</a:t>
            </a:r>
            <a:r>
              <a:rPr lang="ru-RU" b="1" i="1" dirty="0" smtClean="0">
                <a:solidFill>
                  <a:srgbClr val="008000"/>
                </a:solidFill>
              </a:rPr>
              <a:t>.</a:t>
            </a:r>
            <a:endParaRPr lang="ru-RU" i="1" dirty="0">
              <a:solidFill>
                <a:srgbClr val="008000"/>
              </a:solidFill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-24197"/>
            <a:ext cx="1214709" cy="7976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796136" y="2060848"/>
            <a:ext cx="2160240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12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300192" y="4221088"/>
            <a:ext cx="2160240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23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477153" y="6165304"/>
            <a:ext cx="2160240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1234</a:t>
            </a:r>
            <a:endParaRPr lang="ru-RU" sz="2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7723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-4554"/>
            <a:ext cx="9144000" cy="6858000"/>
          </a:xfrm>
        </p:spPr>
        <p:txBody>
          <a:bodyPr>
            <a:normAutofit lnSpcReduction="10000"/>
          </a:bodyPr>
          <a:lstStyle/>
          <a:p>
            <a:pPr>
              <a:lnSpc>
                <a:spcPct val="80000"/>
              </a:lnSpc>
            </a:pPr>
            <a:endParaRPr lang="ru-RU" sz="2800" b="0" dirty="0" smtClean="0"/>
          </a:p>
          <a:p>
            <a:pPr>
              <a:lnSpc>
                <a:spcPct val="80000"/>
              </a:lnSpc>
            </a:pPr>
            <a:endParaRPr lang="ru-RU" sz="2800" b="0" dirty="0"/>
          </a:p>
          <a:p>
            <a:pPr>
              <a:lnSpc>
                <a:spcPct val="80000"/>
              </a:lnSpc>
            </a:pPr>
            <a:r>
              <a:rPr lang="ru-RU" sz="2800" b="0" dirty="0" smtClean="0"/>
              <a:t>17-8</a:t>
            </a:r>
            <a:r>
              <a:rPr lang="ru-RU" sz="2800" b="0" dirty="0"/>
              <a:t>. Расставьте  знаки  препинания:  укажите  все  цифры,  на  месте  которых   в предложениях должны стоять запятые. </a:t>
            </a:r>
          </a:p>
          <a:p>
            <a:pPr>
              <a:lnSpc>
                <a:spcPct val="80000"/>
              </a:lnSpc>
            </a:pPr>
            <a:r>
              <a:rPr lang="ru-RU" sz="2800" b="0" dirty="0" smtClean="0"/>
              <a:t> </a:t>
            </a:r>
            <a:r>
              <a:rPr lang="ru-RU" sz="2800" b="1" i="1" dirty="0" smtClean="0">
                <a:solidFill>
                  <a:srgbClr val="006600"/>
                </a:solidFill>
              </a:rPr>
              <a:t>Брат </a:t>
            </a:r>
            <a:r>
              <a:rPr lang="ru-RU" sz="2800" b="1" i="1" dirty="0">
                <a:solidFill>
                  <a:srgbClr val="006600"/>
                </a:solidFill>
              </a:rPr>
              <a:t>привез с собой много литературы(1) в частности(2) по информатике. Где укроются теперь застигнутые пургой(З) быть может(4) обреченные на гибель?</a:t>
            </a:r>
            <a:endParaRPr lang="ru-RU" sz="2800" i="1" dirty="0">
              <a:solidFill>
                <a:srgbClr val="006600"/>
              </a:solidFill>
            </a:endParaRPr>
          </a:p>
          <a:p>
            <a:pPr marL="0" indent="0">
              <a:lnSpc>
                <a:spcPct val="80000"/>
              </a:lnSpc>
              <a:buNone/>
            </a:pPr>
            <a:endParaRPr lang="ru-RU" sz="2800" dirty="0"/>
          </a:p>
          <a:p>
            <a:pPr>
              <a:lnSpc>
                <a:spcPct val="80000"/>
              </a:lnSpc>
            </a:pPr>
            <a:r>
              <a:rPr lang="ru-RU" sz="2800" dirty="0"/>
              <a:t>17-9. Расставьте  знаки  препинания:  укажите  все  цифры,  на  месте  которых   в предложениях должны стоять запятые. 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ru-RU" sz="2800" i="1" dirty="0" smtClean="0">
                <a:solidFill>
                  <a:srgbClr val="008000"/>
                </a:solidFill>
              </a:rPr>
              <a:t>Наконец </a:t>
            </a:r>
            <a:r>
              <a:rPr lang="ru-RU" sz="2800" i="1" dirty="0">
                <a:solidFill>
                  <a:srgbClr val="008000"/>
                </a:solidFill>
              </a:rPr>
              <a:t>(1) и я увидел знаменитый Михайловский дворец. Он (2) конечно (3) расположен не так эффектно, как (4) допустим (5) дворец в Петергофе, но он воистину величав.</a:t>
            </a:r>
          </a:p>
          <a:p>
            <a:pPr marL="0" indent="0">
              <a:lnSpc>
                <a:spcPct val="80000"/>
              </a:lnSpc>
              <a:buNone/>
            </a:pPr>
            <a:endParaRPr lang="ru-RU" sz="2800" dirty="0"/>
          </a:p>
          <a:p>
            <a:pPr>
              <a:lnSpc>
                <a:spcPct val="80000"/>
              </a:lnSpc>
            </a:pPr>
            <a:endParaRPr lang="ru-RU" sz="2800" dirty="0"/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4709" cy="7976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300192" y="3140968"/>
            <a:ext cx="2160240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134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516216" y="6237312"/>
            <a:ext cx="2160240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23</a:t>
            </a:r>
            <a:endParaRPr lang="ru-RU" sz="2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6708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pPr marL="0" indent="0">
              <a:lnSpc>
                <a:spcPct val="90000"/>
              </a:lnSpc>
              <a:buNone/>
            </a:pPr>
            <a:endParaRPr lang="ru-RU" sz="3200" dirty="0" smtClean="0"/>
          </a:p>
          <a:p>
            <a:pPr>
              <a:lnSpc>
                <a:spcPct val="90000"/>
              </a:lnSpc>
            </a:pPr>
            <a:r>
              <a:rPr lang="ru-RU" sz="3200" dirty="0"/>
              <a:t>17-10. Расставьте  знаки  препинания:  укажите  все  цифры,  на  месте  которых   в предложениях должны стоять запятые. </a:t>
            </a:r>
            <a:endParaRPr lang="ru-RU" sz="3200" b="1" dirty="0" smtClean="0"/>
          </a:p>
          <a:p>
            <a:pPr marL="0" indent="0">
              <a:lnSpc>
                <a:spcPct val="90000"/>
              </a:lnSpc>
              <a:buNone/>
            </a:pPr>
            <a:r>
              <a:rPr lang="ru-RU" sz="3200" b="1" i="1" dirty="0" smtClean="0">
                <a:solidFill>
                  <a:srgbClr val="006600"/>
                </a:solidFill>
              </a:rPr>
              <a:t>В </a:t>
            </a:r>
            <a:r>
              <a:rPr lang="ru-RU" sz="3200" b="1" i="1" dirty="0">
                <a:solidFill>
                  <a:srgbClr val="006600"/>
                </a:solidFill>
              </a:rPr>
              <a:t>XIV столетии (1) по данным историков (2) Великий Новгород рос и богател. Это было обусловлено тем, что (3) во-первых (4) он вывозил в другие страны на продажу воск, сало, меха, а во-вторых (5) продавал искусные изделия новгородских ремесленников.</a:t>
            </a:r>
            <a:endParaRPr lang="ru-RU" sz="3200" i="1" dirty="0">
              <a:solidFill>
                <a:srgbClr val="006600"/>
              </a:solidFill>
            </a:endParaRPr>
          </a:p>
          <a:p>
            <a:pPr marL="0" indent="0">
              <a:lnSpc>
                <a:spcPct val="90000"/>
              </a:lnSpc>
              <a:buNone/>
            </a:pPr>
            <a:endParaRPr lang="ru-RU" sz="2400" dirty="0" smtClean="0"/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9392"/>
            <a:ext cx="1214709" cy="7976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477153" y="6165304"/>
            <a:ext cx="2160240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1234</a:t>
            </a:r>
            <a:endParaRPr lang="ru-RU" sz="2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4839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71600" cy="758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971600" y="116632"/>
            <a:ext cx="7992887" cy="6624736"/>
          </a:xfrm>
        </p:spPr>
        <p:txBody>
          <a:bodyPr>
            <a:normAutofit fontScale="92500" lnSpcReduction="10000"/>
          </a:bodyPr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2800" b="0" dirty="0"/>
              <a:t>Содержание задания 17 определено так:  слова и конструкции, грамматически не связанные с членами предложения.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ru-RU" sz="2800" b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2800" b="0" dirty="0"/>
              <a:t>Что имеется в виду?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ru-RU" sz="2800" b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2800" b="0" dirty="0"/>
              <a:t>В языке есть обращения, вводные слова и сочетания, вводные предложения, вставные конструкции. Все эти явления относятся к теме. Но в </a:t>
            </a:r>
            <a:r>
              <a:rPr lang="ru-RU" sz="2800" b="0" dirty="0" err="1"/>
              <a:t>КИМах</a:t>
            </a:r>
            <a:r>
              <a:rPr lang="ru-RU" sz="2800" b="0" dirty="0"/>
              <a:t> круг языковых явлений сужен. Поэтому и мы ограничимся вводными словами и предложениями. Что о них нужно знать?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ru-RU" sz="2800" b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2800" b="0" dirty="0"/>
              <a:t>1. Вводные слова не являются членами предложения.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sz="2800" b="0" dirty="0"/>
              <a:t>2. Вводные слова грамматически не связаны с членами предложения.</a:t>
            </a:r>
          </a:p>
        </p:txBody>
      </p:sp>
    </p:spTree>
    <p:extLst>
      <p:ext uri="{BB962C8B-B14F-4D97-AF65-F5344CB8AC3E}">
        <p14:creationId xmlns:p14="http://schemas.microsoft.com/office/powerpoint/2010/main" val="12941455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71600" cy="758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971600" y="116632"/>
            <a:ext cx="7992887" cy="6624736"/>
          </a:xfrm>
        </p:spPr>
        <p:txBody>
          <a:bodyPr>
            <a:normAutofit/>
          </a:bodyPr>
          <a:lstStyle/>
          <a:p>
            <a:pPr lvl="0">
              <a:spcAft>
                <a:spcPts val="0"/>
              </a:spcAft>
            </a:pPr>
            <a:r>
              <a:rPr lang="ru-RU" sz="6000" dirty="0">
                <a:ln w="18000">
                  <a:solidFill>
                    <a:srgbClr val="002060"/>
                  </a:solidFill>
                  <a:prstDash val="solid"/>
                  <a:miter lim="800000"/>
                </a:ln>
                <a:solidFill>
                  <a:srgbClr val="0066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Calibri"/>
              </a:rPr>
              <a:t>Рассмотрим материалы, необходимые для верного выполнения этого задания.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ru-RU" sz="2800" b="0" dirty="0"/>
          </a:p>
        </p:txBody>
      </p:sp>
    </p:spTree>
    <p:extLst>
      <p:ext uri="{BB962C8B-B14F-4D97-AF65-F5344CB8AC3E}">
        <p14:creationId xmlns:p14="http://schemas.microsoft.com/office/powerpoint/2010/main" val="42275452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7158" y="285728"/>
            <a:ext cx="8786842" cy="6572272"/>
          </a:xfrm>
        </p:spPr>
        <p:txBody>
          <a:bodyPr/>
          <a:lstStyle/>
          <a:p>
            <a:pPr algn="ctr">
              <a:buFontTx/>
              <a:buNone/>
            </a:pPr>
            <a:r>
              <a:rPr lang="en-US" sz="2800" b="1" i="1" dirty="0"/>
              <a:t>    </a:t>
            </a:r>
            <a:r>
              <a:rPr lang="ru-RU" sz="2800" b="1" dirty="0">
                <a:solidFill>
                  <a:srgbClr val="FF0000"/>
                </a:solidFill>
              </a:rPr>
              <a:t>Предложения с вводными словам и вставными конструкциями. Вводные предложения</a:t>
            </a:r>
            <a:endParaRPr lang="ru-RU" sz="2800" dirty="0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en-US" sz="2800" dirty="0"/>
              <a:t>   </a:t>
            </a:r>
            <a:r>
              <a:rPr lang="ru-RU" sz="2800" dirty="0"/>
              <a:t>Вводные слова — это </a:t>
            </a:r>
            <a:r>
              <a:rPr lang="ru-RU" sz="2800" b="1" dirty="0">
                <a:solidFill>
                  <a:srgbClr val="FF3300"/>
                </a:solidFill>
              </a:rPr>
              <a:t>специальные слова или сочетания слов,</a:t>
            </a:r>
            <a:r>
              <a:rPr lang="ru-RU" sz="2800" dirty="0"/>
              <a:t> при помощи которых говорящий </a:t>
            </a:r>
            <a:r>
              <a:rPr lang="ru-RU" sz="2800" b="1" dirty="0">
                <a:solidFill>
                  <a:srgbClr val="FF3300"/>
                </a:solidFill>
              </a:rPr>
              <a:t>выражает своё отношение к тому, что он сообщает</a:t>
            </a:r>
            <a:r>
              <a:rPr lang="ru-RU" sz="2800" b="1" dirty="0"/>
              <a:t>,</a:t>
            </a:r>
            <a:r>
              <a:rPr lang="ru-RU" sz="2800" dirty="0"/>
              <a:t> например: </a:t>
            </a:r>
            <a:r>
              <a:rPr lang="ru-RU" sz="2800" i="1" dirty="0"/>
              <a:t>Эта безлунная ночь, </a:t>
            </a:r>
            <a:r>
              <a:rPr lang="ru-RU" sz="2800" i="1" dirty="0">
                <a:solidFill>
                  <a:srgbClr val="FF3300"/>
                </a:solidFill>
              </a:rPr>
              <a:t>казалось</a:t>
            </a:r>
            <a:r>
              <a:rPr lang="ru-RU" sz="2800" i="1" dirty="0"/>
              <a:t>, была всё так же великолепна, как и прежде. </a:t>
            </a:r>
            <a:r>
              <a:rPr lang="ru-RU" sz="2800" dirty="0"/>
              <a:t>Вводное слово </a:t>
            </a:r>
            <a:r>
              <a:rPr lang="ru-RU" sz="2800" i="1" dirty="0"/>
              <a:t>казалось </a:t>
            </a:r>
            <a:r>
              <a:rPr lang="ru-RU" sz="2800" dirty="0"/>
              <a:t>выражает неуверенность говорящего в том, что он сообщает. Вводные слова не являются членами предложения и имеют различные значения.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1153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823841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09" name="Group 13"/>
          <p:cNvGraphicFramePr>
            <a:graphicFrameLocks noGrp="1"/>
          </p:cNvGraphicFramePr>
          <p:nvPr>
            <p:ph type="tbl" idx="1"/>
          </p:nvPr>
        </p:nvGraphicFramePr>
        <p:xfrm>
          <a:off x="0" y="0"/>
          <a:ext cx="9144000" cy="7042150"/>
        </p:xfrm>
        <a:graphic>
          <a:graphicData uri="http://schemas.openxmlformats.org/drawingml/2006/table">
            <a:tbl>
              <a:tblPr/>
              <a:tblGrid>
                <a:gridCol w="4572000"/>
                <a:gridCol w="4572000"/>
              </a:tblGrid>
              <a:tr h="396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Значения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sng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Примеры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4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Различная степень уверенности:      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а) большая степень уверенности 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(конечно, разумеется, бесспорно, несомненно, без сомнения, безусловно, действительно 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 др.);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б) меньшая степень уверенности, пред­положение 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(кажется, вероятно, очевидно, возможно, пожалуй 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 др.).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 Различные чувства 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(к счастью, общей радости, к несчастью, к сожалению, к удивлению 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 др.).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 Источник сообщения (кому при­надлежат сообщение) 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(по сообщению 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(кого-либо), 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 словам 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(кого-либо), по 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мнению 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(кого-либо).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4.  Порядок мыслей и их связь 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первых, во-вторых, в-третьих, наконец  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 др.;  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следовательно,  значит,   итак, напротив, наоборот, например </a:t>
                      </a: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 др.)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 Замечания о способах оформления мыслей </a:t>
                      </a:r>
                      <a:r>
                        <a:rPr kumimoji="0" lang="ru-RU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(одним словом, иначе говоря, лучше сказать).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Горный воздух, без всякого сомнения, действует благотворно на здоровье человека. 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(И. Тургенев)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Возможно, я отношусь к языку с преувеличенной строгостью, благоговением.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(К. Паустовский) 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 несчастью, частые и сильные дожди мешали успешному ходу путешествия. 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(Н. Пржевальский)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 мнению врача, больного выпишут из  больницы через неделю.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Во-первых, </a:t>
                      </a:r>
                      <a:r>
                        <a:rPr kumimoji="0" lang="ru-RU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я плохо знал эту местность, к, одно желание пользы заставило \меня напечатать отрывки из журнала. 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(М. Лермонтов)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Одним </a:t>
                      </a:r>
                      <a:r>
                        <a:rPr kumimoji="0" lang="ru-RU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словом, в школе стало в тысячу \раз интереснее. 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(В. Каверин) |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75761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endParaRPr lang="ru-RU" sz="1800"/>
          </a:p>
          <a:p>
            <a:pPr>
              <a:lnSpc>
                <a:spcPct val="80000"/>
              </a:lnSpc>
              <a:buFontTx/>
              <a:buNone/>
            </a:pPr>
            <a:endParaRPr lang="ru-RU" sz="2000"/>
          </a:p>
          <a:p>
            <a:pPr>
              <a:lnSpc>
                <a:spcPct val="80000"/>
              </a:lnSpc>
              <a:buFontTx/>
              <a:buNone/>
            </a:pPr>
            <a:r>
              <a:rPr lang="en-US" sz="2000"/>
              <a:t>    </a:t>
            </a:r>
            <a:r>
              <a:rPr lang="ru-RU" sz="2000"/>
              <a:t>Эти значения выражаются не только вводными словами, но и </a:t>
            </a:r>
            <a:r>
              <a:rPr lang="ru-RU" sz="2000" b="1">
                <a:solidFill>
                  <a:srgbClr val="FF3300"/>
                </a:solidFill>
              </a:rPr>
              <a:t>вводными предложениями:</a:t>
            </a:r>
            <a:r>
              <a:rPr lang="ru-RU" sz="2000" b="1"/>
              <a:t> </a:t>
            </a:r>
            <a:r>
              <a:rPr lang="ru-RU" sz="2000" i="1"/>
              <a:t>А любители соловьиного пения </a:t>
            </a:r>
            <a:r>
              <a:rPr lang="ru-RU" sz="2000" b="1" i="1">
                <a:solidFill>
                  <a:srgbClr val="FF3300"/>
                </a:solidFill>
              </a:rPr>
              <a:t>(их было всегда много на Руси)</a:t>
            </a:r>
            <a:r>
              <a:rPr lang="ru-RU" sz="2000" b="1" i="1"/>
              <a:t> </a:t>
            </a:r>
            <a:r>
              <a:rPr lang="ru-RU" sz="2000" i="1"/>
              <a:t>с нетерпением ждали времени, когда у берёзки «развернётся лист». </a:t>
            </a:r>
            <a:r>
              <a:rPr lang="ru-RU" sz="2000"/>
              <a:t>(Ю. Дмитриев)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000"/>
              <a:t>    </a:t>
            </a:r>
            <a:r>
              <a:rPr lang="ru-RU" sz="2000"/>
              <a:t>Вводные слова и вводные предложения при произнесении выделяются интонацией (паузами и сравнительно быстрым произнесением), а на письме запятыми, например: </a:t>
            </a:r>
            <a:r>
              <a:rPr lang="ru-RU" sz="2000" i="1"/>
              <a:t>Ты, </a:t>
            </a:r>
            <a:r>
              <a:rPr lang="ru-RU" sz="2000" b="1" i="1">
                <a:solidFill>
                  <a:srgbClr val="FF3300"/>
                </a:solidFill>
              </a:rPr>
              <a:t>сказывают,</a:t>
            </a:r>
            <a:r>
              <a:rPr lang="ru-RU" sz="2000" b="1" i="1"/>
              <a:t> </a:t>
            </a:r>
            <a:r>
              <a:rPr lang="ru-RU" sz="2000" i="1"/>
              <a:t>петь великий мастерище. </a:t>
            </a:r>
            <a:r>
              <a:rPr lang="ru-RU" sz="2000"/>
              <a:t>(И. Крылов); </a:t>
            </a:r>
            <a:r>
              <a:rPr lang="ru-RU" sz="2000" i="1"/>
              <a:t>Книги Пришвина</a:t>
            </a:r>
            <a:r>
              <a:rPr lang="ru-RU" sz="2000" i="1">
                <a:solidFill>
                  <a:srgbClr val="FF3300"/>
                </a:solidFill>
              </a:rPr>
              <a:t>,</a:t>
            </a:r>
            <a:r>
              <a:rPr lang="ru-RU" sz="2000" i="1"/>
              <a:t> </a:t>
            </a:r>
            <a:r>
              <a:rPr lang="ru-RU" sz="2000" b="1" i="1">
                <a:solidFill>
                  <a:srgbClr val="FF3300"/>
                </a:solidFill>
              </a:rPr>
              <a:t>говоря </a:t>
            </a:r>
            <a:r>
              <a:rPr lang="ru-RU" sz="2000" i="1">
                <a:solidFill>
                  <a:srgbClr val="FF3300"/>
                </a:solidFill>
              </a:rPr>
              <a:t>его же словами,</a:t>
            </a:r>
            <a:r>
              <a:rPr lang="ru-RU" sz="2000" i="1"/>
              <a:t> — это бесконечная радость постоянных открытий. </a:t>
            </a:r>
            <a:r>
              <a:rPr lang="ru-RU" sz="2000"/>
              <a:t>(Пауст.); </a:t>
            </a:r>
            <a:r>
              <a:rPr lang="ru-RU" sz="2000" i="1"/>
              <a:t>Вечор, </a:t>
            </a:r>
            <a:r>
              <a:rPr lang="ru-RU" sz="2000" b="1" i="1">
                <a:solidFill>
                  <a:srgbClr val="FF3300"/>
                </a:solidFill>
              </a:rPr>
              <a:t>ты помнишь,</a:t>
            </a:r>
            <a:r>
              <a:rPr lang="ru-RU" sz="2000" b="1" i="1"/>
              <a:t> </a:t>
            </a:r>
            <a:r>
              <a:rPr lang="ru-RU" sz="2000" i="1"/>
              <a:t>вьюга злилась. </a:t>
            </a:r>
            <a:r>
              <a:rPr lang="ru-RU" sz="2000"/>
              <a:t>(А. Пушкин); </a:t>
            </a:r>
            <a:r>
              <a:rPr lang="ru-RU" sz="2000" i="1"/>
              <a:t>Моя душа</a:t>
            </a:r>
            <a:r>
              <a:rPr lang="ru-RU" sz="2000" b="1" i="1">
                <a:solidFill>
                  <a:srgbClr val="FF3300"/>
                </a:solidFill>
              </a:rPr>
              <a:t>, я помню,</a:t>
            </a:r>
            <a:r>
              <a:rPr lang="ru-RU" sz="2000" i="1"/>
              <a:t> с детских лет чудесного искала. </a:t>
            </a:r>
            <a:r>
              <a:rPr lang="ru-RU" sz="2000"/>
              <a:t>(М. Лермонтов)</a:t>
            </a:r>
            <a:endParaRPr lang="ru-RU" sz="2000" b="1"/>
          </a:p>
          <a:p>
            <a:pPr>
              <a:lnSpc>
                <a:spcPct val="80000"/>
              </a:lnSpc>
              <a:buFontTx/>
              <a:buNone/>
            </a:pPr>
            <a:r>
              <a:rPr lang="en-US" sz="20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</a:t>
            </a:r>
            <a:r>
              <a:rPr lang="ru-RU" sz="20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Вставные конструкции</a:t>
            </a:r>
            <a:r>
              <a:rPr lang="ru-RU" sz="2000" b="1"/>
              <a:t>, </a:t>
            </a:r>
            <a:r>
              <a:rPr lang="ru-RU" sz="2000"/>
              <a:t>выражающие дополнительные замечания или пояснения, выделяются скобками или, реже, тире, например: </a:t>
            </a:r>
            <a:r>
              <a:rPr lang="ru-RU" sz="2000" i="1"/>
              <a:t>Когда мы вошли в избу, девки </a:t>
            </a:r>
            <a:r>
              <a:rPr lang="ru-RU" sz="2000" b="1">
                <a:solidFill>
                  <a:srgbClr val="FF3300"/>
                </a:solidFill>
              </a:rPr>
              <a:t>— </a:t>
            </a:r>
            <a:r>
              <a:rPr lang="ru-RU" sz="2000" b="1" i="1">
                <a:solidFill>
                  <a:srgbClr val="FF3300"/>
                </a:solidFill>
              </a:rPr>
              <a:t>их было человек десять —</a:t>
            </a:r>
            <a:r>
              <a:rPr lang="ru-RU" sz="2000" i="1"/>
              <a:t> распевая какую-то бесконечную песню, чинно сидели вокруг стола. </a:t>
            </a:r>
            <a:r>
              <a:rPr lang="ru-RU" sz="2000"/>
              <a:t>(А. Эртель.); </a:t>
            </a:r>
            <a:r>
              <a:rPr lang="ru-RU" sz="2000" i="1"/>
              <a:t>Сестра </a:t>
            </a:r>
            <a:r>
              <a:rPr lang="ru-RU" sz="2000" i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— имени её я, право, не знаю —</a:t>
            </a:r>
            <a:r>
              <a:rPr lang="ru-RU" sz="2000" i="1"/>
              <a:t> с раннего утра принималась за хозяйство. </a:t>
            </a:r>
            <a:r>
              <a:rPr lang="ru-RU" sz="2000"/>
              <a:t>(А. Эртель); </a:t>
            </a:r>
            <a:r>
              <a:rPr lang="ru-RU" sz="2000" i="1"/>
              <a:t>К обеду он приходил обыкновенно нагруженный новостями (преимущественно политического свойства), которые и сообщал сестре. </a:t>
            </a:r>
            <a:r>
              <a:rPr lang="ru-RU" sz="2000"/>
              <a:t>(А. Эртель).</a:t>
            </a:r>
          </a:p>
        </p:txBody>
      </p:sp>
    </p:spTree>
    <p:extLst>
      <p:ext uri="{BB962C8B-B14F-4D97-AF65-F5344CB8AC3E}">
        <p14:creationId xmlns:p14="http://schemas.microsoft.com/office/powerpoint/2010/main" val="3482758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80000"/>
              </a:lnSpc>
              <a:buFontTx/>
              <a:buNone/>
            </a:pPr>
            <a:endParaRPr lang="ru-RU" sz="1800" b="1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ru-RU" sz="1800" b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При расстановке знаков препинания в предложениях с вводными словами могут встретиться трудности. </a:t>
            </a:r>
          </a:p>
          <a:p>
            <a:pPr>
              <a:lnSpc>
                <a:spcPct val="120000"/>
              </a:lnSpc>
            </a:pPr>
            <a:r>
              <a:rPr lang="ru-RU" sz="1800" b="0" dirty="0"/>
              <a:t>Первая трудность заключается в том, что среди вводных слов и сочетаний очень мало таких, которые употребляются только как вводные и, следовательно, всегда обособляются (напр., во-первых, по-моему, с позволения сказать). В большинстве случаев одни и те же слова могут употребляться как в роли вводных, так и в роли членов предложения (как правило, сказуемых или обстоятельств) или служебных слов (союзов, частиц). Различия между ними проявляются в контексте</a:t>
            </a:r>
            <a:r>
              <a:rPr lang="ru-RU" sz="1800" b="0" dirty="0" smtClean="0"/>
              <a:t>.</a:t>
            </a:r>
            <a:endParaRPr lang="ru-RU" sz="1800" b="1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lnSpc>
                <a:spcPct val="120000"/>
              </a:lnSpc>
              <a:buFontTx/>
              <a:buNone/>
            </a:pPr>
            <a:r>
              <a:rPr lang="en-US" sz="18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</a:t>
            </a:r>
            <a:r>
              <a:rPr lang="ru-RU" sz="18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!!!Одни и те же слова могут употребляться то в качестве вводных (стало быть, не членов предложения), то в качестве членов предложения</a:t>
            </a:r>
            <a:r>
              <a:rPr lang="ru-RU" sz="1800" dirty="0"/>
              <a:t> (чаще всего сказуемых или обстоятельств). Ср.:</a:t>
            </a:r>
            <a:endParaRPr lang="ru-RU" sz="1800" i="1" dirty="0"/>
          </a:p>
          <a:p>
            <a:pPr>
              <a:lnSpc>
                <a:spcPct val="120000"/>
              </a:lnSpc>
              <a:buFontTx/>
              <a:buNone/>
            </a:pPr>
            <a:r>
              <a:rPr lang="en-US" sz="1800" i="1" dirty="0"/>
              <a:t>         </a:t>
            </a:r>
            <a:r>
              <a:rPr lang="ru-RU" sz="1800" i="1" dirty="0"/>
              <a:t>Вы, </a:t>
            </a:r>
            <a:r>
              <a:rPr lang="ru-RU" sz="1800" b="1" i="1" dirty="0">
                <a:solidFill>
                  <a:srgbClr val="FF3300"/>
                </a:solidFill>
              </a:rPr>
              <a:t>верно,</a:t>
            </a:r>
            <a:r>
              <a:rPr lang="ru-RU" sz="1800" b="1" i="1" dirty="0"/>
              <a:t> </a:t>
            </a:r>
            <a:r>
              <a:rPr lang="ru-RU" sz="1800" i="1" dirty="0"/>
              <a:t>переведены сюда из России? </a:t>
            </a:r>
            <a:r>
              <a:rPr lang="ru-RU" sz="1800" dirty="0"/>
              <a:t>(Лермонтов). </a:t>
            </a:r>
            <a:r>
              <a:rPr lang="ru-RU" sz="1800" i="1" dirty="0"/>
              <a:t>-Вы </a:t>
            </a:r>
            <a:r>
              <a:rPr lang="ru-RU" sz="1800" b="1" i="1" dirty="0">
                <a:solidFill>
                  <a:srgbClr val="FF3300"/>
                </a:solidFill>
              </a:rPr>
              <a:t>верно </a:t>
            </a:r>
            <a:r>
              <a:rPr lang="ru-RU" sz="1800" i="1" dirty="0"/>
              <a:t>перевели этот </a:t>
            </a:r>
            <a:r>
              <a:rPr lang="en-US" sz="1800" i="1" dirty="0"/>
              <a:t>  </a:t>
            </a:r>
            <a:r>
              <a:rPr lang="ru-RU" sz="1800" i="1" dirty="0"/>
              <a:t>отрывок?</a:t>
            </a:r>
          </a:p>
          <a:p>
            <a:pPr>
              <a:lnSpc>
                <a:spcPct val="120000"/>
              </a:lnSpc>
              <a:buFontTx/>
              <a:buNone/>
            </a:pPr>
            <a:r>
              <a:rPr lang="en-US" sz="1800" i="1" dirty="0"/>
              <a:t>        </a:t>
            </a:r>
            <a:r>
              <a:rPr lang="ru-RU" sz="1800" i="1" dirty="0"/>
              <a:t>Цех, возможно, уже реорганизован. -Цех возможно реорганизовать</a:t>
            </a:r>
            <a:r>
              <a:rPr lang="ru-RU" sz="1800" b="1" i="1" dirty="0"/>
              <a:t>. </a:t>
            </a:r>
            <a:r>
              <a:rPr lang="ru-RU" sz="18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Синтаксическая роль подобных слов обусловлена контекстом, и прояснить ее можно путем изъятия этих слов из состава предложения: в первом случае (без вводного слова) структура предложения сохраняется</a:t>
            </a:r>
            <a:r>
              <a:rPr lang="ru-RU" sz="1800" dirty="0"/>
              <a:t> </a:t>
            </a:r>
            <a:r>
              <a:rPr lang="ru-RU" sz="1800" i="1" dirty="0"/>
              <a:t>(Цех уже реорганизован), </a:t>
            </a:r>
            <a:r>
              <a:rPr lang="ru-RU" sz="1800" dirty="0"/>
              <a:t>в другом (без члена предложения) - чаще всего распадается </a:t>
            </a:r>
            <a:r>
              <a:rPr lang="ru-RU" sz="1800" i="1" dirty="0"/>
              <a:t>(Цех... реорганизовать, </a:t>
            </a:r>
            <a:r>
              <a:rPr lang="ru-RU" sz="1800" dirty="0"/>
              <a:t>без интонации побуждения).</a:t>
            </a:r>
          </a:p>
          <a:p>
            <a:pPr>
              <a:lnSpc>
                <a:spcPct val="120000"/>
              </a:lnSpc>
              <a:buFontTx/>
              <a:buNone/>
            </a:pPr>
            <a:r>
              <a:rPr lang="en-US" sz="1800" dirty="0"/>
              <a:t>        </a:t>
            </a:r>
            <a:r>
              <a:rPr lang="ru-RU" sz="1800" dirty="0"/>
              <a:t>Однако в некоторых случаях предложения двузначны, и указанный прием проверки не дает нужных результатов: структура предложения сохраняется как при изъятии вводного слова, так и при изъятии члена предложения. Ср.:</a:t>
            </a:r>
            <a:endParaRPr lang="ru-RU" sz="1800" b="1" i="1" dirty="0"/>
          </a:p>
          <a:p>
            <a:pPr>
              <a:lnSpc>
                <a:spcPct val="120000"/>
              </a:lnSpc>
              <a:buFontTx/>
              <a:buNone/>
            </a:pPr>
            <a:r>
              <a:rPr lang="en-US" sz="1800" b="1" i="1" dirty="0"/>
              <a:t>           </a:t>
            </a:r>
            <a:r>
              <a:rPr lang="ru-RU" sz="1800" b="1" i="1" dirty="0"/>
              <a:t>Прежде всего </a:t>
            </a:r>
            <a:r>
              <a:rPr lang="ru-RU" sz="1800" i="1" dirty="0"/>
              <a:t>нужно говорить именно об этом </a:t>
            </a:r>
            <a:r>
              <a:rPr lang="ru-RU" sz="1800" dirty="0"/>
              <a:t>(«сначала»). - </a:t>
            </a:r>
            <a:r>
              <a:rPr lang="ru-RU" sz="1800" b="1" i="1" dirty="0"/>
              <a:t>Прежде </a:t>
            </a:r>
            <a:r>
              <a:rPr lang="ru-RU" sz="1800" i="1" dirty="0"/>
              <a:t>всего, нужно ли говорить именно об этом? </a:t>
            </a:r>
            <a:r>
              <a:rPr lang="ru-RU" sz="1800" dirty="0"/>
              <a:t>(указывается связь мыслей).</a:t>
            </a:r>
            <a:endParaRPr lang="ru-RU" sz="1800" i="1" dirty="0"/>
          </a:p>
          <a:p>
            <a:pPr>
              <a:lnSpc>
                <a:spcPct val="120000"/>
              </a:lnSpc>
              <a:buFontTx/>
              <a:buNone/>
            </a:pPr>
            <a:r>
              <a:rPr lang="en-US" sz="1800" i="1" dirty="0"/>
              <a:t>    </a:t>
            </a:r>
            <a:r>
              <a:rPr lang="ru-RU" sz="1800" i="1" dirty="0"/>
              <a:t>Он </a:t>
            </a:r>
            <a:r>
              <a:rPr lang="ru-RU" sz="1800" b="1" i="1" dirty="0"/>
              <a:t>безусловно </a:t>
            </a:r>
            <a:r>
              <a:rPr lang="ru-RU" sz="1800" i="1" dirty="0"/>
              <a:t>прав </a:t>
            </a:r>
            <a:r>
              <a:rPr lang="ru-RU" sz="1800" dirty="0"/>
              <a:t>(обстоятельственное слово; указывается степень его правоты). - </a:t>
            </a:r>
            <a:r>
              <a:rPr lang="ru-RU" sz="1800" i="1" dirty="0"/>
              <a:t>Он, </a:t>
            </a:r>
            <a:r>
              <a:rPr lang="ru-RU" sz="1800" b="1" i="1" dirty="0"/>
              <a:t>безусловно, </a:t>
            </a:r>
            <a:r>
              <a:rPr lang="ru-RU" sz="1800" i="1" dirty="0"/>
              <a:t>прав </a:t>
            </a:r>
            <a:r>
              <a:rPr lang="ru-RU" sz="1800" dirty="0"/>
              <a:t>(вводное слово; указывается на уверенность в его правоте).</a:t>
            </a:r>
            <a:endParaRPr lang="ru-RU" sz="1800" i="1" dirty="0"/>
          </a:p>
          <a:p>
            <a:pPr>
              <a:lnSpc>
                <a:spcPct val="120000"/>
              </a:lnSpc>
              <a:buFontTx/>
              <a:buNone/>
            </a:pPr>
            <a:r>
              <a:rPr lang="en-US" sz="1800" i="1" dirty="0"/>
              <a:t>     </a:t>
            </a:r>
            <a:r>
              <a:rPr lang="ru-RU" sz="1800" i="1" dirty="0"/>
              <a:t>Ваши рассуждения </a:t>
            </a:r>
            <a:r>
              <a:rPr lang="ru-RU" sz="1800" b="1" i="1" dirty="0"/>
              <a:t>естественно </a:t>
            </a:r>
            <a:r>
              <a:rPr lang="ru-RU" sz="1800" i="1" dirty="0"/>
              <a:t>подводят нас к правильному решению </a:t>
            </a:r>
            <a:r>
              <a:rPr lang="ru-RU" sz="1800" dirty="0"/>
              <a:t>(«естественным образом»). - </a:t>
            </a:r>
            <a:r>
              <a:rPr lang="ru-RU" sz="1800" i="1" dirty="0"/>
              <a:t>Ваши рассуждения, </a:t>
            </a:r>
            <a:r>
              <a:rPr lang="ru-RU" sz="1800" b="1" i="1" dirty="0"/>
              <a:t>естественно, подводят </a:t>
            </a:r>
            <a:r>
              <a:rPr lang="ru-RU" sz="1800" i="1" dirty="0"/>
              <a:t>нас к правильному решению </a:t>
            </a:r>
            <a:r>
              <a:rPr lang="ru-RU" sz="1800" dirty="0"/>
              <a:t>(«разумеется»).</a:t>
            </a:r>
          </a:p>
        </p:txBody>
      </p:sp>
    </p:spTree>
    <p:extLst>
      <p:ext uri="{BB962C8B-B14F-4D97-AF65-F5344CB8AC3E}">
        <p14:creationId xmlns:p14="http://schemas.microsoft.com/office/powerpoint/2010/main" val="334865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през.9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очки">
  <a:themeElements>
    <a:clrScheme name="Точки 2">
      <a:dk1>
        <a:srgbClr val="5B5B89"/>
      </a:dk1>
      <a:lt1>
        <a:srgbClr val="FFFFFF"/>
      </a:lt1>
      <a:dk2>
        <a:srgbClr val="666699"/>
      </a:dk2>
      <a:lt2>
        <a:srgbClr val="DFDEF6"/>
      </a:lt2>
      <a:accent1>
        <a:srgbClr val="6666FF"/>
      </a:accent1>
      <a:accent2>
        <a:srgbClr val="52527C"/>
      </a:accent2>
      <a:accent3>
        <a:srgbClr val="B8B8CA"/>
      </a:accent3>
      <a:accent4>
        <a:srgbClr val="DADADA"/>
      </a:accent4>
      <a:accent5>
        <a:srgbClr val="B8B8FF"/>
      </a:accent5>
      <a:accent6>
        <a:srgbClr val="494970"/>
      </a:accent6>
      <a:hlink>
        <a:srgbClr val="9999FF"/>
      </a:hlink>
      <a:folHlink>
        <a:srgbClr val="CCCCFF"/>
      </a:folHlink>
    </a:clrScheme>
    <a:fontScheme name="Точки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очки 1">
        <a:dk1>
          <a:srgbClr val="00008A"/>
        </a:dk1>
        <a:lt1>
          <a:srgbClr val="FFFFFF"/>
        </a:lt1>
        <a:dk2>
          <a:srgbClr val="000099"/>
        </a:dk2>
        <a:lt2>
          <a:srgbClr val="FFFFFF"/>
        </a:lt2>
        <a:accent1>
          <a:srgbClr val="0099FF"/>
        </a:accent1>
        <a:accent2>
          <a:srgbClr val="00007A"/>
        </a:accent2>
        <a:accent3>
          <a:srgbClr val="AAAACA"/>
        </a:accent3>
        <a:accent4>
          <a:srgbClr val="DADADA"/>
        </a:accent4>
        <a:accent5>
          <a:srgbClr val="AACAFF"/>
        </a:accent5>
        <a:accent6>
          <a:srgbClr val="00006E"/>
        </a:accent6>
        <a:hlink>
          <a:srgbClr val="EAEAEA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очки 2">
        <a:dk1>
          <a:srgbClr val="5B5B89"/>
        </a:dk1>
        <a:lt1>
          <a:srgbClr val="FFFFFF"/>
        </a:lt1>
        <a:dk2>
          <a:srgbClr val="666699"/>
        </a:dk2>
        <a:lt2>
          <a:srgbClr val="DFDEF6"/>
        </a:lt2>
        <a:accent1>
          <a:srgbClr val="6666FF"/>
        </a:accent1>
        <a:accent2>
          <a:srgbClr val="52527C"/>
        </a:accent2>
        <a:accent3>
          <a:srgbClr val="B8B8CA"/>
        </a:accent3>
        <a:accent4>
          <a:srgbClr val="DADADA"/>
        </a:accent4>
        <a:accent5>
          <a:srgbClr val="B8B8FF"/>
        </a:accent5>
        <a:accent6>
          <a:srgbClr val="494970"/>
        </a:accent6>
        <a:hlink>
          <a:srgbClr val="9999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очки 3">
        <a:dk1>
          <a:srgbClr val="70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6000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560000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очки 4">
        <a:dk1>
          <a:srgbClr val="000000"/>
        </a:dk1>
        <a:lt1>
          <a:srgbClr val="FDEB9D"/>
        </a:lt1>
        <a:dk2>
          <a:srgbClr val="000000"/>
        </a:dk2>
        <a:lt2>
          <a:srgbClr val="E0CE82"/>
        </a:lt2>
        <a:accent1>
          <a:srgbClr val="EAEAEA"/>
        </a:accent1>
        <a:accent2>
          <a:srgbClr val="C2B476"/>
        </a:accent2>
        <a:accent3>
          <a:srgbClr val="FEF3CC"/>
        </a:accent3>
        <a:accent4>
          <a:srgbClr val="000000"/>
        </a:accent4>
        <a:accent5>
          <a:srgbClr val="F3F3F3"/>
        </a:accent5>
        <a:accent6>
          <a:srgbClr val="B0A36A"/>
        </a:accent6>
        <a:hlink>
          <a:srgbClr val="A47900"/>
        </a:hlink>
        <a:folHlink>
          <a:srgbClr val="8C8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очки 5">
        <a:dk1>
          <a:srgbClr val="5B5E52"/>
        </a:dk1>
        <a:lt1>
          <a:srgbClr val="FFFFFF"/>
        </a:lt1>
        <a:dk2>
          <a:srgbClr val="686B5D"/>
        </a:dk2>
        <a:lt2>
          <a:srgbClr val="CCD5C7"/>
        </a:lt2>
        <a:accent1>
          <a:srgbClr val="809EA8"/>
        </a:accent1>
        <a:accent2>
          <a:srgbClr val="4F5147"/>
        </a:accent2>
        <a:accent3>
          <a:srgbClr val="B9BAB6"/>
        </a:accent3>
        <a:accent4>
          <a:srgbClr val="DADADA"/>
        </a:accent4>
        <a:accent5>
          <a:srgbClr val="C0CCD1"/>
        </a:accent5>
        <a:accent6>
          <a:srgbClr val="47493F"/>
        </a:accent6>
        <a:hlink>
          <a:srgbClr val="AAA854"/>
        </a:hlink>
        <a:folHlink>
          <a:srgbClr val="E1D09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очки 6">
        <a:dk1>
          <a:srgbClr val="46532B"/>
        </a:dk1>
        <a:lt1>
          <a:srgbClr val="FFFFFF"/>
        </a:lt1>
        <a:dk2>
          <a:srgbClr val="4E5D31"/>
        </a:dk2>
        <a:lt2>
          <a:srgbClr val="FFFFCC"/>
        </a:lt2>
        <a:accent1>
          <a:srgbClr val="8F8C00"/>
        </a:accent1>
        <a:accent2>
          <a:srgbClr val="424F29"/>
        </a:accent2>
        <a:accent3>
          <a:srgbClr val="B2B6AD"/>
        </a:accent3>
        <a:accent4>
          <a:srgbClr val="DADADA"/>
        </a:accent4>
        <a:accent5>
          <a:srgbClr val="C6C5AA"/>
        </a:accent5>
        <a:accent6>
          <a:srgbClr val="3B4724"/>
        </a:accent6>
        <a:hlink>
          <a:srgbClr val="33CC33"/>
        </a:hlink>
        <a:folHlink>
          <a:srgbClr val="00A1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очки 7">
        <a:dk1>
          <a:srgbClr val="007673"/>
        </a:dk1>
        <a:lt1>
          <a:srgbClr val="FFFFFF"/>
        </a:lt1>
        <a:dk2>
          <a:srgbClr val="008080"/>
        </a:dk2>
        <a:lt2>
          <a:srgbClr val="FFFF99"/>
        </a:lt2>
        <a:accent1>
          <a:srgbClr val="33CCCC"/>
        </a:accent1>
        <a:accent2>
          <a:srgbClr val="006462"/>
        </a:accent2>
        <a:accent3>
          <a:srgbClr val="AAC0C0"/>
        </a:accent3>
        <a:accent4>
          <a:srgbClr val="DADADA"/>
        </a:accent4>
        <a:accent5>
          <a:srgbClr val="ADE2E2"/>
        </a:accent5>
        <a:accent6>
          <a:srgbClr val="005A58"/>
        </a:accent6>
        <a:hlink>
          <a:srgbClr val="FFCC00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очки 8">
        <a:dk1>
          <a:srgbClr val="000000"/>
        </a:dk1>
        <a:lt1>
          <a:srgbClr val="E6F8F4"/>
        </a:lt1>
        <a:dk2>
          <a:srgbClr val="000000"/>
        </a:dk2>
        <a:lt2>
          <a:srgbClr val="C5DBD6"/>
        </a:lt2>
        <a:accent1>
          <a:srgbClr val="CCFF99"/>
        </a:accent1>
        <a:accent2>
          <a:srgbClr val="ACBAB7"/>
        </a:accent2>
        <a:accent3>
          <a:srgbClr val="F0FBF8"/>
        </a:accent3>
        <a:accent4>
          <a:srgbClr val="000000"/>
        </a:accent4>
        <a:accent5>
          <a:srgbClr val="E2FFCA"/>
        </a:accent5>
        <a:accent6>
          <a:srgbClr val="9BA8A6"/>
        </a:accent6>
        <a:hlink>
          <a:srgbClr val="008080"/>
        </a:hlink>
        <a:folHlink>
          <a:srgbClr val="00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очки 9">
        <a:dk1>
          <a:srgbClr val="000000"/>
        </a:dk1>
        <a:lt1>
          <a:srgbClr val="EAEAEA"/>
        </a:lt1>
        <a:dk2>
          <a:srgbClr val="000000"/>
        </a:dk2>
        <a:lt2>
          <a:srgbClr val="D1D1D1"/>
        </a:lt2>
        <a:accent1>
          <a:srgbClr val="CCECFF"/>
        </a:accent1>
        <a:accent2>
          <a:srgbClr val="B2B2B2"/>
        </a:accent2>
        <a:accent3>
          <a:srgbClr val="F3F3F3"/>
        </a:accent3>
        <a:accent4>
          <a:srgbClr val="000000"/>
        </a:accent4>
        <a:accent5>
          <a:srgbClr val="E2F4FF"/>
        </a:accent5>
        <a:accent6>
          <a:srgbClr val="A1A1A1"/>
        </a:accent6>
        <a:hlink>
          <a:srgbClr val="7200E4"/>
        </a:hlink>
        <a:folHlink>
          <a:srgbClr val="00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Главная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Главная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ая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през.9</Template>
  <TotalTime>80</TotalTime>
  <Words>2880</Words>
  <Application>Microsoft Office PowerPoint</Application>
  <PresentationFormat>Экран (4:3)</PresentationFormat>
  <Paragraphs>181</Paragraphs>
  <Slides>28</Slides>
  <Notes>10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28</vt:i4>
      </vt:variant>
    </vt:vector>
  </HeadingPairs>
  <TitlesOfParts>
    <vt:vector size="31" baseType="lpstr">
      <vt:lpstr>през.9</vt:lpstr>
      <vt:lpstr>Точки</vt:lpstr>
      <vt:lpstr>Главная</vt:lpstr>
      <vt:lpstr>Задание 17 ЕГЭ 2015. Знаки препинания   в предложениях со словами  и конструкциями,  грамматически не связанными с членами  предложения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Отличие вводных слов от членов предложения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Андрей</dc:creator>
  <cp:lastModifiedBy>Андрей</cp:lastModifiedBy>
  <cp:revision>9</cp:revision>
  <dcterms:created xsi:type="dcterms:W3CDTF">2014-11-09T06:50:47Z</dcterms:created>
  <dcterms:modified xsi:type="dcterms:W3CDTF">2014-11-26T15:57:15Z</dcterms:modified>
</cp:coreProperties>
</file>