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4744E-39CE-4C66-B8CE-EAC320784580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E54B6-E3C9-4420-A28D-6AB84BC65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9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E54B6-E3C9-4420-A28D-6AB84BC656E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056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28.tomsk.ru/files/img/elektron_uchebnik/trening24.htm" TargetMode="External"/><Relationship Id="rId2" Type="http://schemas.openxmlformats.org/officeDocument/2006/relationships/hyperlink" Target="http://www.mirknig.com/knigi/nauka_ucheba/1181362958-ege-po-russkomu-yazyku-bez-oshibok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8568952" cy="21876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18 ЕГЭ 2015</a:t>
            </a:r>
            <a:br>
              <a:rPr lang="ru-RU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Знаки </a:t>
            </a:r>
            <a:r>
              <a:rPr lang="ru-RU" b="1" dirty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препинания  </a:t>
            </a:r>
            <a:br>
              <a:rPr lang="ru-RU" b="1" dirty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сложноподчинённом </a:t>
            </a:r>
            <a:br>
              <a:rPr lang="ru-RU" b="1" dirty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предложении </a:t>
            </a:r>
            <a:endParaRPr lang="ru-RU" b="1" dirty="0">
              <a:ln w="12700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653136"/>
            <a:ext cx="6400800" cy="1752600"/>
          </a:xfrm>
        </p:spPr>
        <p:txBody>
          <a:bodyPr>
            <a:normAutofit lnSpcReduction="10000"/>
          </a:bodyPr>
          <a:lstStyle/>
          <a:p>
            <a:pPr marL="342900" lvl="0" indent="-342900">
              <a:defRPr/>
            </a:pPr>
            <a:r>
              <a:rPr lang="ru-RU" sz="2400" b="1" dirty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Arial"/>
              </a:rPr>
              <a:t>Учитель русского языка и литературы</a:t>
            </a:r>
          </a:p>
          <a:p>
            <a:pPr marL="342900" lvl="0" indent="-342900">
              <a:defRPr/>
            </a:pPr>
            <a:r>
              <a:rPr lang="ru-RU" sz="2400" b="1" dirty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Arial"/>
              </a:rPr>
              <a:t>Н. Г. </a:t>
            </a:r>
            <a:r>
              <a:rPr lang="ru-RU" sz="2400" b="1" dirty="0" err="1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Arial"/>
              </a:rPr>
              <a:t>Харланова</a:t>
            </a:r>
            <a:endParaRPr lang="ru-RU" sz="2400" b="1" dirty="0" smtClean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latin typeface="Calibri" pitchFamily="34" charset="0"/>
              <a:cs typeface="Arial"/>
            </a:endParaRPr>
          </a:p>
          <a:p>
            <a:pPr marL="342900" lvl="0" indent="-342900">
              <a:defRPr/>
            </a:pPr>
            <a:endParaRPr lang="ru-RU" sz="2400" b="1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latin typeface="Calibri" pitchFamily="34" charset="0"/>
              <a:cs typeface="Arial"/>
            </a:endParaRPr>
          </a:p>
          <a:p>
            <a:pPr marL="342900" lvl="0" indent="-342900"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Arial"/>
              </a:rPr>
              <a:t>2014</a:t>
            </a:r>
            <a:endParaRPr lang="ru-RU" sz="2400" b="1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latin typeface="Calibri" pitchFamily="34" charset="0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97381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Алгоритм действий</a:t>
            </a: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/>
              <a:t>1. Выделить грамматические основы.</a:t>
            </a:r>
          </a:p>
          <a:p>
            <a:pPr>
              <a:buNone/>
            </a:pPr>
            <a:r>
              <a:rPr lang="ru-RU" sz="2800" dirty="0" smtClean="0"/>
              <a:t>2.  Выделить союз или союзное слово.</a:t>
            </a:r>
          </a:p>
          <a:p>
            <a:pPr>
              <a:buNone/>
            </a:pPr>
            <a:r>
              <a:rPr lang="ru-RU" sz="2800" dirty="0" smtClean="0"/>
              <a:t>3. Определить границы главного и придаточного предложений.</a:t>
            </a:r>
          </a:p>
          <a:p>
            <a:pPr>
              <a:buNone/>
            </a:pPr>
            <a:r>
              <a:rPr lang="ru-RU" sz="2800" dirty="0" smtClean="0"/>
              <a:t>4. Выяснить, есть ли условия, при которых запятая  перед придаточным не ставится.</a:t>
            </a:r>
          </a:p>
          <a:p>
            <a:pPr>
              <a:buNone/>
            </a:pPr>
            <a:r>
              <a:rPr lang="ru-RU" sz="2800" dirty="0" smtClean="0"/>
              <a:t>5. Проставить знаки </a:t>
            </a:r>
            <a:r>
              <a:rPr lang="ru-RU" sz="2800" dirty="0" smtClean="0"/>
              <a:t>препинания. </a:t>
            </a:r>
          </a:p>
          <a:p>
            <a:pPr>
              <a:buNone/>
            </a:pPr>
            <a:r>
              <a:rPr lang="ru-RU" sz="2800" dirty="0" smtClean="0"/>
              <a:t>6</a:t>
            </a:r>
            <a:r>
              <a:rPr lang="ru-RU" sz="2800" dirty="0" smtClean="0"/>
              <a:t>. Выбрать вариант ответа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7. </a:t>
            </a:r>
            <a:r>
              <a:rPr lang="ru-RU" sz="2800" dirty="0"/>
              <a:t>Выписать все  цифры,  на  месте  которых  в предложении должны стоять запятые. </a:t>
            </a:r>
          </a:p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02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2455"/>
            <a:ext cx="8226425" cy="52117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 </a:t>
            </a:r>
            <a:r>
              <a:rPr lang="ru-RU" dirty="0" err="1" smtClean="0"/>
              <a:t>КИМах</a:t>
            </a:r>
            <a:r>
              <a:rPr lang="ru-RU" dirty="0" smtClean="0"/>
              <a:t> ЕГЭ последних лет чаще всего задание касается расстановки знаков препинания в СПП с </a:t>
            </a:r>
            <a:r>
              <a:rPr lang="ru-RU" b="1" dirty="0" smtClean="0">
                <a:solidFill>
                  <a:srgbClr val="FF0000"/>
                </a:solidFill>
              </a:rPr>
              <a:t>придаточным  ОПРЕДЕЛИТЕЛЬНЫМ</a:t>
            </a:r>
            <a:r>
              <a:rPr lang="ru-RU" dirty="0" smtClean="0"/>
              <a:t>, поэтому более подробно рассмотрим этот тип предложений.</a:t>
            </a:r>
            <a:endParaRPr lang="ru-RU" dirty="0"/>
          </a:p>
        </p:txBody>
      </p:sp>
      <p:pic>
        <p:nvPicPr>
          <p:cNvPr id="6146" name="Picture 2" descr="E:\мои документы\Мои рисунки\учёба\pict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2283" y="2975548"/>
            <a:ext cx="4835666" cy="388245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93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705" y="914400"/>
            <a:ext cx="8232333" cy="5943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</a:t>
            </a:r>
            <a:r>
              <a:rPr lang="ru-RU" sz="3200" b="1" i="1" dirty="0" smtClean="0">
                <a:solidFill>
                  <a:srgbClr val="FF0000"/>
                </a:solidFill>
              </a:rPr>
              <a:t>Придаточные определительные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относятся </a:t>
            </a:r>
            <a:r>
              <a:rPr lang="ru-RU" sz="3200" b="1" i="1" dirty="0" smtClean="0">
                <a:solidFill>
                  <a:srgbClr val="FF0000"/>
                </a:solidFill>
              </a:rPr>
              <a:t>к члену главного предложения,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выраженному существительным или другим словом, употреблённым в значении существительного, и </a:t>
            </a:r>
            <a:r>
              <a:rPr lang="ru-RU" sz="3200" b="1" i="1" dirty="0" smtClean="0">
                <a:solidFill>
                  <a:srgbClr val="FF0000"/>
                </a:solidFill>
              </a:rPr>
              <a:t>отвечают на вопросы определений (какой? какая?...).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    Придаточные определительные предложения прикрепляются к главному чаще всего с помощью союзных слов: </a:t>
            </a:r>
            <a:r>
              <a:rPr lang="ru-RU" sz="3200" b="1" i="1" dirty="0" smtClean="0">
                <a:solidFill>
                  <a:srgbClr val="FF0000"/>
                </a:solidFill>
              </a:rPr>
              <a:t>какой, который, что, когда, где и др.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22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dirty="0" smtClean="0">
                <a:solidFill>
                  <a:srgbClr val="993300"/>
                </a:solidFill>
              </a:rPr>
              <a:t>Придаточное определительное ВСЕГДА стоит либо после главного предложения, либо внутри главного:</a:t>
            </a:r>
          </a:p>
          <a:p>
            <a:pPr>
              <a:buNone/>
            </a:pPr>
            <a:r>
              <a:rPr lang="ru-RU" sz="3600" b="1" i="1" dirty="0" smtClean="0"/>
              <a:t>На пригорке стоит  дом,</a:t>
            </a:r>
            <a:r>
              <a:rPr lang="ru-RU" sz="4000" b="1" i="1" kern="0" dirty="0">
                <a:solidFill>
                  <a:srgbClr val="000066"/>
                </a:solidFill>
              </a:rPr>
              <a:t> в котором мы </a:t>
            </a:r>
            <a:r>
              <a:rPr lang="ru-RU" sz="4000" b="1" i="1" kern="0" dirty="0" smtClean="0">
                <a:solidFill>
                  <a:srgbClr val="000066"/>
                </a:solidFill>
              </a:rPr>
              <a:t>живём.</a:t>
            </a:r>
          </a:p>
          <a:p>
            <a:pPr>
              <a:buNone/>
            </a:pPr>
            <a:r>
              <a:rPr lang="ru-RU" sz="3600" b="1" i="1" dirty="0" smtClean="0"/>
              <a:t>Дом,</a:t>
            </a:r>
          </a:p>
          <a:p>
            <a:pPr>
              <a:buNone/>
            </a:pPr>
            <a:r>
              <a:rPr lang="ru-RU" sz="3600" b="1" i="1" dirty="0"/>
              <a:t>с</a:t>
            </a:r>
            <a:r>
              <a:rPr lang="ru-RU" sz="3600" b="1" i="1" dirty="0" smtClean="0"/>
              <a:t>тоит на пригорке</a:t>
            </a:r>
            <a:r>
              <a:rPr lang="ru-RU" b="1" i="1" dirty="0" smtClean="0"/>
              <a:t>.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691681" y="4005064"/>
            <a:ext cx="5472608" cy="85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котором мы живём,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58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656319" cy="566928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i="1" dirty="0" smtClean="0">
                <a:solidFill>
                  <a:srgbClr val="000066"/>
                </a:solidFill>
              </a:rPr>
              <a:t>   В зданиях ЕГЭ используются примеры предложений, в которых придаточная часть присоединяется ТОЛЬКО с помощью союзного слова «который», стоящего </a:t>
            </a:r>
            <a:r>
              <a:rPr lang="ru-RU" sz="3200" b="1" i="1" dirty="0" err="1" smtClean="0">
                <a:solidFill>
                  <a:srgbClr val="000066"/>
                </a:solidFill>
              </a:rPr>
              <a:t>дистантно</a:t>
            </a:r>
            <a:r>
              <a:rPr lang="ru-RU" sz="3200" b="1" i="1" dirty="0" smtClean="0">
                <a:solidFill>
                  <a:srgbClr val="000066"/>
                </a:solidFill>
              </a:rPr>
              <a:t> (не сразу после определяемого слова, а на некотором удалении от   него):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200" i="1" dirty="0" smtClean="0">
                <a:solidFill>
                  <a:srgbClr val="000066"/>
                </a:solidFill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>
                    <a:lumMod val="25000"/>
                  </a:schemeClr>
                </a:solidFill>
              </a:rPr>
              <a:t>  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35280" y="3627121"/>
            <a:ext cx="806196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Река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                                                                        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8854" y="4170616"/>
            <a:ext cx="4058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</a:rPr>
              <a:t>, была неглубокой.</a:t>
            </a:r>
            <a:endParaRPr lang="ru-RU" sz="3200" b="1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473594" y="3673357"/>
            <a:ext cx="7468928" cy="594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заросшем берегу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которой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мы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остановились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28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479685"/>
            <a:ext cx="8226425" cy="5943600"/>
          </a:xfrm>
        </p:spPr>
        <p:txBody>
          <a:bodyPr/>
          <a:lstStyle/>
          <a:p>
            <a:pPr marL="381000" indent="-38100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Обратите внимание!</a:t>
            </a:r>
          </a:p>
          <a:p>
            <a:pPr marL="381000" indent="-381000" algn="ctr">
              <a:lnSpc>
                <a:spcPct val="80000"/>
              </a:lnSpc>
              <a:buFont typeface="Wingdings" pitchFamily="2" charset="2"/>
              <a:buNone/>
            </a:pPr>
            <a:endParaRPr lang="ru-RU" sz="3200" b="1" dirty="0" smtClean="0">
              <a:solidFill>
                <a:srgbClr val="660033"/>
              </a:solidFill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b="1" dirty="0" smtClean="0">
                <a:solidFill>
                  <a:srgbClr val="000099"/>
                </a:solidFill>
              </a:rPr>
              <a:t>Никогда не ставится запятая после союзного слова который: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>
              <a:solidFill>
                <a:srgbClr val="000099"/>
              </a:solidFill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События,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свидетелями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которых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мы стали</a:t>
            </a:r>
            <a:r>
              <a:rPr lang="ru-RU" sz="2000" b="1" dirty="0" smtClean="0"/>
              <a:t>, потрясли город.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2. Если союзное слово который является зависимым словом при деепричастии, запятая ставится перед деепричастным оборотом, а после слова который – нет: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>
              <a:solidFill>
                <a:srgbClr val="000099"/>
              </a:solidFill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Вот книга,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прочитав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которую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ты многое для себя откроешь</a:t>
            </a:r>
            <a:r>
              <a:rPr lang="ru-RU" sz="2000" b="1" dirty="0" smtClean="0"/>
              <a:t>.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3. Если придаточные определительные однородные и соединяются неповторяющимся союзом И, между ними запятая не ставится: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>
              <a:solidFill>
                <a:srgbClr val="000099"/>
              </a:solidFill>
            </a:endParaRP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Книги,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которые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я прочитал и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которые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бы посоветовал вам</a:t>
            </a:r>
            <a:r>
              <a:rPr lang="ru-RU" sz="2000" b="1" dirty="0" smtClean="0"/>
              <a:t>, написаны нашими современниками.</a:t>
            </a:r>
          </a:p>
          <a:p>
            <a:endParaRPr lang="ru-RU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170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5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55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6000" dirty="0" smtClean="0">
                <a:solidFill>
                  <a:srgbClr val="CC3300"/>
                </a:solidFill>
              </a:rPr>
              <a:t>Внимание!!!</a:t>
            </a:r>
          </a:p>
          <a:p>
            <a:pPr algn="ctr">
              <a:buNone/>
            </a:pPr>
            <a:r>
              <a:rPr lang="ru-RU" sz="5400" dirty="0" smtClean="0">
                <a:solidFill>
                  <a:srgbClr val="660033"/>
                </a:solidFill>
              </a:rPr>
              <a:t>Союзное слово </a:t>
            </a:r>
            <a:r>
              <a:rPr lang="ru-RU" sz="5400" dirty="0" smtClean="0">
                <a:solidFill>
                  <a:srgbClr val="000066"/>
                </a:solidFill>
              </a:rPr>
              <a:t>«который»</a:t>
            </a:r>
            <a:r>
              <a:rPr lang="ru-RU" sz="5400" dirty="0" smtClean="0">
                <a:solidFill>
                  <a:srgbClr val="660033"/>
                </a:solidFill>
              </a:rPr>
              <a:t> может стоять как в начале придаточной части , так и в середине.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94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Рассмотрим пример</a:t>
            </a:r>
          </a:p>
          <a:p>
            <a:pPr marL="0" lvl="0" indent="0">
              <a:buNone/>
            </a:pPr>
            <a:r>
              <a:rPr lang="ru-RU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2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Вера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старалась (1) и не вспоминать тех страшных дней (2) в течение (3) которых (4) ей так много пришлось страдать.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99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60632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Шаг первый: </a:t>
            </a:r>
          </a:p>
          <a:p>
            <a:pPr marL="0" indent="0">
              <a:buNone/>
            </a:pPr>
            <a:r>
              <a:rPr lang="ru-RU" sz="2800" dirty="0" smtClean="0"/>
              <a:t>   Выделяем грамматические основы предложения.</a:t>
            </a:r>
          </a:p>
          <a:p>
            <a:pPr marL="0" indent="0">
              <a:buNone/>
            </a:pPr>
            <a:r>
              <a:rPr lang="ru-RU" sz="2800" b="1" i="1" u="sng" dirty="0" smtClean="0">
                <a:solidFill>
                  <a:schemeClr val="accent6">
                    <a:lumMod val="75000"/>
                  </a:schemeClr>
                </a:solidFill>
              </a:rPr>
              <a:t>Вера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u="dbl" dirty="0" smtClean="0">
                <a:solidFill>
                  <a:schemeClr val="accent6">
                    <a:lumMod val="75000"/>
                  </a:schemeClr>
                </a:solidFill>
              </a:rPr>
              <a:t>старалась (1) и не вспоминать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тех страшных дней (2) в течение (3) которых (4) ей так много </a:t>
            </a:r>
            <a:r>
              <a:rPr lang="ru-RU" sz="2800" b="1" i="1" u="dbl" dirty="0" smtClean="0">
                <a:solidFill>
                  <a:schemeClr val="accent6">
                    <a:lumMod val="75000"/>
                  </a:schemeClr>
                </a:solidFill>
              </a:rPr>
              <a:t>пришлось страдать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/>
              <a:t>В первой части сказуемое является составным глагольным.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Старалась  и  не вспоминать</a:t>
            </a:r>
            <a:r>
              <a:rPr lang="ru-RU" sz="2800" dirty="0" smtClean="0"/>
              <a:t> – это НЕ разные основы, а одно сказуемое.</a:t>
            </a:r>
          </a:p>
          <a:p>
            <a:pPr marL="0" indent="0">
              <a:buNone/>
            </a:pPr>
            <a:r>
              <a:rPr lang="ru-RU" sz="3200" dirty="0" smtClean="0"/>
              <a:t>Основы связаны союзным словом </a:t>
            </a:r>
            <a:r>
              <a:rPr lang="ru-RU" sz="3200" b="1" i="1" dirty="0" smtClean="0">
                <a:solidFill>
                  <a:srgbClr val="C00000"/>
                </a:solidFill>
              </a:rPr>
              <a:t>которых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970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Шаг второй:</a:t>
            </a:r>
          </a:p>
          <a:p>
            <a:pPr>
              <a:buNone/>
            </a:pPr>
            <a:r>
              <a:rPr lang="ru-RU" dirty="0" smtClean="0"/>
              <a:t>Определяем границы главного и придаточного предложений:</a:t>
            </a:r>
          </a:p>
          <a:p>
            <a:pPr>
              <a:buNone/>
            </a:pPr>
            <a:r>
              <a:rPr lang="ru-RU" i="1" u="sng" dirty="0" smtClean="0">
                <a:solidFill>
                  <a:schemeClr val="accent6">
                    <a:lumMod val="75000"/>
                  </a:schemeClr>
                </a:solidFill>
              </a:rPr>
              <a:t>[Вера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u="dbl" dirty="0" smtClean="0">
                <a:solidFill>
                  <a:schemeClr val="accent6">
                    <a:lumMod val="75000"/>
                  </a:schemeClr>
                </a:solidFill>
              </a:rPr>
              <a:t>старалась (1) и не вспоминать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тех страшных дней] </a:t>
            </a:r>
            <a:r>
              <a:rPr lang="ru-RU" b="1" i="1" dirty="0" smtClean="0"/>
              <a:t>(ДНЕЙ КАКИХ?</a:t>
            </a:r>
            <a:r>
              <a:rPr lang="ru-RU" i="1" dirty="0" smtClean="0"/>
              <a:t>)</a:t>
            </a:r>
            <a:r>
              <a:rPr lang="ru-RU" i="1" dirty="0" smtClean="0">
                <a:solidFill>
                  <a:srgbClr val="990000"/>
                </a:solidFill>
              </a:rPr>
              <a:t>(2) (в течение (3) которых (4) ей так много </a:t>
            </a:r>
            <a:r>
              <a:rPr lang="ru-RU" i="1" u="dbl" dirty="0" smtClean="0">
                <a:solidFill>
                  <a:srgbClr val="990000"/>
                </a:solidFill>
              </a:rPr>
              <a:t>пришлось страдать)</a:t>
            </a:r>
            <a:r>
              <a:rPr lang="ru-RU" i="1" dirty="0" smtClean="0">
                <a:solidFill>
                  <a:srgbClr val="990000"/>
                </a:solidFill>
              </a:rPr>
              <a:t>.</a:t>
            </a:r>
          </a:p>
          <a:p>
            <a:pPr>
              <a:buNone/>
            </a:pPr>
            <a:endParaRPr lang="ru-RU" i="1" u="sng" dirty="0" smtClean="0"/>
          </a:p>
          <a:p>
            <a:pPr>
              <a:buNone/>
            </a:pPr>
            <a:r>
              <a:rPr lang="ru-RU" i="1" u="sng" dirty="0" smtClean="0">
                <a:solidFill>
                  <a:schemeClr val="accent6">
                    <a:lumMod val="75000"/>
                  </a:schemeClr>
                </a:solidFill>
              </a:rPr>
              <a:t>[Вера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u="dbl" dirty="0" smtClean="0">
                <a:solidFill>
                  <a:schemeClr val="accent6">
                    <a:lumMod val="75000"/>
                  </a:schemeClr>
                </a:solidFill>
              </a:rPr>
              <a:t>старалась и не вспоминать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тех страшных дней]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,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990000"/>
                </a:solidFill>
              </a:rPr>
              <a:t>(в течение которых ей так много </a:t>
            </a:r>
            <a:r>
              <a:rPr lang="ru-RU" b="1" i="1" u="dbl" dirty="0" smtClean="0">
                <a:solidFill>
                  <a:srgbClr val="990000"/>
                </a:solidFill>
              </a:rPr>
              <a:t>пришлось страдать)</a:t>
            </a:r>
            <a:r>
              <a:rPr lang="ru-RU" b="1" i="1" dirty="0" smtClean="0">
                <a:solidFill>
                  <a:srgbClr val="990000"/>
                </a:solidFill>
              </a:rPr>
              <a:t>.</a:t>
            </a: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r>
              <a:rPr lang="ru-RU" b="1" dirty="0" smtClean="0"/>
              <a:t>Таким образом</a:t>
            </a:r>
            <a:r>
              <a:rPr lang="ru-RU" dirty="0" smtClean="0"/>
              <a:t>, правильный вариант </a:t>
            </a:r>
            <a:r>
              <a:rPr lang="ru-RU" dirty="0" smtClean="0"/>
              <a:t> ответа - 2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86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kern="0" dirty="0">
                <a:solidFill>
                  <a:srgbClr val="000000"/>
                </a:solidFill>
                <a:latin typeface="Arial"/>
              </a:rPr>
              <a:t>Так звучит это задание в демоверсии </a:t>
            </a:r>
            <a:r>
              <a:rPr lang="ru-RU" sz="2800" kern="0" dirty="0" smtClean="0">
                <a:solidFill>
                  <a:srgbClr val="000000"/>
                </a:solidFill>
                <a:latin typeface="Arial"/>
              </a:rPr>
              <a:t>ЕГЭ 2015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Расставьте  знаки  препинания:  </a:t>
            </a:r>
            <a:r>
              <a:rPr lang="ru-RU" dirty="0"/>
              <a:t>укажите  все  цифры,  на  месте  которых  </a:t>
            </a:r>
            <a:r>
              <a:rPr lang="ru-RU" dirty="0" smtClean="0"/>
              <a:t>в </a:t>
            </a:r>
            <a:r>
              <a:rPr lang="ru-RU" dirty="0"/>
              <a:t>предложении должны стоять запятые. </a:t>
            </a:r>
          </a:p>
          <a:p>
            <a:pPr marL="0" indent="0">
              <a:buNone/>
            </a:pPr>
            <a:r>
              <a:rPr lang="ru-RU" b="1" dirty="0"/>
              <a:t>Идея  единого  европейского  пространства  (1)  поклонником (2) </a:t>
            </a:r>
            <a:r>
              <a:rPr lang="ru-RU" b="1" dirty="0" smtClean="0"/>
              <a:t>которой </a:t>
            </a:r>
            <a:r>
              <a:rPr lang="ru-RU" b="1" dirty="0"/>
              <a:t>(3)  был  первый  директор  Царскосельского  лицея </a:t>
            </a:r>
          </a:p>
          <a:p>
            <a:pPr marL="0" indent="0">
              <a:buNone/>
            </a:pPr>
            <a:r>
              <a:rPr lang="ru-RU" b="1" dirty="0"/>
              <a:t>Малиновский (4) обрела множество сторонников.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мои документы\Мои рисунки\ЕГЭ, ГИА\dmbtest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8957" y="299803"/>
            <a:ext cx="6175947" cy="6220918"/>
          </a:xfrm>
          <a:prstGeom prst="rect">
            <a:avLst/>
          </a:prstGeom>
          <a:noFill/>
        </p:spPr>
      </p:pic>
      <p:pic>
        <p:nvPicPr>
          <p:cNvPr id="10" name="Picture 3" descr="E:\мои документы\Мои рисунки\ЕГЭ, ГИА\image00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75236">
            <a:off x="1571690" y="793988"/>
            <a:ext cx="2064578" cy="800100"/>
          </a:xfrm>
          <a:prstGeom prst="rect">
            <a:avLst/>
          </a:prstGeom>
          <a:noFill/>
        </p:spPr>
      </p:pic>
      <p:pic>
        <p:nvPicPr>
          <p:cNvPr id="11" name="Picture 3" descr="E:\мои документы\Мои рисунки\ЕГЭ, ГИА\image00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75236">
            <a:off x="5621531" y="704044"/>
            <a:ext cx="2064578" cy="800100"/>
          </a:xfrm>
          <a:prstGeom prst="rect">
            <a:avLst/>
          </a:prstGeom>
          <a:noFill/>
        </p:spPr>
      </p:pic>
      <p:pic>
        <p:nvPicPr>
          <p:cNvPr id="12" name="Picture 3" descr="E:\мои документы\Мои рисунки\ЕГЭ, ГИА\image00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75236">
            <a:off x="806440" y="3368474"/>
            <a:ext cx="2064578" cy="800100"/>
          </a:xfrm>
          <a:prstGeom prst="rect">
            <a:avLst/>
          </a:prstGeom>
          <a:noFill/>
        </p:spPr>
      </p:pic>
      <p:pic>
        <p:nvPicPr>
          <p:cNvPr id="13" name="Picture 3" descr="E:\мои документы\Мои рисунки\ЕГЭ, ГИА\image00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75236">
            <a:off x="6567363" y="2780274"/>
            <a:ext cx="2064578" cy="800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743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122295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5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5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500" b="1" i="1" dirty="0">
              <a:solidFill>
                <a:srgbClr val="9D90A0">
                  <a:lumMod val="75000"/>
                </a:srgbClr>
              </a:solidFill>
            </a:endParaRPr>
          </a:p>
          <a:p>
            <a:endParaRPr lang="ru-RU" sz="3000" i="1" dirty="0" smtClean="0"/>
          </a:p>
          <a:p>
            <a:pPr marL="0" indent="0">
              <a:buNone/>
            </a:pPr>
            <a:r>
              <a:rPr lang="ru-RU" sz="3900" b="1" i="1" dirty="0" smtClean="0">
                <a:solidFill>
                  <a:schemeClr val="accent3">
                    <a:lumMod val="50000"/>
                  </a:schemeClr>
                </a:solidFill>
              </a:rPr>
              <a:t>Хлестакову </a:t>
            </a:r>
            <a:r>
              <a:rPr lang="ru-RU" sz="3900" b="1" i="1" dirty="0" smtClean="0">
                <a:solidFill>
                  <a:schemeClr val="accent3">
                    <a:lumMod val="50000"/>
                  </a:schemeClr>
                </a:solidFill>
              </a:rPr>
              <a:t>удалось провести (1) даже городничего (2) плутовство (3) которого (4) было известно всему городу.</a:t>
            </a:r>
            <a:r>
              <a:rPr lang="ru-RU" sz="39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9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en-US" sz="39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0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91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/>
          </a:p>
          <a:p>
            <a:pPr marL="0" lvl="0" indent="0">
              <a:buNone/>
            </a:pPr>
            <a:r>
              <a:rPr lang="en-US" sz="2800" dirty="0" smtClean="0"/>
              <a:t>    2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Цицерон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(1) речи (2) которого (3) признаны образцом ораторского искусства (4) был убежденным сторонником сохранения и укрепления «сенатской республики». </a:t>
            </a:r>
            <a:endParaRPr lang="en-US" sz="2800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70403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40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525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>
              <a:buNone/>
            </a:pPr>
            <a:endParaRPr lang="en-US" sz="2800" dirty="0" smtClean="0"/>
          </a:p>
          <a:p>
            <a:pPr marL="0" lvl="0" indent="0">
              <a:buNone/>
            </a:pPr>
            <a:r>
              <a:rPr lang="ru-RU" sz="2800" dirty="0" smtClean="0"/>
              <a:t>    3.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2800" b="1" i="1" dirty="0" smtClean="0"/>
              <a:t>На </a:t>
            </a:r>
            <a:r>
              <a:rPr lang="ru-RU" sz="2800" b="1" i="1" dirty="0" smtClean="0"/>
              <a:t>Кольском полуострове (1) до сих пор сохранились места (2) добраться (3) до которых (4) можно только вертолётом или гусеничной техникой</a:t>
            </a:r>
            <a:r>
              <a:rPr lang="ru-RU" sz="2800" b="1" i="1" dirty="0" smtClean="0"/>
              <a:t>.</a:t>
            </a:r>
            <a:endParaRPr lang="ru-RU" sz="2800" b="1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0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200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>
              <a:buNone/>
            </a:pPr>
            <a:endParaRPr lang="en-US" sz="2800" dirty="0" smtClean="0"/>
          </a:p>
          <a:p>
            <a:pPr marL="0" lvl="0" indent="0">
              <a:buNone/>
            </a:pPr>
            <a:r>
              <a:rPr lang="ru-RU" sz="3000" b="1" dirty="0" smtClean="0">
                <a:solidFill>
                  <a:prstClr val="black"/>
                </a:solidFill>
              </a:rPr>
              <a:t>4. Расставьте  </a:t>
            </a:r>
            <a:r>
              <a:rPr lang="ru-RU" sz="3000" b="1" dirty="0">
                <a:solidFill>
                  <a:prstClr val="black"/>
                </a:solidFill>
              </a:rPr>
              <a:t>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4000" b="1" i="1" dirty="0" smtClean="0"/>
              <a:t>Мы </a:t>
            </a:r>
            <a:r>
              <a:rPr lang="ru-RU" sz="4000" b="1" i="1" dirty="0" smtClean="0"/>
              <a:t>те(1), которые(2) здесь(3) роясь в темноте(4) питаем вас.</a:t>
            </a:r>
          </a:p>
          <a:p>
            <a:pPr>
              <a:buNone/>
            </a:pPr>
            <a:r>
              <a:rPr lang="ru-RU" sz="2800" i="1" dirty="0" smtClean="0"/>
              <a:t>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80983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134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126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>
              <a:buNone/>
            </a:pPr>
            <a:endParaRPr lang="en-US" sz="2800" dirty="0" smtClean="0"/>
          </a:p>
          <a:p>
            <a:pPr marL="0" lvl="0" indent="0">
              <a:buNone/>
            </a:pPr>
            <a:r>
              <a:rPr lang="ru-RU" sz="3200" dirty="0" smtClean="0"/>
              <a:t>5.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Вот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книга(1) прочитав (2) которую (3) ты многое для себя откроешь.</a:t>
            </a:r>
          </a:p>
          <a:p>
            <a:pPr>
              <a:buNone/>
            </a:pPr>
            <a:r>
              <a:rPr lang="ru-RU" sz="3200" dirty="0" smtClean="0"/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41229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757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 smtClean="0"/>
              <a:t>6.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Теплота(1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) с которой дочь говорила о своей матери(2) и (3)которая освещала её лицо(4) невольно привлекала внимание. </a:t>
            </a:r>
          </a:p>
          <a:p>
            <a:pPr>
              <a:buNone/>
            </a:pPr>
            <a:r>
              <a:rPr lang="ru-RU" sz="2800" i="1" dirty="0" smtClean="0"/>
              <a:t>    </a:t>
            </a: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6014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14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8563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>
              <a:buNone/>
            </a:pPr>
            <a:endParaRPr lang="en-US" sz="2800" dirty="0" smtClean="0"/>
          </a:p>
          <a:p>
            <a:pPr marL="0" lvl="0" indent="0">
              <a:buNone/>
            </a:pPr>
            <a:r>
              <a:rPr lang="ru-RU" sz="2800" dirty="0" smtClean="0"/>
              <a:t>    </a:t>
            </a:r>
            <a:r>
              <a:rPr lang="ru-RU" sz="3200" dirty="0" smtClean="0"/>
              <a:t>7.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Принесен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был к чаю черничный пирог (1) от вида которого все оживились (2) задвигались (3) и весело заговорили.</a:t>
            </a:r>
          </a:p>
          <a:p>
            <a:pPr>
              <a:buNone/>
            </a:pPr>
            <a:r>
              <a:rPr lang="ru-RU" sz="2800" dirty="0" smtClean="0"/>
              <a:t>   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6014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531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 smtClean="0"/>
              <a:t>   </a:t>
            </a:r>
            <a:r>
              <a:rPr lang="ru-RU" sz="3200" dirty="0" smtClean="0"/>
              <a:t>8.</a:t>
            </a:r>
            <a:r>
              <a:rPr lang="ru-RU" sz="2800" dirty="0" smtClean="0"/>
              <a:t>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История 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научной фантастики — это история идей (1) которые (2) изменяли мир (3) но (4) которые сначала были осмеяны и отвергнуты.</a:t>
            </a:r>
          </a:p>
          <a:p>
            <a:pPr>
              <a:buNone/>
            </a:pPr>
            <a:r>
              <a:rPr lang="ru-RU" sz="2800" dirty="0" smtClean="0"/>
              <a:t>   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6014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13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790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509666"/>
            <a:ext cx="8226425" cy="4778614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80983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123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" y="475179"/>
            <a:ext cx="851916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 smtClean="0"/>
              <a:t>8.</a:t>
            </a:r>
            <a:r>
              <a:rPr lang="ru-RU" sz="2800" dirty="0" smtClean="0"/>
              <a:t>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Спелеологи 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при свете фонаря (1) освещавшего всю пещеру (2) увидели осколок скалы (3) на котором (4) нарисованы были фигурки людей и животных</a:t>
            </a: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4000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7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5613" y="959370"/>
            <a:ext cx="8226425" cy="516679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Сложноподчиненное предложение</a:t>
            </a:r>
            <a:r>
              <a:rPr lang="ru-RU" dirty="0" smtClean="0"/>
              <a:t> – </a:t>
            </a:r>
            <a:r>
              <a:rPr lang="ru-RU" dirty="0" err="1" smtClean="0"/>
              <a:t>предложение</a:t>
            </a:r>
            <a:r>
              <a:rPr lang="ru-RU" dirty="0" smtClean="0"/>
              <a:t>, которое включает главное и одно или несколько придаточных. Придаточные подчиняются главному и отвечают на вопросы членов предложения.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945395" y="2588217"/>
            <a:ext cx="7516679" cy="36730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29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509666"/>
            <a:ext cx="8682038" cy="561681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800" dirty="0" smtClean="0"/>
              <a:t>    9. </a:t>
            </a:r>
            <a:r>
              <a:rPr lang="ru-RU" sz="3000" b="1" dirty="0">
                <a:solidFill>
                  <a:prstClr val="black"/>
                </a:solidFill>
              </a:rPr>
              <a:t>Расставьте  знаки  препинания:  </a:t>
            </a:r>
            <a:r>
              <a:rPr lang="ru-RU" sz="3000" dirty="0">
                <a:solidFill>
                  <a:prstClr val="black"/>
                </a:solidFill>
              </a:rPr>
              <a:t>укажите  все  цифры,  на  месте  которых  в предложении должны стоять запятые. </a:t>
            </a:r>
            <a:endParaRPr lang="ru-RU" sz="3000" b="1" i="1" dirty="0">
              <a:solidFill>
                <a:srgbClr val="9D90A0">
                  <a:lumMod val="75000"/>
                </a:srgbClr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высоком (1) зеленом стержне Столетника расцвели пышные гроздья белоснежных цветов (2) невиданной красоты (3) которые издавали неописуемый аромат (4) сразу наполнивший всю оранжерею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13383" y="5912584"/>
            <a:ext cx="60144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34</a:t>
            </a:r>
            <a:endParaRPr lang="ru-RU" sz="32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" y="475179"/>
            <a:ext cx="8519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14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0"/>
            <a:ext cx="8226425" cy="61261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Интернет-ресурсы</a:t>
            </a:r>
          </a:p>
          <a:p>
            <a:pPr algn="ctr">
              <a:buNone/>
            </a:pP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http://www.mirknig.com/knigi/nauka_ucheba/1181362958-ege-po-russkomu-yazyku-bez-oshibok.html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(Волкова О.В., Алексеева Я.В.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«ЕГЭ по русскому языку без ошибок» 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Издательство: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Deswer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hlinkClick r:id="rId3"/>
              </a:rPr>
              <a:t>http://school28.tomsk.ru/files/img/elektron_uchebnik/trening24.htm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Picture 2" descr="E:\мои документы\Мои рисунки\ЕГЭ, ГИА\p139_1114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809750" cy="857250"/>
          </a:xfrm>
          <a:prstGeom prst="rect">
            <a:avLst/>
          </a:prstGeom>
          <a:noFill/>
        </p:spPr>
      </p:pic>
      <p:pic>
        <p:nvPicPr>
          <p:cNvPr id="7170" name="Picture 2" descr="E:\мои документы\Мои рисунки\ИКТ\collec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8160" y="4109357"/>
            <a:ext cx="4617720" cy="2748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689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884420"/>
            <a:ext cx="8226425" cy="5681272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sym typeface="Wingdings"/>
              </a:rPr>
              <a:t></a:t>
            </a:r>
            <a:r>
              <a:rPr lang="ru-RU" sz="3200" b="1" dirty="0" smtClean="0">
                <a:solidFill>
                  <a:srgbClr val="FF0000"/>
                </a:solidFill>
              </a:rPr>
              <a:t> Правило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200" dirty="0" smtClean="0"/>
              <a:t>   Как правило, грамматические основы отделяются друг от друга запятыми.</a:t>
            </a:r>
          </a:p>
          <a:p>
            <a:pPr>
              <a:buNone/>
            </a:pP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   (</a:t>
            </a:r>
            <a:r>
              <a:rPr lang="ru-RU" sz="3200" i="1" u="sng" dirty="0" smtClean="0">
                <a:solidFill>
                  <a:schemeClr val="accent2">
                    <a:lumMod val="75000"/>
                  </a:schemeClr>
                </a:solidFill>
              </a:rPr>
              <a:t>Мелиховы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i="1" u="dbl" dirty="0" smtClean="0">
                <a:solidFill>
                  <a:schemeClr val="accent2">
                    <a:lumMod val="75000"/>
                  </a:schemeClr>
                </a:solidFill>
              </a:rPr>
              <a:t>выехали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 на покос], (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когда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 уже на лугу </a:t>
            </a:r>
            <a:r>
              <a:rPr lang="ru-RU" sz="3200" i="1" u="dbl" dirty="0" smtClean="0">
                <a:solidFill>
                  <a:schemeClr val="accent2">
                    <a:lumMod val="75000"/>
                  </a:schemeClr>
                </a:solidFill>
              </a:rPr>
              <a:t>была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 чуть не </a:t>
            </a:r>
            <a:r>
              <a:rPr lang="ru-RU" sz="3200" i="1" u="sng" dirty="0" smtClean="0">
                <a:solidFill>
                  <a:schemeClr val="accent2">
                    <a:lumMod val="75000"/>
                  </a:schemeClr>
                </a:solidFill>
              </a:rPr>
              <a:t>половина хутора)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32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200" i="1" dirty="0" smtClean="0"/>
              <a:t> </a:t>
            </a:r>
            <a:endParaRPr lang="ru-RU" sz="3200" dirty="0" smtClean="0"/>
          </a:p>
          <a:p>
            <a:pPr>
              <a:buNone/>
            </a:pPr>
            <a:r>
              <a:rPr lang="ru-RU" sz="3200" b="1" i="1" dirty="0" smtClean="0"/>
              <a:t> 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(Как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 дерево</a:t>
            </a:r>
            <a:r>
              <a:rPr lang="ru-RU" sz="3200" i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200" i="1" u="dbl" dirty="0" smtClean="0">
                <a:solidFill>
                  <a:schemeClr val="accent6">
                    <a:lumMod val="75000"/>
                  </a:schemeClr>
                </a:solidFill>
              </a:rPr>
              <a:t>роняет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 листья),[так </a:t>
            </a:r>
            <a:r>
              <a:rPr lang="ru-RU" sz="3200" i="1" u="sng" dirty="0" smtClean="0">
                <a:solidFill>
                  <a:schemeClr val="accent6">
                    <a:lumMod val="75000"/>
                  </a:schemeClr>
                </a:solidFill>
              </a:rPr>
              <a:t>я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200" i="1" u="dbl" dirty="0" smtClean="0">
                <a:solidFill>
                  <a:schemeClr val="accent6">
                    <a:lumMod val="75000"/>
                  </a:schemeClr>
                </a:solidFill>
              </a:rPr>
              <a:t>роняю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 грустные слова] (С. Есенин).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69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ym typeface="Wingdings"/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  <a:sym typeface="Wingdings"/>
              </a:rPr>
              <a:t></a:t>
            </a:r>
            <a:r>
              <a:rPr lang="ru-RU" sz="3600" b="1" dirty="0" smtClean="0">
                <a:solidFill>
                  <a:srgbClr val="FF0000"/>
                </a:solidFill>
              </a:rPr>
              <a:t>Ловушка №1!</a:t>
            </a:r>
            <a:endParaRPr lang="ru-RU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dirty="0" smtClean="0"/>
              <a:t>   В простых предложениях, входящих в состав сложного, могут быть либо только подлежащие, либо только сказуемые. Не ошибись, когда определяешь основы!</a:t>
            </a:r>
          </a:p>
          <a:p>
            <a:pPr>
              <a:buNone/>
            </a:pPr>
            <a:r>
              <a:rPr lang="ru-RU" sz="3600" i="1" dirty="0" smtClean="0"/>
              <a:t>   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Скоро </a:t>
            </a:r>
            <a:r>
              <a:rPr lang="ru-RU" sz="3600" i="1" u="sng" dirty="0" smtClean="0">
                <a:solidFill>
                  <a:schemeClr val="accent2">
                    <a:lumMod val="50000"/>
                  </a:schemeClr>
                </a:solidFill>
              </a:rPr>
              <a:t>пять лет]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, (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как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i="1" u="sng" dirty="0" smtClean="0">
                <a:solidFill>
                  <a:schemeClr val="accent2">
                    <a:lumMod val="50000"/>
                  </a:schemeClr>
                </a:solidFill>
              </a:rPr>
              <a:t>я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i="1" u="dbl" dirty="0" smtClean="0">
                <a:solidFill>
                  <a:schemeClr val="accent2">
                    <a:lumMod val="50000"/>
                  </a:schemeClr>
                </a:solidFill>
              </a:rPr>
              <a:t>работаю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 в институте). 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197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-99392"/>
            <a:ext cx="8226425" cy="52117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ym typeface="Wingdings"/>
              </a:rPr>
              <a:t>   </a:t>
            </a:r>
            <a:r>
              <a:rPr lang="ru-RU" b="1" dirty="0" smtClean="0">
                <a:solidFill>
                  <a:srgbClr val="FF0000"/>
                </a:solidFill>
                <a:sym typeface="Wingdings"/>
              </a:rPr>
              <a:t></a:t>
            </a:r>
            <a:r>
              <a:rPr lang="ru-RU" b="1" dirty="0" smtClean="0">
                <a:solidFill>
                  <a:srgbClr val="FF0000"/>
                </a:solidFill>
              </a:rPr>
              <a:t>Ловушка №2!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   Придаточное предложение может находиться внутри главного предложения.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Его необходимо выделять запятыми с двух сторон!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043608" y="2852936"/>
            <a:ext cx="6962933" cy="3567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14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914400"/>
            <a:ext cx="8226425" cy="5211763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ym typeface="Wingdings 2"/>
              </a:rPr>
              <a:t>   </a:t>
            </a:r>
            <a:r>
              <a:rPr lang="ru-RU" sz="4400" b="1" dirty="0" smtClean="0">
                <a:solidFill>
                  <a:srgbClr val="FF0000"/>
                </a:solidFill>
                <a:sym typeface="Wingdings 2"/>
              </a:rPr>
              <a:t></a:t>
            </a:r>
            <a:r>
              <a:rPr lang="ru-RU" sz="4400" b="1" dirty="0" smtClean="0">
                <a:solidFill>
                  <a:srgbClr val="FF0000"/>
                </a:solidFill>
              </a:rPr>
              <a:t>Помни! </a:t>
            </a: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/>
              <a:t>   В сложном предложении есть вводные конструкции,  определения, приложения и обстоятельства, которые требуют выделения запятыми!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76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-99392"/>
            <a:ext cx="6823258" cy="1154243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Не ставится запятая в сложном предложении ПОСЛЕ главной грамматической основы: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2641717"/>
              </p:ext>
            </p:extLst>
          </p:nvPr>
        </p:nvGraphicFramePr>
        <p:xfrm>
          <a:off x="0" y="764704"/>
          <a:ext cx="8949130" cy="609329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74565"/>
                <a:gridCol w="4474565"/>
              </a:tblGrid>
              <a:tr h="1701058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ysClr val="windowText" lastClr="000000"/>
                          </a:solidFill>
                        </a:rPr>
                        <a:t>с одним придаточным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ysClr val="windowText" lastClr="000000"/>
                          </a:solidFill>
                        </a:rPr>
                        <a:t>с двумя однородными придаточными (зависят от одного и того же слова или основы и отвечают на один и тот же вопрос)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280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1) если придаточное = одно союзное слово (относительное местоимение или наречие):</a:t>
                      </a:r>
                    </a:p>
                    <a:p>
                      <a:r>
                        <a:rPr lang="ru-RU" sz="1800" i="1" kern="1200" dirty="0" smtClean="0"/>
                        <a:t>Меня </a:t>
                      </a:r>
                      <a:r>
                        <a:rPr lang="ru-RU" sz="1800" i="1" u="dbl" kern="1200" dirty="0" smtClean="0"/>
                        <a:t>упрекают</a:t>
                      </a:r>
                      <a:r>
                        <a:rPr lang="ru-RU" sz="1800" i="1" kern="1200" dirty="0" smtClean="0"/>
                        <a:t>, но </a:t>
                      </a:r>
                      <a:r>
                        <a:rPr lang="ru-RU" sz="1800" i="1" u="dbl" kern="1200" dirty="0" smtClean="0"/>
                        <a:t>не знаю </a:t>
                      </a:r>
                      <a:r>
                        <a:rPr lang="ru-RU" sz="1800" i="1" kern="1200" dirty="0" smtClean="0"/>
                        <a:t>в чем</a:t>
                      </a:r>
                    </a:p>
                    <a:p>
                      <a:r>
                        <a:rPr lang="en-US" sz="1800" i="1" kern="1200" dirty="0" smtClean="0"/>
                        <a:t>[   ]</a:t>
                      </a:r>
                      <a:r>
                        <a:rPr lang="ru-RU" sz="1800" i="1" kern="1200" dirty="0" smtClean="0"/>
                        <a:t>, но </a:t>
                      </a:r>
                      <a:r>
                        <a:rPr lang="en-US" sz="1800" i="1" kern="1200" dirty="0" smtClean="0"/>
                        <a:t>[</a:t>
                      </a:r>
                      <a:r>
                        <a:rPr lang="ru-RU" sz="1800" i="1" kern="1200" dirty="0" smtClean="0"/>
                        <a:t>   </a:t>
                      </a:r>
                      <a:r>
                        <a:rPr lang="en-US" sz="1800" i="1" kern="1200" dirty="0" smtClean="0"/>
                        <a:t>]</a:t>
                      </a:r>
                      <a:r>
                        <a:rPr lang="ru-RU" sz="1800" i="1" kern="1200" dirty="0" smtClean="0"/>
                        <a:t> (в чем).</a:t>
                      </a:r>
                      <a:endParaRPr lang="ru-RU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1) если перед ними стоит отрицание не:</a:t>
                      </a:r>
                    </a:p>
                    <a:p>
                      <a:r>
                        <a:rPr lang="ru-RU" sz="1800" i="1" u="sng" kern="1200" dirty="0" smtClean="0"/>
                        <a:t>Я</a:t>
                      </a:r>
                      <a:r>
                        <a:rPr lang="ru-RU" sz="1800" i="1" kern="1200" dirty="0" smtClean="0"/>
                        <a:t> </a:t>
                      </a:r>
                      <a:r>
                        <a:rPr lang="ru-RU" sz="1800" i="1" u="dbl" kern="1200" dirty="0" smtClean="0"/>
                        <a:t>пришел</a:t>
                      </a:r>
                      <a:r>
                        <a:rPr lang="ru-RU" sz="1800" i="1" kern="1200" dirty="0" smtClean="0"/>
                        <a:t> НЕ чтобы </a:t>
                      </a:r>
                      <a:r>
                        <a:rPr lang="ru-RU" sz="1800" i="1" u="dbl" kern="1200" dirty="0" smtClean="0"/>
                        <a:t>помешать</a:t>
                      </a:r>
                      <a:r>
                        <a:rPr lang="ru-RU" sz="1800" i="1" kern="1200" dirty="0" smtClean="0"/>
                        <a:t> вам, а чтобы </a:t>
                      </a:r>
                      <a:r>
                        <a:rPr lang="ru-RU" sz="1800" i="1" u="dbl" kern="1200" dirty="0" smtClean="0"/>
                        <a:t>помочь</a:t>
                      </a:r>
                      <a:r>
                        <a:rPr lang="ru-RU" sz="1800" i="1" kern="1200" dirty="0" smtClean="0"/>
                        <a:t>.</a:t>
                      </a:r>
                    </a:p>
                    <a:p>
                      <a:r>
                        <a:rPr lang="en-US" sz="1800" i="1" kern="1200" dirty="0" smtClean="0"/>
                        <a:t>[     ]</a:t>
                      </a:r>
                      <a:r>
                        <a:rPr lang="ru-RU" sz="1800" i="1" kern="1200" dirty="0" smtClean="0"/>
                        <a:t> (не чтобы), а (чтобы   )</a:t>
                      </a:r>
                      <a:endParaRPr lang="ru-RU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438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2) если перед ним слова особенно, в частности, а именно, то есть, а также. Запятая будет стоять перед этими словами:</a:t>
                      </a:r>
                    </a:p>
                    <a:p>
                      <a:r>
                        <a:rPr lang="ru-RU" sz="1800" i="1" kern="1200" dirty="0" smtClean="0"/>
                        <a:t>Экспедицию </a:t>
                      </a:r>
                      <a:r>
                        <a:rPr lang="ru-RU" sz="1800" i="1" u="dbl" kern="1200" dirty="0" smtClean="0"/>
                        <a:t>придется закончить </a:t>
                      </a:r>
                      <a:r>
                        <a:rPr lang="ru-RU" sz="1800" i="1" kern="1200" dirty="0" smtClean="0"/>
                        <a:t>досрочно при неблагоприятных условиях, а именно если </a:t>
                      </a:r>
                      <a:r>
                        <a:rPr lang="ru-RU" sz="1800" i="1" u="dbl" kern="1200" dirty="0" smtClean="0"/>
                        <a:t>начнется</a:t>
                      </a:r>
                      <a:r>
                        <a:rPr lang="ru-RU" sz="1800" i="1" kern="1200" dirty="0" smtClean="0"/>
                        <a:t> </a:t>
                      </a:r>
                      <a:r>
                        <a:rPr lang="ru-RU" sz="1800" i="1" u="sng" kern="1200" dirty="0" smtClean="0"/>
                        <a:t>сезон</a:t>
                      </a:r>
                      <a:r>
                        <a:rPr lang="ru-RU" sz="1800" i="1" kern="1200" dirty="0" smtClean="0"/>
                        <a:t> дождей.</a:t>
                      </a:r>
                    </a:p>
                    <a:p>
                      <a:r>
                        <a:rPr lang="en-US" sz="1800" i="1" kern="1200" dirty="0" smtClean="0"/>
                        <a:t>[   ]</a:t>
                      </a:r>
                      <a:r>
                        <a:rPr lang="ru-RU" sz="1800" i="1" kern="1200" dirty="0" smtClean="0"/>
                        <a:t>, а именно (если    ).</a:t>
                      </a:r>
                      <a:endParaRPr lang="ru-RU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2) если придаточные предложения соединяются с помощью союзов и, или, либо, ни (обычно повторяющихся):</a:t>
                      </a:r>
                    </a:p>
                    <a:p>
                      <a:r>
                        <a:rPr lang="ru-RU" sz="1800" i="1" u="sng" kern="1200" dirty="0" smtClean="0"/>
                        <a:t>Студент</a:t>
                      </a:r>
                      <a:r>
                        <a:rPr lang="ru-RU" sz="1800" i="1" kern="1200" dirty="0" smtClean="0"/>
                        <a:t> </a:t>
                      </a:r>
                      <a:r>
                        <a:rPr lang="ru-RU" sz="1800" i="1" u="dbl" kern="1200" dirty="0" smtClean="0"/>
                        <a:t>не мог вспомнить</a:t>
                      </a:r>
                      <a:r>
                        <a:rPr lang="ru-RU" sz="1800" i="1" kern="1200" dirty="0" smtClean="0"/>
                        <a:t> ни как </a:t>
                      </a:r>
                      <a:r>
                        <a:rPr lang="ru-RU" sz="1800" i="1" u="dbl" kern="1200" dirty="0" smtClean="0"/>
                        <a:t>называется</a:t>
                      </a:r>
                      <a:r>
                        <a:rPr lang="ru-RU" sz="1800" i="1" kern="1200" dirty="0" smtClean="0"/>
                        <a:t> </a:t>
                      </a:r>
                      <a:r>
                        <a:rPr lang="ru-RU" sz="1800" i="1" u="sng" kern="1200" dirty="0" smtClean="0"/>
                        <a:t>произведение</a:t>
                      </a:r>
                      <a:r>
                        <a:rPr lang="ru-RU" sz="1800" i="1" kern="1200" dirty="0" smtClean="0"/>
                        <a:t>, ни </a:t>
                      </a:r>
                      <a:r>
                        <a:rPr lang="ru-RU" sz="1800" i="1" u="sng" kern="1200" dirty="0" smtClean="0"/>
                        <a:t>кто</a:t>
                      </a:r>
                      <a:r>
                        <a:rPr lang="ru-RU" sz="1800" i="1" kern="1200" dirty="0" smtClean="0"/>
                        <a:t> его </a:t>
                      </a:r>
                      <a:r>
                        <a:rPr lang="ru-RU" sz="1800" i="1" u="dbl" kern="1200" dirty="0" smtClean="0"/>
                        <a:t>автор</a:t>
                      </a:r>
                      <a:r>
                        <a:rPr lang="ru-RU" sz="1800" i="1" kern="1200" dirty="0" smtClean="0"/>
                        <a:t>. </a:t>
                      </a:r>
                    </a:p>
                    <a:p>
                      <a:r>
                        <a:rPr lang="en-US" sz="1800" i="1" kern="1200" dirty="0" smtClean="0"/>
                        <a:t>[   ] </a:t>
                      </a:r>
                      <a:r>
                        <a:rPr lang="ru-RU" sz="1800" i="1" kern="1200" dirty="0" smtClean="0"/>
                        <a:t>(ни как   ), (ни кто   )</a:t>
                      </a:r>
                      <a:endParaRPr lang="ru-RU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98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38860" y="179882"/>
            <a:ext cx="6943179" cy="81964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При составных союзах: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5613" y="929390"/>
          <a:ext cx="8226426" cy="5818632"/>
        </p:xfrm>
        <a:graphic>
          <a:graphicData uri="http://schemas.openxmlformats.org/drawingml/2006/table">
            <a:tbl>
              <a:tblPr firstRow="1" bandRow="1">
                <a:solidFill>
                  <a:schemeClr val="bg1">
                    <a:lumMod val="90000"/>
                  </a:schemeClr>
                </a:solidFill>
                <a:tableStyleId>{FABFCF23-3B69-468F-B69F-88F6DE6A72F2}</a:tableStyleId>
              </a:tblPr>
              <a:tblGrid>
                <a:gridCol w="2742142"/>
                <a:gridCol w="2093773"/>
                <a:gridCol w="3390511"/>
              </a:tblGrid>
              <a:tr h="5741233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благодаря тому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ввиду того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вследствие того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силу того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оттого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потому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несмотря на то что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вместо того чтобы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для того чтобы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 тем чтобы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то время как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после того как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перед тем как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 тех пор как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так же как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начале предложения  - запятой НЕ разделяется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середине предложения – запятая – ОДИН РАЗ!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(После того как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u="dbl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послушал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скрипку), [мне </a:t>
                      </a:r>
                      <a:r>
                        <a:rPr lang="ru-RU" sz="1800" u="dbl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хотелось умереть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от непонятной печали и восторга</a:t>
                      </a:r>
                      <a:r>
                        <a:rPr lang="ru-RU" sz="18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].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[Я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собирался  стать геологом]</a:t>
                      </a: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потому что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геологом был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Сергей)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+ составной союз:</a:t>
                      </a:r>
                      <a:endParaRPr lang="ru-RU" sz="1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[Я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пришел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 спектакль НЕ 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потому], (что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он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был интересный).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Усилительная частица + составной союз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Слушатели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набились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концертный зал ТОЛЬКО 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потому], (что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представление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было бесплатное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Вводное слово + составной союз:</a:t>
                      </a:r>
                      <a:endParaRPr lang="ru-RU" sz="1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[Мы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проиграли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футбольный матч, ВОЗМОЖНО, 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силу того], (что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dbl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были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u="sng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просчеты</a:t>
                      </a: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 тактике игры).</a:t>
                      </a:r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43" cy="6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725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1567</Words>
  <Application>Microsoft Office PowerPoint</Application>
  <PresentationFormat>Экран (4:3)</PresentationFormat>
  <Paragraphs>169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Задание 18 ЕГЭ 2015 Знаки препинания   в сложноподчинённом  предложении </vt:lpstr>
      <vt:lpstr>Так звучит это задание в демоверсии ЕГЭ 2015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Не ставится запятая в сложном предложении ПОСЛЕ главной грамматической основы: </vt:lpstr>
      <vt:lpstr>При составных союзах: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Андрей</cp:lastModifiedBy>
  <cp:revision>6</cp:revision>
  <dcterms:created xsi:type="dcterms:W3CDTF">2014-10-25T03:26:09Z</dcterms:created>
  <dcterms:modified xsi:type="dcterms:W3CDTF">2014-11-28T15:36:31Z</dcterms:modified>
</cp:coreProperties>
</file>