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6" r:id="rId2"/>
    <p:sldId id="257" r:id="rId3"/>
    <p:sldId id="258" r:id="rId4"/>
    <p:sldId id="259" r:id="rId5"/>
    <p:sldId id="260" r:id="rId6"/>
    <p:sldId id="261" r:id="rId7"/>
    <p:sldId id="262" r:id="rId8"/>
    <p:sldId id="263" r:id="rId9"/>
    <p:sldId id="264" r:id="rId10"/>
    <p:sldId id="265" r:id="rId11"/>
    <p:sldId id="269" r:id="rId12"/>
    <p:sldId id="270" r:id="rId13"/>
    <p:sldId id="271" r:id="rId14"/>
    <p:sldId id="272" r:id="rId15"/>
    <p:sldId id="273" r:id="rId16"/>
    <p:sldId id="274" r:id="rId17"/>
    <p:sldId id="275" r:id="rId18"/>
    <p:sldId id="276" r:id="rId19"/>
    <p:sldId id="279" r:id="rId20"/>
    <p:sldId id="278" r:id="rId21"/>
    <p:sldId id="266" r:id="rId22"/>
    <p:sldId id="267" r:id="rId23"/>
    <p:sldId id="280" r:id="rId24"/>
    <p:sldId id="281" r:id="rId25"/>
    <p:sldId id="282" r:id="rId26"/>
    <p:sldId id="285" r:id="rId27"/>
    <p:sldId id="283" r:id="rId28"/>
    <p:sldId id="286" r:id="rId29"/>
    <p:sldId id="287" r:id="rId30"/>
    <p:sldId id="288" r:id="rId31"/>
    <p:sldId id="289" r:id="rId32"/>
    <p:sldId id="302" r:id="rId33"/>
    <p:sldId id="303" r:id="rId34"/>
    <p:sldId id="304" r:id="rId35"/>
    <p:sldId id="291" r:id="rId36"/>
    <p:sldId id="290" r:id="rId37"/>
    <p:sldId id="292" r:id="rId38"/>
    <p:sldId id="293" r:id="rId39"/>
    <p:sldId id="294" r:id="rId40"/>
    <p:sldId id="301" r:id="rId41"/>
    <p:sldId id="305" r:id="rId42"/>
    <p:sldId id="323" r:id="rId43"/>
    <p:sldId id="325" r:id="rId44"/>
    <p:sldId id="326" r:id="rId45"/>
    <p:sldId id="340" r:id="rId46"/>
    <p:sldId id="341" r:id="rId47"/>
    <p:sldId id="329" r:id="rId48"/>
    <p:sldId id="330" r:id="rId49"/>
    <p:sldId id="331" r:id="rId50"/>
    <p:sldId id="332" r:id="rId51"/>
    <p:sldId id="333" r:id="rId52"/>
    <p:sldId id="295" r:id="rId53"/>
    <p:sldId id="307" r:id="rId54"/>
    <p:sldId id="308" r:id="rId55"/>
    <p:sldId id="334" r:id="rId56"/>
    <p:sldId id="296" r:id="rId57"/>
    <p:sldId id="309" r:id="rId58"/>
    <p:sldId id="297" r:id="rId59"/>
    <p:sldId id="310" r:id="rId60"/>
    <p:sldId id="298" r:id="rId61"/>
    <p:sldId id="311" r:id="rId62"/>
    <p:sldId id="335" r:id="rId63"/>
    <p:sldId id="336" r:id="rId64"/>
    <p:sldId id="337" r:id="rId65"/>
    <p:sldId id="299" r:id="rId66"/>
    <p:sldId id="318" r:id="rId67"/>
    <p:sldId id="338" r:id="rId68"/>
    <p:sldId id="312" r:id="rId69"/>
    <p:sldId id="313" r:id="rId70"/>
    <p:sldId id="339" r:id="rId71"/>
    <p:sldId id="319" r:id="rId72"/>
    <p:sldId id="320" r:id="rId73"/>
    <p:sldId id="317" r:id="rId74"/>
    <p:sldId id="321" r:id="rId75"/>
    <p:sldId id="316" r:id="rId76"/>
    <p:sldId id="322" r:id="rId77"/>
    <p:sldId id="342" r:id="rId78"/>
    <p:sldId id="284" r:id="rId79"/>
  </p:sldIdLst>
  <p:sldSz cx="9144000" cy="6858000" type="screen4x3"/>
  <p:notesSz cx="6858000" cy="9144000"/>
  <p:custDataLst>
    <p:tags r:id="rId81"/>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322CDD-72AF-47EB-A278-9A149A21E73E}" type="datetimeFigureOut">
              <a:rPr lang="ru-RU" smtClean="0"/>
              <a:t>09.01.2013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1C479-E180-4CDD-8CE7-115AE139B4B2}" type="slidenum">
              <a:rPr lang="ru-RU" smtClean="0"/>
              <a:t>‹#›</a:t>
            </a:fld>
            <a:endParaRPr lang="ru-RU"/>
          </a:p>
        </p:txBody>
      </p:sp>
    </p:spTree>
    <p:extLst>
      <p:ext uri="{BB962C8B-B14F-4D97-AF65-F5344CB8AC3E}">
        <p14:creationId xmlns:p14="http://schemas.microsoft.com/office/powerpoint/2010/main" val="2219303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781C479-E180-4CDD-8CE7-115AE139B4B2}" type="slidenum">
              <a:rPr lang="ru-RU" smtClean="0"/>
              <a:t>48</a:t>
            </a:fld>
            <a:endParaRPr lang="ru-RU"/>
          </a:p>
        </p:txBody>
      </p:sp>
    </p:spTree>
    <p:extLst>
      <p:ext uri="{BB962C8B-B14F-4D97-AF65-F5344CB8AC3E}">
        <p14:creationId xmlns:p14="http://schemas.microsoft.com/office/powerpoint/2010/main" val="1889675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B2C73A5-C415-4F4B-B7EE-3C622C6A549C}" type="datetimeFigureOut">
              <a:rPr lang="ru-RU" smtClean="0"/>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2C73A5-C415-4F4B-B7EE-3C622C6A549C}" type="datetimeFigureOut">
              <a:rPr lang="ru-RU" smtClean="0"/>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2C73A5-C415-4F4B-B7EE-3C622C6A549C}" type="datetimeFigureOut">
              <a:rPr lang="ru-RU" smtClean="0"/>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2C73A5-C415-4F4B-B7EE-3C622C6A549C}" type="datetimeFigureOut">
              <a:rPr lang="ru-RU" smtClean="0"/>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B2C73A5-C415-4F4B-B7EE-3C622C6A549C}" type="datetimeFigureOut">
              <a:rPr lang="ru-RU" smtClean="0"/>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B2C73A5-C415-4F4B-B7EE-3C622C6A549C}" type="datetimeFigureOut">
              <a:rPr lang="ru-RU" smtClean="0"/>
              <a:t>09.01.2013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B2C73A5-C415-4F4B-B7EE-3C622C6A549C}" type="datetimeFigureOut">
              <a:rPr lang="ru-RU" smtClean="0"/>
              <a:t>09.01.2013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B2C73A5-C415-4F4B-B7EE-3C622C6A549C}" type="datetimeFigureOut">
              <a:rPr lang="ru-RU" smtClean="0"/>
              <a:t>09.01.2013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B2C73A5-C415-4F4B-B7EE-3C622C6A549C}" type="datetimeFigureOut">
              <a:rPr lang="ru-RU" smtClean="0"/>
              <a:t>09.01.2013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2C73A5-C415-4F4B-B7EE-3C622C6A549C}" type="datetimeFigureOut">
              <a:rPr lang="ru-RU" smtClean="0"/>
              <a:t>09.01.2013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2C73A5-C415-4F4B-B7EE-3C622C6A549C}" type="datetimeFigureOut">
              <a:rPr lang="ru-RU" smtClean="0"/>
              <a:t>09.01.2013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D1E269-746F-4DE4-B198-07558819CB72}" type="slidenum">
              <a:rPr lang="ru-RU" smtClean="0"/>
              <a:t>‹#›</a:t>
            </a:fld>
            <a:endParaRPr lang="ru-RU"/>
          </a:p>
        </p:txBody>
      </p:sp>
    </p:spTree>
  </p:cSld>
  <p:clrMapOvr>
    <a:masterClrMapping/>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C73A5-C415-4F4B-B7EE-3C622C6A549C}" type="datetimeFigureOut">
              <a:rPr lang="ru-RU" smtClean="0"/>
              <a:t>09.01.2013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D1E269-746F-4DE4-B198-07558819CB72}"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gif"/><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studysphere.ru/show_work.php?id=324" TargetMode="External"/><Relationship Id="rId7" Type="http://schemas.openxmlformats.org/officeDocument/2006/relationships/hyperlink" Target="http://www.kakprosto.ru/kak-97147-zachem-nuzhny-prichastiy" TargetMode="External"/><Relationship Id="rId2" Type="http://schemas.openxmlformats.org/officeDocument/2006/relationships/hyperlink" Target="http://www.proshkolu.ru/user/alova57/file/3411636/" TargetMode="External"/><Relationship Id="rId1" Type="http://schemas.openxmlformats.org/officeDocument/2006/relationships/slideLayout" Target="../slideLayouts/slideLayout2.xml"/><Relationship Id="rId6" Type="http://schemas.openxmlformats.org/officeDocument/2006/relationships/hyperlink" Target="http://sahvatkin.narod.ru/SR/9.htm" TargetMode="External"/><Relationship Id="rId5" Type="http://schemas.openxmlformats.org/officeDocument/2006/relationships/hyperlink" Target="http://rusgram.narod.ru/1689-1705.html" TargetMode="External"/><Relationship Id="rId4" Type="http://schemas.openxmlformats.org/officeDocument/2006/relationships/hyperlink" Target="http://ru.wiktionary.org/wiki"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H:\Documents and Settings\Aida\Рабочий стол\ТЕКСТУРЫ и фоны, клипарты\Vinetas_fons_s\125750786892248IMG.JPG"/>
          <p:cNvPicPr>
            <a:picLocks noChangeAspect="1" noChangeArrowheads="1"/>
          </p:cNvPicPr>
          <p:nvPr/>
        </p:nvPicPr>
        <p:blipFill>
          <a:blip r:embed="rId2" cstate="print"/>
          <a:srcRect/>
          <a:stretch>
            <a:fillRect/>
          </a:stretch>
        </p:blipFill>
        <p:spPr bwMode="auto">
          <a:xfrm>
            <a:off x="500034" y="285728"/>
            <a:ext cx="8429684" cy="2927248"/>
          </a:xfrm>
          <a:prstGeom prst="rect">
            <a:avLst/>
          </a:prstGeom>
          <a:blipFill dpi="0" rotWithShape="1">
            <a:blip r:embed="rId2" cstate="print">
              <a:alphaModFix amt="0"/>
            </a:blip>
            <a:srcRect/>
            <a:stretch>
              <a:fillRect/>
            </a:stretch>
          </a:blipFill>
          <a:ln>
            <a:noFill/>
          </a:ln>
          <a:effectLst>
            <a:softEdge rad="112500"/>
          </a:effectLst>
        </p:spPr>
      </p:pic>
      <p:sp>
        <p:nvSpPr>
          <p:cNvPr id="2" name="Заголовок 1"/>
          <p:cNvSpPr>
            <a:spLocks noGrp="1"/>
          </p:cNvSpPr>
          <p:nvPr>
            <p:ph type="ctrTitle"/>
          </p:nvPr>
        </p:nvSpPr>
        <p:spPr>
          <a:xfrm>
            <a:off x="1203596" y="141723"/>
            <a:ext cx="7715304" cy="1824347"/>
          </a:xfrm>
        </p:spPr>
        <p:txBody>
          <a:bodyPr>
            <a:normAutofit fontScale="90000"/>
          </a:bodyPr>
          <a:lstStyle/>
          <a:p>
            <a:r>
              <a:rPr lang="ru-RU" sz="4300" b="1" spc="50" dirty="0">
                <a:ln w="11430"/>
                <a:solidFill>
                  <a:schemeClr val="accent1">
                    <a:lumMod val="50000"/>
                  </a:schemeClr>
                </a:solidFill>
                <a:effectLst>
                  <a:outerShdw blurRad="76200" dist="50800" dir="5400000" algn="tl" rotWithShape="0">
                    <a:srgbClr val="000000">
                      <a:alpha val="65000"/>
                    </a:srgbClr>
                  </a:outerShdw>
                </a:effectLst>
                <a:latin typeface="Arial" charset="0"/>
              </a:rPr>
              <a:t>Готовимся к ГИА 2013. </a:t>
            </a:r>
            <a:r>
              <a:rPr lang="ru-RU" sz="3200" b="1" spc="50" dirty="0">
                <a:ln w="11430"/>
                <a:solidFill>
                  <a:schemeClr val="accent1">
                    <a:lumMod val="50000"/>
                  </a:schemeClr>
                </a:solidFill>
                <a:effectLst>
                  <a:outerShdw blurRad="76200" dist="50800" dir="5400000" algn="tl" rotWithShape="0">
                    <a:srgbClr val="000000">
                      <a:alpha val="65000"/>
                    </a:srgbClr>
                  </a:outerShdw>
                </a:effectLst>
                <a:latin typeface="Arial" charset="0"/>
              </a:rPr>
              <a:t>Сочинение -  рассуждение на</a:t>
            </a:r>
            <a:br>
              <a:rPr lang="ru-RU" sz="3200" b="1" spc="50" dirty="0">
                <a:ln w="11430"/>
                <a:solidFill>
                  <a:schemeClr val="accent1">
                    <a:lumMod val="50000"/>
                  </a:schemeClr>
                </a:solidFill>
                <a:effectLst>
                  <a:outerShdw blurRad="76200" dist="50800" dir="5400000" algn="tl" rotWithShape="0">
                    <a:srgbClr val="000000">
                      <a:alpha val="65000"/>
                    </a:srgbClr>
                  </a:outerShdw>
                </a:effectLst>
                <a:latin typeface="Arial" charset="0"/>
              </a:rPr>
            </a:br>
            <a:r>
              <a:rPr lang="ru-RU" sz="3200" b="1" spc="50" dirty="0">
                <a:ln w="11430"/>
                <a:solidFill>
                  <a:schemeClr val="accent1">
                    <a:lumMod val="50000"/>
                  </a:schemeClr>
                </a:solidFill>
                <a:effectLst>
                  <a:outerShdw blurRad="76200" dist="50800" dir="5400000" algn="tl" rotWithShape="0">
                    <a:srgbClr val="000000">
                      <a:alpha val="65000"/>
                    </a:srgbClr>
                  </a:outerShdw>
                </a:effectLst>
                <a:latin typeface="Arial" charset="0"/>
              </a:rPr>
              <a:t>основе  прочитанного  текста (С2).</a:t>
            </a:r>
            <a:br>
              <a:rPr lang="ru-RU" sz="3200" b="1" spc="50" dirty="0">
                <a:ln w="11430"/>
                <a:solidFill>
                  <a:schemeClr val="accent1">
                    <a:lumMod val="50000"/>
                  </a:schemeClr>
                </a:solidFill>
                <a:effectLst>
                  <a:outerShdw blurRad="76200" dist="50800" dir="5400000" algn="tl" rotWithShape="0">
                    <a:srgbClr val="000000">
                      <a:alpha val="65000"/>
                    </a:srgbClr>
                  </a:outerShdw>
                </a:effectLst>
                <a:latin typeface="Arial" charset="0"/>
              </a:rPr>
            </a:br>
            <a:r>
              <a:rPr lang="ru-RU" sz="3200" b="1" spc="50" dirty="0" smtClean="0">
                <a:ln w="11430"/>
                <a:solidFill>
                  <a:schemeClr val="accent1">
                    <a:lumMod val="50000"/>
                  </a:schemeClr>
                </a:solidFill>
                <a:effectLst>
                  <a:outerShdw blurRad="76200" dist="50800" dir="5400000" algn="tl" rotWithShape="0">
                    <a:srgbClr val="000000">
                      <a:alpha val="65000"/>
                    </a:srgbClr>
                  </a:outerShdw>
                </a:effectLst>
                <a:latin typeface="Arial" charset="0"/>
              </a:rPr>
              <a:t>Часть 7</a:t>
            </a:r>
            <a:endParaRPr lang="ru-RU" dirty="0">
              <a:solidFill>
                <a:schemeClr val="accent1">
                  <a:lumMod val="50000"/>
                </a:schemeClr>
              </a:solidFill>
            </a:endParaRPr>
          </a:p>
        </p:txBody>
      </p:sp>
      <p:sp>
        <p:nvSpPr>
          <p:cNvPr id="3" name="Подзаголовок 2"/>
          <p:cNvSpPr>
            <a:spLocks noGrp="1"/>
          </p:cNvSpPr>
          <p:nvPr>
            <p:ph type="subTitle" idx="1"/>
          </p:nvPr>
        </p:nvSpPr>
        <p:spPr>
          <a:xfrm>
            <a:off x="714348" y="4714884"/>
            <a:ext cx="7786742" cy="1752600"/>
          </a:xfrm>
        </p:spPr>
        <p:txBody>
          <a:bodyPr>
            <a:normAutofit lnSpcReduction="10000"/>
          </a:bodyPr>
          <a:lstStyle/>
          <a:p>
            <a:pPr algn="r"/>
            <a:r>
              <a:rPr lang="ru-RU" sz="2500" b="1" spc="50" dirty="0">
                <a:ln w="11430"/>
                <a:solidFill>
                  <a:schemeClr val="accent1">
                    <a:lumMod val="50000"/>
                  </a:schemeClr>
                </a:solidFill>
                <a:effectLst>
                  <a:outerShdw blurRad="76200" dist="50800" dir="5400000" algn="tl" rotWithShape="0">
                    <a:srgbClr val="000000">
                      <a:alpha val="65000"/>
                    </a:srgbClr>
                  </a:outerShdw>
                </a:effectLst>
                <a:latin typeface="Arial" charset="0"/>
                <a:ea typeface="+mj-ea"/>
                <a:cs typeface="+mj-cs"/>
              </a:rPr>
              <a:t>Работа учителя русского языка </a:t>
            </a:r>
            <a:br>
              <a:rPr lang="ru-RU" sz="2500" b="1" spc="50" dirty="0">
                <a:ln w="11430"/>
                <a:solidFill>
                  <a:schemeClr val="accent1">
                    <a:lumMod val="50000"/>
                  </a:schemeClr>
                </a:solidFill>
                <a:effectLst>
                  <a:outerShdw blurRad="76200" dist="50800" dir="5400000" algn="tl" rotWithShape="0">
                    <a:srgbClr val="000000">
                      <a:alpha val="65000"/>
                    </a:srgbClr>
                  </a:outerShdw>
                </a:effectLst>
                <a:latin typeface="Arial" charset="0"/>
                <a:ea typeface="+mj-ea"/>
                <a:cs typeface="+mj-cs"/>
              </a:rPr>
            </a:br>
            <a:r>
              <a:rPr lang="ru-RU" sz="2500" b="1" spc="50" dirty="0">
                <a:ln w="11430"/>
                <a:solidFill>
                  <a:schemeClr val="accent1">
                    <a:lumMod val="50000"/>
                  </a:schemeClr>
                </a:solidFill>
                <a:effectLst>
                  <a:outerShdw blurRad="76200" dist="50800" dir="5400000" algn="tl" rotWithShape="0">
                    <a:srgbClr val="000000">
                      <a:alpha val="65000"/>
                    </a:srgbClr>
                  </a:outerShdw>
                </a:effectLst>
                <a:latin typeface="Arial" charset="0"/>
                <a:ea typeface="+mj-ea"/>
                <a:cs typeface="+mj-cs"/>
              </a:rPr>
              <a:t>и литературы Н. Г. </a:t>
            </a:r>
            <a:r>
              <a:rPr lang="ru-RU" sz="2500" b="1" spc="50" dirty="0" err="1" smtClean="0">
                <a:ln w="11430"/>
                <a:solidFill>
                  <a:schemeClr val="accent1">
                    <a:lumMod val="50000"/>
                  </a:schemeClr>
                </a:solidFill>
                <a:effectLst>
                  <a:outerShdw blurRad="76200" dist="50800" dir="5400000" algn="tl" rotWithShape="0">
                    <a:srgbClr val="000000">
                      <a:alpha val="65000"/>
                    </a:srgbClr>
                  </a:outerShdw>
                </a:effectLst>
                <a:latin typeface="Arial" charset="0"/>
                <a:ea typeface="+mj-ea"/>
                <a:cs typeface="+mj-cs"/>
              </a:rPr>
              <a:t>Харлановой</a:t>
            </a:r>
            <a:endParaRPr lang="ru-RU" sz="2500" b="1" spc="50" dirty="0" smtClean="0">
              <a:ln w="11430"/>
              <a:solidFill>
                <a:schemeClr val="accent1">
                  <a:lumMod val="50000"/>
                </a:schemeClr>
              </a:solidFill>
              <a:effectLst>
                <a:outerShdw blurRad="76200" dist="50800" dir="5400000" algn="tl" rotWithShape="0">
                  <a:srgbClr val="000000">
                    <a:alpha val="65000"/>
                  </a:srgbClr>
                </a:outerShdw>
              </a:effectLst>
              <a:latin typeface="Arial" charset="0"/>
              <a:ea typeface="+mj-ea"/>
              <a:cs typeface="+mj-cs"/>
            </a:endParaRPr>
          </a:p>
          <a:p>
            <a:pPr algn="r"/>
            <a:endParaRPr lang="ru-RU" sz="2500" b="1" spc="50" dirty="0">
              <a:ln w="11430"/>
              <a:solidFill>
                <a:schemeClr val="accent1">
                  <a:lumMod val="50000"/>
                </a:schemeClr>
              </a:solidFill>
              <a:effectLst>
                <a:outerShdw blurRad="76200" dist="50800" dir="5400000" algn="tl" rotWithShape="0">
                  <a:srgbClr val="000000">
                    <a:alpha val="65000"/>
                  </a:srgbClr>
                </a:outerShdw>
              </a:effectLst>
              <a:latin typeface="Arial" charset="0"/>
              <a:ea typeface="+mj-ea"/>
              <a:cs typeface="+mj-cs"/>
            </a:endParaRPr>
          </a:p>
          <a:p>
            <a:r>
              <a:rPr lang="ru-RU" sz="2500" b="1" spc="50" dirty="0" smtClean="0">
                <a:ln w="11430"/>
                <a:solidFill>
                  <a:schemeClr val="accent1">
                    <a:lumMod val="50000"/>
                  </a:schemeClr>
                </a:solidFill>
                <a:effectLst>
                  <a:outerShdw blurRad="76200" dist="50800" dir="5400000" algn="tl" rotWithShape="0">
                    <a:srgbClr val="000000">
                      <a:alpha val="65000"/>
                    </a:srgbClr>
                  </a:outerShdw>
                </a:effectLst>
                <a:latin typeface="Arial" charset="0"/>
                <a:ea typeface="+mj-ea"/>
                <a:cs typeface="+mj-cs"/>
              </a:rPr>
              <a:t>2013</a:t>
            </a:r>
            <a:endParaRPr lang="ru-RU" dirty="0">
              <a:solidFill>
                <a:schemeClr val="accent1">
                  <a:lumMod val="50000"/>
                </a:schemeClr>
              </a:solidFill>
            </a:endParaRPr>
          </a:p>
        </p:txBody>
      </p:sp>
      <p:sp>
        <p:nvSpPr>
          <p:cNvPr id="8" name="Прямоугольник 7"/>
          <p:cNvSpPr/>
          <p:nvPr/>
        </p:nvSpPr>
        <p:spPr>
          <a:xfrm>
            <a:off x="6715140" y="6642556"/>
            <a:ext cx="930063" cy="215444"/>
          </a:xfrm>
          <a:prstGeom prst="rect">
            <a:avLst/>
          </a:prstGeom>
        </p:spPr>
        <p:txBody>
          <a:bodyPr wrap="none">
            <a:spAutoFit/>
          </a:bodyPr>
          <a:lstStyle/>
          <a:p>
            <a:r>
              <a:rPr lang="en-US" sz="800" dirty="0" smtClean="0">
                <a:solidFill>
                  <a:schemeClr val="accent1">
                    <a:lumMod val="40000"/>
                    <a:lumOff val="60000"/>
                  </a:schemeClr>
                </a:solidFill>
                <a:latin typeface="Times New Roman" pitchFamily="18" charset="0"/>
                <a:cs typeface="Times New Roman" pitchFamily="18" charset="0"/>
              </a:rPr>
              <a:t>http://aida.ucoz.ru</a:t>
            </a:r>
            <a:endParaRPr lang="ru-RU" sz="800" dirty="0">
              <a:solidFill>
                <a:schemeClr val="accent1">
                  <a:lumMod val="40000"/>
                  <a:lumOff val="60000"/>
                </a:schemeClr>
              </a:solidFill>
              <a:latin typeface="Times New Roman" pitchFamily="18" charset="0"/>
              <a:cs typeface="Times New Roman" pitchFamily="18" charset="0"/>
            </a:endParaRPr>
          </a:p>
        </p:txBody>
      </p:sp>
      <p:pic>
        <p:nvPicPr>
          <p:cNvPr id="6" name="Picture 7" descr="C:\старый_камп\Второй_диск\мои документы\мои доки\961203-c730b3c1c5abe64dd7adb30125729a6d.jpg"/>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7834" y="109751"/>
            <a:ext cx="7620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Андрей\Pictures\Мои рисунки\ЕГЭ, ГИА\gia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763887">
            <a:off x="6368302" y="1758978"/>
            <a:ext cx="2438400" cy="1319608"/>
          </a:xfrm>
          <a:prstGeom prst="rect">
            <a:avLst/>
          </a:prstGeom>
          <a:ln>
            <a:noFill/>
          </a:ln>
          <a:effectLst>
            <a:innerShdw blurRad="63500" dist="50800" dir="13500000">
              <a:prstClr val="black">
                <a:alpha val="50000"/>
              </a:prstClr>
            </a:innerShdw>
            <a:softEdge rad="112500"/>
          </a:effectLst>
          <a:extLst>
            <a:ext uri="{909E8E84-426E-40DD-AFC4-6F175D3DCCD1}">
              <a14:hiddenFill xmlns:a14="http://schemas.microsoft.com/office/drawing/2010/main">
                <a:solidFill>
                  <a:srgbClr val="FFFFFF"/>
                </a:solidFill>
              </a14:hiddenFill>
            </a:ext>
          </a:extLst>
        </p:spPr>
      </p:pic>
      <p:pic>
        <p:nvPicPr>
          <p:cNvPr id="1028" name="Picture 4" descr="C:\Users\Андрей\Pictures\generator (6).gif"/>
          <p:cNvPicPr>
            <a:picLocks noChangeAspect="1" noChangeArrowheads="1" noCrop="1"/>
          </p:cNvPicPr>
          <p:nvPr/>
        </p:nvPicPr>
        <p:blipFill>
          <a:blip r:embed="rId5">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rot="20494607">
            <a:off x="7235238" y="2307515"/>
            <a:ext cx="1181100" cy="46728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1650364" y="3092767"/>
            <a:ext cx="6512809" cy="144655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4400" b="1" cap="all" spc="0" dirty="0">
                <a:ln w="0"/>
                <a:solidFill>
                  <a:srgbClr val="C00000"/>
                </a:solidFill>
                <a:effectLst>
                  <a:reflection blurRad="12700" stA="50000" endPos="50000" dist="5000" dir="5400000" sy="-100000" rotWithShape="0"/>
                </a:effectLst>
              </a:rPr>
              <a:t>Четвертый раздел </a:t>
            </a:r>
            <a:r>
              <a:rPr lang="ru-RU" sz="4400" b="1" cap="all" spc="0" dirty="0" smtClean="0">
                <a:ln w="0"/>
                <a:solidFill>
                  <a:srgbClr val="C00000"/>
                </a:solidFill>
                <a:effectLst>
                  <a:reflection blurRad="12700" stA="50000" endPos="50000" dist="5000" dir="5400000" sy="-100000" rotWithShape="0"/>
                </a:effectLst>
              </a:rPr>
              <a:t>тем</a:t>
            </a:r>
            <a:r>
              <a:rPr lang="ru-RU" sz="4400" b="1" cap="all" spc="0" dirty="0">
                <a:ln w="0"/>
                <a:solidFill>
                  <a:srgbClr val="C00000"/>
                </a:solidFill>
                <a:effectLst>
                  <a:reflection blurRad="12700" stA="50000" endPos="50000" dist="5000" dir="5400000" sy="-100000" rotWithShape="0"/>
                </a:effectLst>
              </a:rPr>
              <a:t>. </a:t>
            </a:r>
            <a:endParaRPr lang="ru-RU" sz="4400" b="1" cap="all" spc="0" dirty="0" smtClean="0">
              <a:ln w="0"/>
              <a:solidFill>
                <a:srgbClr val="C00000"/>
              </a:solidFill>
              <a:effectLst>
                <a:reflection blurRad="12700" stA="50000" endPos="50000" dist="5000" dir="5400000" sy="-100000" rotWithShape="0"/>
              </a:effectLst>
            </a:endParaRPr>
          </a:p>
          <a:p>
            <a:pPr algn="ctr"/>
            <a:r>
              <a:rPr lang="ru-RU" sz="4400" b="1" cap="all" spc="0" dirty="0" smtClean="0">
                <a:ln w="0"/>
                <a:solidFill>
                  <a:srgbClr val="C00000"/>
                </a:solidFill>
                <a:effectLst>
                  <a:reflection blurRad="12700" stA="50000" endPos="50000" dist="5000" dir="5400000" sy="-100000" rotWithShape="0"/>
                </a:effectLst>
              </a:rPr>
              <a:t>Морфология</a:t>
            </a:r>
            <a:endParaRPr lang="ru-RU" sz="4400" b="1" cap="all" spc="0" dirty="0">
              <a:ln w="0"/>
              <a:solidFill>
                <a:srgbClr val="C00000"/>
              </a:solidFill>
              <a:effectLst>
                <a:reflection blurRad="12700" stA="50000" endPos="50000" dist="5000" dir="5400000" sy="-100000" rotWithShape="0"/>
              </a:effectLst>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Андрей\Pictures\Мои рисунки\книги\0_b4158_98a19034_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5" y="-99392"/>
            <a:ext cx="9145015" cy="6707446"/>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07504" y="200337"/>
            <a:ext cx="9036496" cy="1107996"/>
          </a:xfrm>
          <a:prstGeom prst="rect">
            <a:avLst/>
          </a:prstGeom>
        </p:spPr>
        <p:txBody>
          <a:bodyPr wrap="square">
            <a:spAutoFit/>
          </a:bodyPr>
          <a:lstStyle/>
          <a:p>
            <a:pPr lvl="0" algn="ctr"/>
            <a:r>
              <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Пишем сочинение</a:t>
            </a:r>
          </a:p>
        </p:txBody>
      </p:sp>
      <p:sp>
        <p:nvSpPr>
          <p:cNvPr id="7" name="Прямоугольник 6"/>
          <p:cNvSpPr/>
          <p:nvPr/>
        </p:nvSpPr>
        <p:spPr>
          <a:xfrm rot="19789210">
            <a:off x="1460022" y="2718458"/>
            <a:ext cx="2416853" cy="2308324"/>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lvl="0" algn="ctr"/>
            <a:r>
              <a:rPr lang="ru-RU" sz="2400" b="1" i="1" dirty="0" smtClean="0">
                <a:ln w="11430">
                  <a:solidFill>
                    <a:srgbClr val="00B0F0"/>
                  </a:solidFill>
                </a:ln>
                <a:solidFill>
                  <a:schemeClr val="tx2"/>
                </a:solidFill>
                <a:latin typeface="Century Schoolbook" pitchFamily="18" charset="0"/>
              </a:rPr>
              <a:t>Сочинение</a:t>
            </a:r>
          </a:p>
          <a:p>
            <a:pPr lvl="0"/>
            <a:r>
              <a:rPr lang="ru-RU" sz="2400" b="1" i="1" dirty="0" smtClean="0">
                <a:ln w="11430">
                  <a:solidFill>
                    <a:srgbClr val="00B0F0"/>
                  </a:solidFill>
                </a:ln>
                <a:solidFill>
                  <a:schemeClr val="tx2"/>
                </a:solidFill>
                <a:latin typeface="Century Schoolbook" pitchFamily="18" charset="0"/>
              </a:rPr>
              <a:t>А. Югов утверждает, </a:t>
            </a:r>
            <a:r>
              <a:rPr lang="ru-RU" sz="2400" b="1" i="1" dirty="0">
                <a:ln w="11430">
                  <a:solidFill>
                    <a:srgbClr val="00B0F0"/>
                  </a:solidFill>
                </a:ln>
                <a:solidFill>
                  <a:schemeClr val="tx2"/>
                </a:solidFill>
                <a:latin typeface="Century Schoolbook" pitchFamily="18" charset="0"/>
              </a:rPr>
              <a:t>ч</a:t>
            </a:r>
            <a:r>
              <a:rPr lang="ru-RU" sz="2400" b="1" i="1" dirty="0" smtClean="0">
                <a:ln w="11430">
                  <a:solidFill>
                    <a:srgbClr val="00B0F0"/>
                  </a:solidFill>
                </a:ln>
                <a:solidFill>
                  <a:schemeClr val="tx2"/>
                </a:solidFill>
                <a:latin typeface="Century Schoolbook" pitchFamily="18" charset="0"/>
              </a:rPr>
              <a:t>то глагол</a:t>
            </a:r>
          </a:p>
          <a:p>
            <a:pPr lvl="0"/>
            <a:endParaRPr lang="ru-RU" sz="2400" b="1" i="1" dirty="0" smtClean="0">
              <a:ln w="11430">
                <a:solidFill>
                  <a:srgbClr val="00B0F0"/>
                </a:solidFill>
              </a:ln>
              <a:solidFill>
                <a:schemeClr val="tx2"/>
              </a:solidFill>
              <a:latin typeface="Century Schoolbook" pitchFamily="18" charset="0"/>
            </a:endParaRPr>
          </a:p>
          <a:p>
            <a:pPr lvl="0"/>
            <a:endParaRPr lang="ru-RU" sz="2400" b="1" i="1" dirty="0">
              <a:ln w="11430">
                <a:solidFill>
                  <a:srgbClr val="00B0F0"/>
                </a:solidFill>
              </a:ln>
              <a:solidFill>
                <a:schemeClr val="tx2"/>
              </a:solidFill>
              <a:latin typeface="Century Schoolbook" pitchFamily="18" charset="0"/>
            </a:endParaRPr>
          </a:p>
        </p:txBody>
      </p:sp>
    </p:spTree>
    <p:extLst>
      <p:ext uri="{BB962C8B-B14F-4D97-AF65-F5344CB8AC3E}">
        <p14:creationId xmlns:p14="http://schemas.microsoft.com/office/powerpoint/2010/main" val="5595944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44624"/>
            <a:ext cx="9144000" cy="6696744"/>
          </a:xfrm>
        </p:spPr>
        <p:txBody>
          <a:bodyPr>
            <a:normAutofit/>
          </a:bodyPr>
          <a:lstStyle/>
          <a:p>
            <a:pPr marL="0" lvl="0" indent="0" fontAlgn="base">
              <a:lnSpc>
                <a:spcPct val="80000"/>
              </a:lnSpc>
              <a:spcAft>
                <a:spcPct val="0"/>
              </a:spcAft>
              <a:buNone/>
            </a:pPr>
            <a:endParaRPr lang="ru-RU" altLang="ko-KR" sz="2000" kern="0" dirty="0" smtClean="0">
              <a:solidFill>
                <a:srgbClr val="663300"/>
              </a:solidFill>
              <a:latin typeface="Verdana" pitchFamily="34" charset="0"/>
              <a:ea typeface="굴림" pitchFamily="34" charset="-127"/>
            </a:endParaRPr>
          </a:p>
          <a:p>
            <a:pPr marL="0" lvl="0" indent="0" fontAlgn="base">
              <a:lnSpc>
                <a:spcPct val="80000"/>
              </a:lnSpc>
              <a:spcAft>
                <a:spcPct val="0"/>
              </a:spcAft>
              <a:buNone/>
            </a:pPr>
            <a:r>
              <a:rPr lang="ru-RU" altLang="ko-KR" sz="2400" kern="0" dirty="0">
                <a:solidFill>
                  <a:srgbClr val="663300"/>
                </a:solidFill>
                <a:latin typeface="Verdana" pitchFamily="34" charset="0"/>
                <a:ea typeface="굴림" pitchFamily="34" charset="-127"/>
              </a:rPr>
              <a:t>        </a:t>
            </a:r>
            <a:endParaRPr lang="ru-RU" altLang="ko-KR" sz="2400" kern="0" dirty="0" smtClean="0">
              <a:solidFill>
                <a:srgbClr val="663300"/>
              </a:solidFill>
              <a:latin typeface="Verdana" pitchFamily="34" charset="0"/>
              <a:ea typeface="굴림" pitchFamily="34" charset="-127"/>
            </a:endParaRPr>
          </a:p>
        </p:txBody>
      </p:sp>
      <p:sp>
        <p:nvSpPr>
          <p:cNvPr id="2" name="Прямоугольник 1"/>
          <p:cNvSpPr/>
          <p:nvPr/>
        </p:nvSpPr>
        <p:spPr>
          <a:xfrm>
            <a:off x="0" y="-3126641"/>
            <a:ext cx="9144000" cy="10002738"/>
          </a:xfrm>
          <a:prstGeom prst="rect">
            <a:avLst/>
          </a:prstGeom>
        </p:spPr>
        <p:txBody>
          <a:bodyPr wrap="square">
            <a:spAutoFit/>
          </a:bodyPr>
          <a:lstStyle/>
          <a:p>
            <a:r>
              <a:rPr lang="ru-RU" dirty="0" smtClean="0"/>
              <a:t> </a:t>
            </a:r>
            <a:endParaRPr lang="ru-RU" dirty="0"/>
          </a:p>
          <a:p>
            <a:r>
              <a:rPr lang="ru-RU" dirty="0"/>
              <a:t> </a:t>
            </a:r>
          </a:p>
          <a:p>
            <a:r>
              <a:rPr lang="ru-RU" dirty="0"/>
              <a:t> </a:t>
            </a:r>
          </a:p>
          <a:p>
            <a:r>
              <a:rPr lang="ru-RU" dirty="0"/>
              <a:t> </a:t>
            </a:r>
          </a:p>
          <a:p>
            <a:r>
              <a:rPr lang="ru-RU" dirty="0" smtClean="0"/>
              <a:t>                                      </a:t>
            </a:r>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a:p>
            <a:endParaRPr lang="ru-RU" dirty="0" smtClean="0"/>
          </a:p>
          <a:p>
            <a:endParaRPr lang="ru-RU" dirty="0"/>
          </a:p>
          <a:p>
            <a:endParaRPr lang="ru-RU" dirty="0" smtClean="0"/>
          </a:p>
          <a:p>
            <a:endParaRPr lang="ru-RU" sz="2000" dirty="0" smtClean="0"/>
          </a:p>
          <a:p>
            <a:r>
              <a:rPr lang="ru-RU" sz="2000" dirty="0" smtClean="0"/>
              <a:t>                 Напишите  </a:t>
            </a:r>
            <a:r>
              <a:rPr lang="ru-RU" sz="2000" dirty="0"/>
              <a:t>сочинение-рассуждение,  раскрывая  смысл  высказывания </a:t>
            </a:r>
          </a:p>
          <a:p>
            <a:r>
              <a:rPr lang="ru-RU" sz="2000" dirty="0" smtClean="0"/>
              <a:t>Л</a:t>
            </a:r>
            <a:r>
              <a:rPr lang="ru-RU" sz="2000" dirty="0" smtClean="0"/>
              <a:t>. Н.  Толстого</a:t>
            </a:r>
            <a:r>
              <a:rPr lang="ru-RU" sz="2000" dirty="0"/>
              <a:t>: «Русский язык… </a:t>
            </a:r>
            <a:r>
              <a:rPr lang="ru-RU" sz="2000" dirty="0">
                <a:solidFill>
                  <a:srgbClr val="FF0000"/>
                </a:solidFill>
              </a:rPr>
              <a:t>богат глаголами и существительными, разнообразен формами, выражающими оттенки чувств и </a:t>
            </a:r>
            <a:r>
              <a:rPr lang="ru-RU" sz="2000" dirty="0" smtClean="0">
                <a:solidFill>
                  <a:srgbClr val="FF0000"/>
                </a:solidFill>
              </a:rPr>
              <a:t>мыслей</a:t>
            </a:r>
            <a:r>
              <a:rPr lang="ru-RU" sz="2000" dirty="0" smtClean="0"/>
              <a:t>». </a:t>
            </a:r>
          </a:p>
          <a:p>
            <a:r>
              <a:rPr lang="ru-RU" sz="2000" dirty="0" smtClean="0"/>
              <a:t>Аргументируя </a:t>
            </a:r>
            <a:r>
              <a:rPr lang="ru-RU" sz="2000" dirty="0"/>
              <a:t>свой ответ, приведите 2 (два) примера из прочитанного текста. </a:t>
            </a:r>
          </a:p>
          <a:p>
            <a:r>
              <a:rPr lang="ru-RU" sz="2000" dirty="0"/>
              <a:t>Приводя примеры, указывайте номера нужных предложений или применяйте </a:t>
            </a:r>
          </a:p>
          <a:p>
            <a:r>
              <a:rPr lang="ru-RU" sz="2000" dirty="0"/>
              <a:t>цитирование. </a:t>
            </a:r>
          </a:p>
          <a:p>
            <a:r>
              <a:rPr lang="ru-RU" sz="2000" dirty="0"/>
              <a:t>Вы можете писать работу в научном или публицистическом стиле, раскрывая </a:t>
            </a:r>
          </a:p>
          <a:p>
            <a:r>
              <a:rPr lang="ru-RU" sz="2000" dirty="0"/>
              <a:t>тему на лингвистическом материале. Начать сочинение Вы можете словами </a:t>
            </a:r>
          </a:p>
          <a:p>
            <a:r>
              <a:rPr lang="ru-RU" sz="2000" dirty="0" smtClean="0"/>
              <a:t>Л. Н. Толстого. </a:t>
            </a:r>
            <a:endParaRPr lang="ru-RU" sz="2000" dirty="0"/>
          </a:p>
          <a:p>
            <a:r>
              <a:rPr lang="ru-RU" sz="2000" dirty="0"/>
              <a:t>Объём сочинения должен составлять не менее 70 слов.  </a:t>
            </a:r>
          </a:p>
          <a:p>
            <a:r>
              <a:rPr lang="ru-RU" sz="2000" dirty="0"/>
              <a:t>Работа, написанная без опоры на прочитанный текст (не по данному тексту), </a:t>
            </a:r>
          </a:p>
          <a:p>
            <a:r>
              <a:rPr lang="ru-RU" sz="2000" dirty="0"/>
              <a:t>не  оценивается.  Если  сочинение  представляет  собой  пересказанный  или </a:t>
            </a:r>
          </a:p>
          <a:p>
            <a:r>
              <a:rPr lang="ru-RU" sz="2000" dirty="0"/>
              <a:t>полностью  переписанный  исходный  текст  без  каких  бы  то  ни  было </a:t>
            </a:r>
          </a:p>
          <a:p>
            <a:r>
              <a:rPr lang="ru-RU" sz="2000" dirty="0"/>
              <a:t>комментариев, то такая работа оценивается нулём баллов. </a:t>
            </a:r>
          </a:p>
          <a:p>
            <a:r>
              <a:rPr lang="ru-RU" sz="2000" dirty="0"/>
              <a:t>Сочинение пишите аккуратно, разборчивым почерком.   </a:t>
            </a:r>
          </a:p>
          <a:p>
            <a:r>
              <a:rPr lang="ru-RU" dirty="0" smtClean="0"/>
              <a:t> </a:t>
            </a:r>
            <a:endParaRPr lang="ru-RU" dirty="0"/>
          </a:p>
        </p:txBody>
      </p:sp>
      <p:sp>
        <p:nvSpPr>
          <p:cNvPr id="4" name="Скругленный прямоугольник 3"/>
          <p:cNvSpPr/>
          <p:nvPr/>
        </p:nvSpPr>
        <p:spPr>
          <a:xfrm>
            <a:off x="216360" y="1776264"/>
            <a:ext cx="720080" cy="28803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a:t>C2</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1" y="303992"/>
            <a:ext cx="1512168" cy="748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0" y="1052735"/>
            <a:ext cx="9144000" cy="64285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endParaRPr lang="ru-RU" dirty="0"/>
          </a:p>
          <a:p>
            <a:endParaRPr lang="ru-RU" dirty="0"/>
          </a:p>
          <a:p>
            <a:r>
              <a:rPr lang="ru-RU" dirty="0"/>
              <a:t> </a:t>
            </a:r>
            <a:r>
              <a:rPr lang="ru-RU" b="1" dirty="0">
                <a:solidFill>
                  <a:schemeClr val="accent6">
                    <a:lumMod val="50000"/>
                  </a:schemeClr>
                </a:solidFill>
              </a:rPr>
              <a:t>Используя  прочитанный  текст  из  части  2,  выполните  на  отдельном </a:t>
            </a:r>
            <a:r>
              <a:rPr lang="ru-RU" b="1" dirty="0" smtClean="0">
                <a:solidFill>
                  <a:schemeClr val="accent6">
                    <a:lumMod val="50000"/>
                  </a:schemeClr>
                </a:solidFill>
              </a:rPr>
              <a:t>листе </a:t>
            </a:r>
            <a:r>
              <a:rPr lang="ru-RU" b="1" dirty="0">
                <a:solidFill>
                  <a:schemeClr val="accent6">
                    <a:lumMod val="50000"/>
                  </a:schemeClr>
                </a:solidFill>
              </a:rPr>
              <a:t>задание С2</a:t>
            </a:r>
          </a:p>
          <a:p>
            <a:r>
              <a:rPr lang="ru-RU" dirty="0" smtClean="0"/>
              <a:t> </a:t>
            </a:r>
            <a:endParaRPr lang="ru-RU" dirty="0"/>
          </a:p>
          <a:p>
            <a:r>
              <a:rPr lang="ru-RU" dirty="0"/>
              <a:t> </a:t>
            </a:r>
            <a:r>
              <a:rPr lang="ru-RU" dirty="0" smtClean="0"/>
              <a:t>    </a:t>
            </a:r>
            <a:r>
              <a:rPr lang="ru-RU" dirty="0" smtClean="0">
                <a:solidFill>
                  <a:schemeClr val="accent6">
                    <a:lumMod val="50000"/>
                  </a:schemeClr>
                </a:solidFill>
              </a:rPr>
              <a:t>      </a:t>
            </a:r>
            <a:r>
              <a:rPr lang="ru-RU" dirty="0" smtClean="0"/>
              <a:t>    </a:t>
            </a:r>
            <a:endParaRPr lang="ru-RU" dirty="0"/>
          </a:p>
        </p:txBody>
      </p:sp>
    </p:spTree>
    <p:extLst>
      <p:ext uri="{BB962C8B-B14F-4D97-AF65-F5344CB8AC3E}">
        <p14:creationId xmlns:p14="http://schemas.microsoft.com/office/powerpoint/2010/main" val="1557352557"/>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950" y="0"/>
            <a:ext cx="9251950" cy="6786563"/>
          </a:xfrm>
        </p:spPr>
        <p:txBody>
          <a:bodyPr>
            <a:normAutofit fontScale="92500" lnSpcReduction="20000"/>
          </a:bodyPr>
          <a:lstStyle/>
          <a:p>
            <a:pPr marL="0" indent="0" algn="ctr">
              <a:buFont typeface="Arial" pitchFamily="34" charset="0"/>
              <a:buNone/>
              <a:defRPr/>
            </a:pPr>
            <a:r>
              <a:rPr lang="ru-RU" sz="2100" dirty="0"/>
              <a:t>Текст из варианта № 1107. Государственная (итоговая) аттестация по РУССКОМУ ЯЗЫКУ. Часть 2  </a:t>
            </a:r>
            <a:endParaRPr lang="ru-RU" dirty="0" smtClean="0"/>
          </a:p>
          <a:p>
            <a:pPr marL="0" indent="0">
              <a:buFont typeface="Arial" pitchFamily="34" charset="0"/>
              <a:buNone/>
              <a:defRPr/>
            </a:pPr>
            <a:r>
              <a:rPr lang="ru-RU" dirty="0" smtClean="0"/>
              <a:t>    </a:t>
            </a:r>
            <a:r>
              <a:rPr lang="ru-RU" sz="2800" dirty="0" smtClean="0"/>
              <a:t>(1)Композитор  Эдвард  Григ  проводил  осень  в  лесах  около  Бергена.  (2)Все леса  хороши, но  особенно  хороши горные леса</a:t>
            </a:r>
            <a:r>
              <a:rPr lang="ru-RU" sz="2800" dirty="0"/>
              <a:t> </a:t>
            </a:r>
            <a:r>
              <a:rPr lang="ru-RU" sz="2800" dirty="0" smtClean="0"/>
              <a:t>около моря:  в  них  слышно, как шумит прибой.   </a:t>
            </a:r>
          </a:p>
          <a:p>
            <a:pPr marL="0" indent="0">
              <a:buFont typeface="Arial" pitchFamily="34" charset="0"/>
              <a:buNone/>
              <a:defRPr/>
            </a:pPr>
            <a:r>
              <a:rPr lang="ru-RU" sz="2800" dirty="0" smtClean="0"/>
              <a:t>   (3)Однажды  Григ  встретил  в  лесу  маленькую  девочку  с  двумя  косичками –  дочь  лесника. (4)Она  собирала  еловые  шишки  и  клала  их  в плетёную корзинку.   </a:t>
            </a:r>
          </a:p>
          <a:p>
            <a:pPr marL="0" indent="0">
              <a:buFont typeface="Arial" pitchFamily="34" charset="0"/>
              <a:buNone/>
              <a:defRPr/>
            </a:pPr>
            <a:r>
              <a:rPr lang="ru-RU" sz="2800" dirty="0" smtClean="0"/>
              <a:t> – (5)Как тебя зовут, девочка? – спросил Григ. </a:t>
            </a:r>
          </a:p>
          <a:p>
            <a:pPr marL="0" indent="0">
              <a:buFont typeface="Arial" pitchFamily="34" charset="0"/>
              <a:buNone/>
              <a:defRPr/>
            </a:pPr>
            <a:r>
              <a:rPr lang="ru-RU" sz="2800" dirty="0" smtClean="0"/>
              <a:t>  – (6)</a:t>
            </a:r>
            <a:r>
              <a:rPr lang="ru-RU" sz="2800" dirty="0" err="1" smtClean="0"/>
              <a:t>Дагни</a:t>
            </a:r>
            <a:r>
              <a:rPr lang="ru-RU" sz="2800" dirty="0" smtClean="0"/>
              <a:t>, – вполголоса ответила девочка.   </a:t>
            </a:r>
          </a:p>
          <a:p>
            <a:pPr marL="0" indent="0">
              <a:buFont typeface="Arial" pitchFamily="34" charset="0"/>
              <a:buNone/>
              <a:defRPr/>
            </a:pPr>
            <a:r>
              <a:rPr lang="ru-RU" sz="2800" dirty="0" smtClean="0"/>
              <a:t>(7)Она ответила вполголоса </a:t>
            </a:r>
            <a:r>
              <a:rPr lang="ru-RU" sz="2800" b="1" dirty="0" smtClean="0">
                <a:solidFill>
                  <a:srgbClr val="C00000"/>
                </a:solidFill>
              </a:rPr>
              <a:t>не от испуга, а от смущения. </a:t>
            </a:r>
            <a:r>
              <a:rPr lang="ru-RU" sz="2800" dirty="0" smtClean="0"/>
              <a:t>(8)Испугаться  она не могла, так как </a:t>
            </a:r>
            <a:r>
              <a:rPr lang="ru-RU" sz="2800" b="1" dirty="0" smtClean="0">
                <a:solidFill>
                  <a:srgbClr val="C00000"/>
                </a:solidFill>
              </a:rPr>
              <a:t>глаза Грига смеялись</a:t>
            </a:r>
            <a:r>
              <a:rPr lang="ru-RU" sz="2800" dirty="0" smtClean="0">
                <a:solidFill>
                  <a:srgbClr val="C00000"/>
                </a:solidFill>
              </a:rPr>
              <a:t>.  </a:t>
            </a:r>
          </a:p>
          <a:p>
            <a:pPr marL="0" indent="0">
              <a:buFont typeface="Arial" pitchFamily="34" charset="0"/>
              <a:buNone/>
              <a:defRPr/>
            </a:pPr>
            <a:r>
              <a:rPr lang="ru-RU" sz="2800" dirty="0" smtClean="0"/>
              <a:t>  – (9)Вот беда! – сказал Григ. – (10)Мне нечего тебе подарить. (11)Я не  ношу в кармане ни кукол, ни лент, ни бархатных зайцев. (12)Слушай,  </a:t>
            </a:r>
            <a:r>
              <a:rPr lang="ru-RU" sz="2800" dirty="0" err="1" smtClean="0"/>
              <a:t>Дагни</a:t>
            </a:r>
            <a:r>
              <a:rPr lang="ru-RU" sz="2800" dirty="0" smtClean="0"/>
              <a:t>,  я придумал. (13)Я  подарю  тебе одну  интересную  вещь. (14)Но  только  не  сейчас, а лет через десять. </a:t>
            </a:r>
          </a:p>
          <a:p>
            <a:pPr marL="0" indent="0">
              <a:buFont typeface="Arial" pitchFamily="34" charset="0"/>
              <a:buNone/>
              <a:defRPr/>
            </a:pPr>
            <a:r>
              <a:rPr lang="ru-RU" sz="2800" dirty="0" smtClean="0"/>
              <a:t> </a:t>
            </a:r>
          </a:p>
          <a:p>
            <a:pPr marL="0" indent="0">
              <a:buFont typeface="Arial" pitchFamily="34" charset="0"/>
              <a:buNone/>
              <a:defRPr/>
            </a:pPr>
            <a:r>
              <a:rPr lang="ru-RU" sz="2800" dirty="0" smtClean="0"/>
              <a:t>  </a:t>
            </a:r>
            <a:endParaRPr lang="ru-RU" sz="2800" dirty="0"/>
          </a:p>
        </p:txBody>
      </p:sp>
    </p:spTree>
    <p:extLst>
      <p:ext uri="{BB962C8B-B14F-4D97-AF65-F5344CB8AC3E}">
        <p14:creationId xmlns:p14="http://schemas.microsoft.com/office/powerpoint/2010/main" val="2137773133"/>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Объект 2"/>
          <p:cNvSpPr>
            <a:spLocks noGrp="1"/>
          </p:cNvSpPr>
          <p:nvPr>
            <p:ph idx="1"/>
          </p:nvPr>
        </p:nvSpPr>
        <p:spPr>
          <a:xfrm>
            <a:off x="0" y="333375"/>
            <a:ext cx="8964613" cy="6480175"/>
          </a:xfrm>
        </p:spPr>
        <p:txBody>
          <a:bodyPr>
            <a:normAutofit fontScale="85000" lnSpcReduction="20000"/>
          </a:bodyPr>
          <a:lstStyle/>
          <a:p>
            <a:pPr marL="0" indent="0">
              <a:buFont typeface="Arial" pitchFamily="34" charset="0"/>
              <a:buNone/>
            </a:pPr>
            <a:r>
              <a:rPr lang="ru-RU" dirty="0" smtClean="0"/>
              <a:t>(15)</a:t>
            </a:r>
            <a:r>
              <a:rPr lang="ru-RU" dirty="0" err="1" smtClean="0"/>
              <a:t>Дагни</a:t>
            </a:r>
            <a:r>
              <a:rPr lang="ru-RU" dirty="0" smtClean="0"/>
              <a:t> даже всплеснула руками. </a:t>
            </a:r>
          </a:p>
          <a:p>
            <a:pPr marL="0" indent="0">
              <a:buFont typeface="Arial" pitchFamily="34" charset="0"/>
              <a:buNone/>
            </a:pPr>
            <a:r>
              <a:rPr lang="ru-RU" dirty="0" smtClean="0"/>
              <a:t>– (16)Ой, как долго! </a:t>
            </a:r>
          </a:p>
          <a:p>
            <a:pPr marL="0" indent="0">
              <a:buFont typeface="Arial" pitchFamily="34" charset="0"/>
              <a:buNone/>
            </a:pPr>
            <a:r>
              <a:rPr lang="ru-RU" dirty="0" smtClean="0"/>
              <a:t>– (17)Мне  её  ещё  нужно  сделать. (18)Я  сделаю  её,  может  быть,  за  несколько  дней, но  такие вещи не дарят детям. (19)Я делаю подарки  для  взрослых, а ты ещё маленькая и многого не понимаешь. (20)А теперь давай  корзинку,  ты  её  едва  </a:t>
            </a:r>
            <a:r>
              <a:rPr lang="ru-RU" b="1" dirty="0" smtClean="0">
                <a:solidFill>
                  <a:srgbClr val="C00000"/>
                </a:solidFill>
              </a:rPr>
              <a:t>тащишь. </a:t>
            </a:r>
            <a:r>
              <a:rPr lang="ru-RU" dirty="0" smtClean="0"/>
              <a:t>(21)Я  провожу  тебя,  и  </a:t>
            </a:r>
          </a:p>
          <a:p>
            <a:pPr marL="0" indent="0">
              <a:buFont typeface="Arial" pitchFamily="34" charset="0"/>
              <a:buNone/>
            </a:pPr>
            <a:r>
              <a:rPr lang="ru-RU" dirty="0" smtClean="0"/>
              <a:t>мы  поговорим  о чём-нибудь другом.  </a:t>
            </a:r>
          </a:p>
          <a:p>
            <a:pPr marL="0" indent="0">
              <a:buFont typeface="Arial" pitchFamily="34" charset="0"/>
              <a:buNone/>
            </a:pPr>
            <a:r>
              <a:rPr lang="ru-RU" dirty="0" smtClean="0"/>
              <a:t>   (22) Корзина действительно была тяжёлая, и </a:t>
            </a:r>
            <a:r>
              <a:rPr lang="ru-RU" dirty="0" err="1" smtClean="0"/>
              <a:t>Дагни</a:t>
            </a:r>
            <a:r>
              <a:rPr lang="ru-RU" dirty="0" smtClean="0"/>
              <a:t>, вздохнув,  протянула</a:t>
            </a:r>
            <a:r>
              <a:rPr lang="ru-RU" b="1" dirty="0" smtClean="0">
                <a:solidFill>
                  <a:srgbClr val="FF0000"/>
                </a:solidFill>
              </a:rPr>
              <a:t> </a:t>
            </a:r>
            <a:r>
              <a:rPr lang="ru-RU" dirty="0" smtClean="0"/>
              <a:t> её Григу.  </a:t>
            </a:r>
          </a:p>
          <a:p>
            <a:pPr marL="0" indent="0">
              <a:buFont typeface="Arial" pitchFamily="34" charset="0"/>
              <a:buNone/>
            </a:pPr>
            <a:r>
              <a:rPr lang="ru-RU" dirty="0" smtClean="0"/>
              <a:t>    (23)Когда среди деревьев показался дом лесника, Григ сказал: </a:t>
            </a:r>
          </a:p>
          <a:p>
            <a:pPr marL="0" indent="0">
              <a:buFont typeface="Arial" pitchFamily="34" charset="0"/>
              <a:buNone/>
            </a:pPr>
            <a:r>
              <a:rPr lang="ru-RU" dirty="0" smtClean="0"/>
              <a:t>     –  (24)Ну, теперь ты добежишь сама, </a:t>
            </a:r>
            <a:r>
              <a:rPr lang="ru-RU" dirty="0" err="1" smtClean="0"/>
              <a:t>Дагни</a:t>
            </a:r>
            <a:r>
              <a:rPr lang="ru-RU" dirty="0" smtClean="0"/>
              <a:t>. </a:t>
            </a:r>
          </a:p>
          <a:p>
            <a:pPr marL="0" indent="0">
              <a:buFont typeface="Arial" pitchFamily="34" charset="0"/>
              <a:buNone/>
            </a:pPr>
            <a:r>
              <a:rPr lang="ru-RU" dirty="0" smtClean="0"/>
              <a:t>      – (25)Разве вы не зайдёте к нам?   </a:t>
            </a:r>
          </a:p>
          <a:p>
            <a:pPr marL="0" indent="0">
              <a:buFont typeface="Arial" pitchFamily="34" charset="0"/>
              <a:buNone/>
            </a:pPr>
            <a:r>
              <a:rPr lang="ru-RU" dirty="0" smtClean="0"/>
              <a:t>     – (26)Спасибо. (27)Сейчас мне некогда </a:t>
            </a:r>
          </a:p>
          <a:p>
            <a:pPr marL="0" indent="0">
              <a:buFont typeface="Arial" pitchFamily="34" charset="0"/>
              <a:buNone/>
            </a:pPr>
            <a:r>
              <a:rPr lang="ru-RU" dirty="0" smtClean="0"/>
              <a:t>     –  (28)Прощай, </a:t>
            </a:r>
            <a:r>
              <a:rPr lang="ru-RU" dirty="0" err="1" smtClean="0"/>
              <a:t>Дагни</a:t>
            </a:r>
            <a:r>
              <a:rPr lang="ru-RU" dirty="0" smtClean="0"/>
              <a:t>!  … </a:t>
            </a:r>
          </a:p>
        </p:txBody>
      </p:sp>
    </p:spTree>
    <p:extLst>
      <p:ext uri="{BB962C8B-B14F-4D97-AF65-F5344CB8AC3E}">
        <p14:creationId xmlns:p14="http://schemas.microsoft.com/office/powerpoint/2010/main" val="3944415654"/>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Объект 2"/>
          <p:cNvSpPr>
            <a:spLocks noGrp="1"/>
          </p:cNvSpPr>
          <p:nvPr>
            <p:ph idx="1"/>
          </p:nvPr>
        </p:nvSpPr>
        <p:spPr>
          <a:xfrm>
            <a:off x="0" y="404813"/>
            <a:ext cx="8964613" cy="6408737"/>
          </a:xfrm>
        </p:spPr>
        <p:txBody>
          <a:bodyPr>
            <a:normAutofit fontScale="85000" lnSpcReduction="10000"/>
          </a:bodyPr>
          <a:lstStyle/>
          <a:p>
            <a:pPr marL="0" indent="0">
              <a:buFont typeface="Arial" pitchFamily="34" charset="0"/>
              <a:buNone/>
            </a:pPr>
            <a:r>
              <a:rPr lang="ru-RU" dirty="0" smtClean="0"/>
              <a:t> (29)Когда  </a:t>
            </a:r>
            <a:r>
              <a:rPr lang="ru-RU" dirty="0" err="1" smtClean="0"/>
              <a:t>Дагни</a:t>
            </a:r>
            <a:r>
              <a:rPr lang="ru-RU" dirty="0" smtClean="0"/>
              <a:t>  исполнилось  восемнадцать  лет  и  она  окончила   школу, отец отвёз её погостить к своей сестре в город. (30)Однажды </a:t>
            </a:r>
            <a:r>
              <a:rPr lang="ru-RU" dirty="0" err="1" smtClean="0"/>
              <a:t>Дагни</a:t>
            </a:r>
            <a:r>
              <a:rPr lang="ru-RU" dirty="0" smtClean="0"/>
              <a:t>  с тётушкой  отправилась  на  концерт. (31)Был  </a:t>
            </a:r>
            <a:r>
              <a:rPr lang="ru-RU" dirty="0" err="1" smtClean="0"/>
              <a:t>тѐплый</a:t>
            </a:r>
            <a:r>
              <a:rPr lang="ru-RU" dirty="0" smtClean="0"/>
              <a:t>  июнь,  стояли  белые  ночи,  и  концерты  проходили  в  городском  парке  под  открытым  небом.  (32)Несмотря на вечер, ни дирижёр, ни оркестранты </a:t>
            </a:r>
            <a:r>
              <a:rPr lang="ru-RU" dirty="0"/>
              <a:t> </a:t>
            </a:r>
            <a:r>
              <a:rPr lang="ru-RU" dirty="0" smtClean="0"/>
              <a:t>не включили лампочек  над пультами. </a:t>
            </a:r>
          </a:p>
          <a:p>
            <a:pPr marL="0" indent="0">
              <a:buFont typeface="Arial" pitchFamily="34" charset="0"/>
              <a:buNone/>
            </a:pPr>
            <a:r>
              <a:rPr lang="ru-RU" dirty="0" smtClean="0"/>
              <a:t>  (33)</a:t>
            </a:r>
            <a:r>
              <a:rPr lang="ru-RU" dirty="0" err="1" smtClean="0"/>
              <a:t>Дагни</a:t>
            </a:r>
            <a:r>
              <a:rPr lang="ru-RU" dirty="0" smtClean="0"/>
              <a:t> впервые слышала симфоническую музыку. (34)Она  произвела  на  неё  странное  действие. (35)Все  </a:t>
            </a:r>
            <a:r>
              <a:rPr lang="ru-RU" b="1" dirty="0" smtClean="0">
                <a:solidFill>
                  <a:srgbClr val="C00000"/>
                </a:solidFill>
              </a:rPr>
              <a:t>переливы</a:t>
            </a:r>
            <a:r>
              <a:rPr lang="ru-RU" dirty="0" smtClean="0"/>
              <a:t>  оркестра  вызывали  в  </a:t>
            </a:r>
            <a:r>
              <a:rPr lang="ru-RU" dirty="0" err="1" smtClean="0"/>
              <a:t>Дагни</a:t>
            </a:r>
            <a:r>
              <a:rPr lang="ru-RU" dirty="0" smtClean="0"/>
              <a:t>  множество картин,  похожих  на  сны. (36)Потом  она  вздрогнула и  подняла  глаза. (37)Ей  почудилось,  что  худой   мужчина  во  фраке,  объявлявший  программу концерта, назвал её имя. </a:t>
            </a:r>
          </a:p>
          <a:p>
            <a:pPr marL="0" indent="0">
              <a:buFont typeface="Arial" pitchFamily="34" charset="0"/>
              <a:buNone/>
            </a:pPr>
            <a:r>
              <a:rPr lang="ru-RU" dirty="0" smtClean="0"/>
              <a:t> (38)Тётушка смотрела на </a:t>
            </a:r>
            <a:r>
              <a:rPr lang="ru-RU" dirty="0" err="1" smtClean="0"/>
              <a:t>Дагни</a:t>
            </a:r>
            <a:r>
              <a:rPr lang="ru-RU" dirty="0" smtClean="0"/>
              <a:t> не то с ужасом, не то с </a:t>
            </a:r>
          </a:p>
          <a:p>
            <a:pPr marL="0" indent="0">
              <a:buFont typeface="Arial" pitchFamily="34" charset="0"/>
              <a:buNone/>
            </a:pPr>
            <a:r>
              <a:rPr lang="ru-RU" dirty="0" smtClean="0"/>
              <a:t>восхищением. </a:t>
            </a:r>
          </a:p>
        </p:txBody>
      </p:sp>
    </p:spTree>
    <p:extLst>
      <p:ext uri="{BB962C8B-B14F-4D97-AF65-F5344CB8AC3E}">
        <p14:creationId xmlns:p14="http://schemas.microsoft.com/office/powerpoint/2010/main" val="3455692217"/>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ъект 2"/>
          <p:cNvSpPr>
            <a:spLocks noGrp="1"/>
          </p:cNvSpPr>
          <p:nvPr>
            <p:ph idx="1"/>
          </p:nvPr>
        </p:nvSpPr>
        <p:spPr>
          <a:xfrm>
            <a:off x="0" y="404813"/>
            <a:ext cx="9144000" cy="6408737"/>
          </a:xfrm>
        </p:spPr>
        <p:txBody>
          <a:bodyPr>
            <a:normAutofit fontScale="85000" lnSpcReduction="10000"/>
          </a:bodyPr>
          <a:lstStyle/>
          <a:p>
            <a:pPr marL="0" indent="0">
              <a:buFont typeface="Arial" pitchFamily="34" charset="0"/>
              <a:buNone/>
            </a:pPr>
            <a:r>
              <a:rPr lang="ru-RU" dirty="0" smtClean="0"/>
              <a:t>  – (39)Что случилось? – спросила </a:t>
            </a:r>
            <a:r>
              <a:rPr lang="ru-RU" dirty="0" err="1" smtClean="0"/>
              <a:t>Дагни</a:t>
            </a:r>
            <a:r>
              <a:rPr lang="ru-RU" dirty="0" smtClean="0"/>
              <a:t>. (40)Тётушка схватила её за руку  и прошептала:   </a:t>
            </a:r>
          </a:p>
          <a:p>
            <a:pPr marL="0" indent="0">
              <a:buFont typeface="Arial" pitchFamily="34" charset="0"/>
              <a:buNone/>
            </a:pPr>
            <a:r>
              <a:rPr lang="ru-RU" dirty="0" smtClean="0"/>
              <a:t>   – (41)Слушай!  </a:t>
            </a:r>
          </a:p>
          <a:p>
            <a:pPr marL="0" indent="0">
              <a:buFont typeface="Arial" pitchFamily="34" charset="0"/>
              <a:buNone/>
            </a:pPr>
            <a:r>
              <a:rPr lang="ru-RU" dirty="0" smtClean="0"/>
              <a:t>     (42)Тогда </a:t>
            </a:r>
            <a:r>
              <a:rPr lang="ru-RU" dirty="0" err="1" smtClean="0"/>
              <a:t>Дагни</a:t>
            </a:r>
            <a:r>
              <a:rPr lang="ru-RU" dirty="0" smtClean="0"/>
              <a:t> услыхала, как человек во фраке сказал:   </a:t>
            </a:r>
          </a:p>
          <a:p>
            <a:pPr marL="0" indent="0">
              <a:buFont typeface="Arial" pitchFamily="34" charset="0"/>
              <a:buNone/>
            </a:pPr>
            <a:r>
              <a:rPr lang="ru-RU" dirty="0" smtClean="0"/>
              <a:t>   – (43)Слушатели из последних рядов просят меня повторить. (44)Итак,  сейчас  будет  исполнена  знаменитая  музыкальная  пьеса  Эдварда  Грига,  посвящённая </a:t>
            </a:r>
            <a:r>
              <a:rPr lang="ru-RU" dirty="0" err="1" smtClean="0"/>
              <a:t>Дагни</a:t>
            </a:r>
            <a:r>
              <a:rPr lang="ru-RU" dirty="0" smtClean="0"/>
              <a:t>, дочери лесника, по случаю её </a:t>
            </a:r>
            <a:r>
              <a:rPr lang="ru-RU" dirty="0" err="1" smtClean="0"/>
              <a:t>восемнадцатилетия</a:t>
            </a:r>
            <a:r>
              <a:rPr lang="ru-RU" dirty="0" smtClean="0"/>
              <a:t>.   </a:t>
            </a:r>
          </a:p>
          <a:p>
            <a:pPr marL="0" indent="0">
              <a:buFont typeface="Arial" pitchFamily="34" charset="0"/>
              <a:buNone/>
            </a:pPr>
            <a:r>
              <a:rPr lang="ru-RU" dirty="0" smtClean="0"/>
              <a:t>    (45)Сначала  она  ничего  не  слышала. (46)Внутри  у  неё  </a:t>
            </a:r>
            <a:r>
              <a:rPr lang="ru-RU" b="1" dirty="0" smtClean="0">
                <a:solidFill>
                  <a:srgbClr val="C00000"/>
                </a:solidFill>
              </a:rPr>
              <a:t>шумела  буря.  </a:t>
            </a:r>
            <a:r>
              <a:rPr lang="ru-RU" dirty="0" smtClean="0"/>
              <a:t>(47)Потом  она  наконец  услышала,  как  </a:t>
            </a:r>
            <a:r>
              <a:rPr lang="ru-RU" b="1" dirty="0" smtClean="0">
                <a:solidFill>
                  <a:srgbClr val="C00000"/>
                </a:solidFill>
              </a:rPr>
              <a:t>поёт</a:t>
            </a:r>
            <a:r>
              <a:rPr lang="ru-RU" dirty="0" smtClean="0"/>
              <a:t>  ранним</a:t>
            </a:r>
            <a:r>
              <a:rPr lang="ru-RU" b="1" dirty="0" smtClean="0">
                <a:solidFill>
                  <a:srgbClr val="FF0000"/>
                </a:solidFill>
              </a:rPr>
              <a:t>  </a:t>
            </a:r>
            <a:r>
              <a:rPr lang="ru-RU" dirty="0" smtClean="0"/>
              <a:t>утром  пастушеский  </a:t>
            </a:r>
            <a:r>
              <a:rPr lang="ru-RU" b="1" dirty="0" smtClean="0">
                <a:solidFill>
                  <a:srgbClr val="C00000"/>
                </a:solidFill>
              </a:rPr>
              <a:t>рожок</a:t>
            </a:r>
            <a:r>
              <a:rPr lang="ru-RU" dirty="0" smtClean="0"/>
              <a:t> и в ответ ему </a:t>
            </a:r>
            <a:r>
              <a:rPr lang="ru-RU" b="1" dirty="0" smtClean="0">
                <a:solidFill>
                  <a:srgbClr val="C00000"/>
                </a:solidFill>
              </a:rPr>
              <a:t>сотнями голосов</a:t>
            </a:r>
            <a:r>
              <a:rPr lang="ru-RU" dirty="0" smtClean="0"/>
              <a:t>, чуть вздрогнув, </a:t>
            </a:r>
            <a:r>
              <a:rPr lang="ru-RU" b="1" dirty="0" smtClean="0">
                <a:solidFill>
                  <a:srgbClr val="C00000"/>
                </a:solidFill>
              </a:rPr>
              <a:t>откликается</a:t>
            </a:r>
            <a:r>
              <a:rPr lang="ru-RU" dirty="0" smtClean="0"/>
              <a:t>, как эхо,  струнный  оркестр. (</a:t>
            </a:r>
            <a:r>
              <a:rPr lang="ru-RU" b="1" dirty="0" smtClean="0">
                <a:solidFill>
                  <a:srgbClr val="C00000"/>
                </a:solidFill>
              </a:rPr>
              <a:t>48)Мелодия  росла</a:t>
            </a:r>
            <a:r>
              <a:rPr lang="ru-RU" dirty="0" smtClean="0"/>
              <a:t>, </a:t>
            </a:r>
            <a:r>
              <a:rPr lang="ru-RU" b="1" dirty="0" smtClean="0">
                <a:solidFill>
                  <a:srgbClr val="C00000"/>
                </a:solidFill>
              </a:rPr>
              <a:t>поднималась,  бушевала</a:t>
            </a:r>
            <a:r>
              <a:rPr lang="ru-RU" dirty="0" smtClean="0"/>
              <a:t>, как  ветер,  </a:t>
            </a:r>
            <a:r>
              <a:rPr lang="ru-RU" b="1" dirty="0" smtClean="0">
                <a:solidFill>
                  <a:srgbClr val="C00000"/>
                </a:solidFill>
              </a:rPr>
              <a:t>неслась</a:t>
            </a:r>
            <a:r>
              <a:rPr lang="ru-RU" dirty="0" smtClean="0"/>
              <a:t>  по вершинам деревьев, </a:t>
            </a:r>
            <a:r>
              <a:rPr lang="ru-RU" b="1" dirty="0" smtClean="0">
                <a:solidFill>
                  <a:srgbClr val="C00000"/>
                </a:solidFill>
              </a:rPr>
              <a:t>срывала листья</a:t>
            </a:r>
            <a:r>
              <a:rPr lang="ru-RU" dirty="0" smtClean="0"/>
              <a:t>, </a:t>
            </a:r>
            <a:r>
              <a:rPr lang="ru-RU" b="1" dirty="0" smtClean="0">
                <a:solidFill>
                  <a:srgbClr val="C00000"/>
                </a:solidFill>
              </a:rPr>
              <a:t>качала траву,  била в  лицо  </a:t>
            </a:r>
            <a:r>
              <a:rPr lang="ru-RU" dirty="0" smtClean="0"/>
              <a:t>прохладными </a:t>
            </a:r>
            <a:r>
              <a:rPr lang="ru-RU" b="1" dirty="0" smtClean="0">
                <a:solidFill>
                  <a:srgbClr val="C00000"/>
                </a:solidFill>
              </a:rPr>
              <a:t>брызгами</a:t>
            </a:r>
            <a:r>
              <a:rPr lang="ru-RU" dirty="0" smtClean="0"/>
              <a:t>. </a:t>
            </a:r>
          </a:p>
        </p:txBody>
      </p:sp>
    </p:spTree>
    <p:extLst>
      <p:ext uri="{BB962C8B-B14F-4D97-AF65-F5344CB8AC3E}">
        <p14:creationId xmlns:p14="http://schemas.microsoft.com/office/powerpoint/2010/main" val="4104533809"/>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Объект 2"/>
          <p:cNvSpPr>
            <a:spLocks noGrp="1"/>
          </p:cNvSpPr>
          <p:nvPr>
            <p:ph idx="1"/>
          </p:nvPr>
        </p:nvSpPr>
        <p:spPr>
          <a:xfrm>
            <a:off x="0" y="404813"/>
            <a:ext cx="9144000" cy="6408737"/>
          </a:xfrm>
        </p:spPr>
        <p:txBody>
          <a:bodyPr/>
          <a:lstStyle/>
          <a:p>
            <a:pPr marL="0" indent="0">
              <a:buFont typeface="Arial" pitchFamily="34" charset="0"/>
              <a:buNone/>
            </a:pPr>
            <a:r>
              <a:rPr lang="ru-RU" dirty="0" smtClean="0"/>
              <a:t>   </a:t>
            </a:r>
          </a:p>
          <a:p>
            <a:pPr marL="0" indent="0">
              <a:buFont typeface="Arial" pitchFamily="34" charset="0"/>
              <a:buNone/>
            </a:pPr>
            <a:r>
              <a:rPr lang="ru-RU" dirty="0" smtClean="0"/>
              <a:t>   (49)Да! (50)Это была её родина, её горы, песни рожков, шум её моря!  </a:t>
            </a:r>
          </a:p>
          <a:p>
            <a:pPr marL="0" indent="0">
              <a:buFont typeface="Arial" pitchFamily="34" charset="0"/>
              <a:buNone/>
            </a:pPr>
            <a:r>
              <a:rPr lang="ru-RU" dirty="0" smtClean="0"/>
              <a:t>(51)Так значит, тот седой человек, что помог ей донести до дому корзину,  был  Эдвард Григ,  истинный волшебник  и великий  музыкант! (52)Так  вот  какой подарок он обещал сделать ей через десять лет!   </a:t>
            </a:r>
          </a:p>
          <a:p>
            <a:pPr marL="0" indent="0" algn="r">
              <a:buFont typeface="Arial" pitchFamily="34" charset="0"/>
              <a:buNone/>
            </a:pPr>
            <a:r>
              <a:rPr lang="ru-RU" dirty="0" smtClean="0"/>
              <a:t>(По К. Паустовскому)*    </a:t>
            </a:r>
          </a:p>
          <a:p>
            <a:pPr marL="0" indent="0">
              <a:buFont typeface="Arial" pitchFamily="34" charset="0"/>
              <a:buNone/>
            </a:pPr>
            <a:r>
              <a:rPr lang="ru-RU" dirty="0" smtClean="0"/>
              <a:t> * </a:t>
            </a:r>
            <a:r>
              <a:rPr lang="ru-RU" sz="2000" i="1" dirty="0" smtClean="0"/>
              <a:t>Паустовский Константин  Георгиевич (1892–1968) – русский  писатель,  мастер романтической прозы, автор произведений о природе, исторических  повестей, художественных мемуаров. </a:t>
            </a:r>
          </a:p>
        </p:txBody>
      </p:sp>
    </p:spTree>
    <p:extLst>
      <p:ext uri="{BB962C8B-B14F-4D97-AF65-F5344CB8AC3E}">
        <p14:creationId xmlns:p14="http://schemas.microsoft.com/office/powerpoint/2010/main" val="287239395"/>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28586" cy="63408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solidFill>
                  <a:srgbClr val="FF0000"/>
                </a:solidFill>
                <a:effectLst>
                  <a:outerShdw blurRad="76200" dist="50800" dir="5400000" algn="tl" rotWithShape="0">
                    <a:srgbClr val="000000">
                      <a:alpha val="65000"/>
                    </a:srgbClr>
                  </a:outerShdw>
                </a:effectLst>
              </a:rPr>
              <a:t>Работайте с черновиком, используя схему</a:t>
            </a:r>
            <a:endParaRPr lang="ru-RU" sz="2800" b="1" spc="50" dirty="0">
              <a:ln w="11430"/>
              <a:solidFill>
                <a:srgbClr val="FF0000"/>
              </a:solidFill>
              <a:effectLst>
                <a:outerShdw blurRad="76200" dist="50800" dir="5400000" algn="tl" rotWithShape="0">
                  <a:srgbClr val="000000">
                    <a:alpha val="65000"/>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1088796761"/>
              </p:ext>
            </p:extLst>
          </p:nvPr>
        </p:nvGraphicFramePr>
        <p:xfrm>
          <a:off x="0" y="692696"/>
          <a:ext cx="9144000" cy="5860306"/>
        </p:xfrm>
        <a:graphic>
          <a:graphicData uri="http://schemas.openxmlformats.org/drawingml/2006/table">
            <a:tbl>
              <a:tblPr firstRow="1" bandRow="1">
                <a:tableStyleId>{10A1B5D5-9B99-4C35-A422-299274C87663}</a:tableStyleId>
              </a:tblPr>
              <a:tblGrid>
                <a:gridCol w="2612571"/>
                <a:gridCol w="6531429"/>
              </a:tblGrid>
              <a:tr h="648226">
                <a:tc>
                  <a:txBody>
                    <a:bodyPr/>
                    <a:lstStyle/>
                    <a:p>
                      <a:pPr algn="ctr"/>
                      <a:r>
                        <a:rPr lang="ru-RU" dirty="0" smtClean="0">
                          <a:solidFill>
                            <a:schemeClr val="accent6">
                              <a:lumMod val="50000"/>
                            </a:schemeClr>
                          </a:solidFill>
                        </a:rPr>
                        <a:t>План работы</a:t>
                      </a:r>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dirty="0" smtClean="0">
                          <a:solidFill>
                            <a:schemeClr val="accent6">
                              <a:lumMod val="50000"/>
                            </a:schemeClr>
                          </a:solidFill>
                        </a:rPr>
                        <a:t>Рабочие</a:t>
                      </a:r>
                      <a:r>
                        <a:rPr lang="ru-RU" baseline="0" dirty="0" smtClean="0">
                          <a:solidFill>
                            <a:schemeClr val="accent6">
                              <a:lumMod val="50000"/>
                            </a:schemeClr>
                          </a:solidFill>
                        </a:rPr>
                        <a:t> записи</a:t>
                      </a:r>
                      <a:endParaRPr lang="ru-RU"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46166">
                <a:tc>
                  <a:txBody>
                    <a:bodyPr/>
                    <a:lstStyle/>
                    <a:p>
                      <a:pPr marL="400050" indent="-400050">
                        <a:buFont typeface="+mj-lt"/>
                        <a:buAutoNum type="romanUcPeriod"/>
                      </a:pPr>
                      <a:r>
                        <a:rPr lang="ru-RU" sz="2400" dirty="0" smtClean="0">
                          <a:solidFill>
                            <a:schemeClr val="accent6">
                              <a:lumMod val="50000"/>
                            </a:schemeClr>
                          </a:solidFill>
                        </a:rPr>
                        <a:t>Вступление</a:t>
                      </a:r>
                    </a:p>
                    <a:p>
                      <a:pPr marL="0" indent="0">
                        <a:buFont typeface="+mj-lt"/>
                        <a:buNone/>
                      </a:pPr>
                      <a:endParaRPr lang="ru-RU" sz="2400" dirty="0" smtClean="0">
                        <a:solidFill>
                          <a:schemeClr val="accent6">
                            <a:lumMod val="50000"/>
                          </a:schemeClr>
                        </a:solidFill>
                      </a:endParaRPr>
                    </a:p>
                    <a:p>
                      <a:pPr marL="0" indent="0">
                        <a:buFont typeface="+mj-lt"/>
                        <a:buNone/>
                      </a:pPr>
                      <a:endParaRPr lang="ru-RU" sz="2400" dirty="0" smtClean="0">
                        <a:solidFill>
                          <a:schemeClr val="accent6">
                            <a:lumMod val="50000"/>
                          </a:schemeClr>
                        </a:solidFill>
                      </a:endParaRPr>
                    </a:p>
                    <a:p>
                      <a:pPr marL="0" indent="0">
                        <a:buFont typeface="+mj-lt"/>
                        <a:buNone/>
                      </a:pPr>
                      <a:endParaRPr lang="ru-RU" sz="2400" dirty="0" smtClean="0">
                        <a:solidFill>
                          <a:schemeClr val="accent6">
                            <a:lumMod val="50000"/>
                          </a:schemeClr>
                        </a:solidFill>
                      </a:endParaRPr>
                    </a:p>
                    <a:p>
                      <a:pPr marL="0" indent="0">
                        <a:buFont typeface="+mj-lt"/>
                        <a:buNone/>
                      </a:pPr>
                      <a:endParaRPr lang="ru-RU" sz="2400" dirty="0" smtClean="0">
                        <a:solidFill>
                          <a:schemeClr val="accent6">
                            <a:lumMod val="50000"/>
                          </a:schemeClr>
                        </a:solidFill>
                      </a:endParaRPr>
                    </a:p>
                    <a:p>
                      <a:pPr marL="0" indent="0">
                        <a:buFont typeface="+mj-lt"/>
                        <a:buNone/>
                      </a:pPr>
                      <a:r>
                        <a:rPr lang="en-US" sz="2400" dirty="0" smtClean="0">
                          <a:solidFill>
                            <a:schemeClr val="accent6">
                              <a:lumMod val="50000"/>
                            </a:schemeClr>
                          </a:solidFill>
                        </a:rPr>
                        <a:t>II.</a:t>
                      </a:r>
                      <a:r>
                        <a:rPr lang="en-US" sz="2400" baseline="0" dirty="0" smtClean="0">
                          <a:solidFill>
                            <a:schemeClr val="accent6">
                              <a:lumMod val="50000"/>
                            </a:schemeClr>
                          </a:solidFill>
                        </a:rPr>
                        <a:t>  </a:t>
                      </a:r>
                      <a:r>
                        <a:rPr lang="ru-RU" sz="2400" dirty="0" smtClean="0">
                          <a:solidFill>
                            <a:schemeClr val="accent6">
                              <a:lumMod val="50000"/>
                            </a:schemeClr>
                          </a:solidFill>
                        </a:rPr>
                        <a:t>Основная</a:t>
                      </a:r>
                      <a:r>
                        <a:rPr lang="ru-RU" sz="2400" baseline="0" dirty="0" smtClean="0">
                          <a:solidFill>
                            <a:schemeClr val="accent6">
                              <a:lumMod val="50000"/>
                            </a:schemeClr>
                          </a:solidFill>
                        </a:rPr>
                        <a:t> часть. </a:t>
                      </a:r>
                    </a:p>
                    <a:p>
                      <a:pPr marL="400050" indent="-400050">
                        <a:buFont typeface="+mj-lt"/>
                        <a:buAutoNum type="romanUcPeriod"/>
                      </a:pPr>
                      <a:endParaRPr lang="ru-RU" sz="2400" baseline="0" dirty="0" smtClean="0">
                        <a:solidFill>
                          <a:schemeClr val="accent6">
                            <a:lumMod val="50000"/>
                          </a:schemeClr>
                        </a:solidFill>
                      </a:endParaRPr>
                    </a:p>
                    <a:p>
                      <a:pPr marL="0" indent="0">
                        <a:buFont typeface="+mj-lt"/>
                        <a:buNone/>
                      </a:pPr>
                      <a:endParaRPr lang="ru-RU" sz="2400" baseline="0" dirty="0" smtClean="0">
                        <a:solidFill>
                          <a:schemeClr val="accent6">
                            <a:lumMod val="50000"/>
                          </a:schemeClr>
                        </a:solidFill>
                      </a:endParaRPr>
                    </a:p>
                    <a:p>
                      <a:pPr marL="400050" indent="-400050">
                        <a:buFont typeface="+mj-lt"/>
                        <a:buAutoNum type="romanUcPeriod"/>
                      </a:pPr>
                      <a:endParaRPr lang="ru-RU" sz="2400" baseline="0" dirty="0" smtClean="0">
                        <a:solidFill>
                          <a:schemeClr val="accent6">
                            <a:lumMod val="50000"/>
                          </a:schemeClr>
                        </a:solidFill>
                      </a:endParaRPr>
                    </a:p>
                    <a:p>
                      <a:pPr marL="400050" indent="-400050">
                        <a:buFont typeface="+mj-lt"/>
                        <a:buAutoNum type="romanUcPeriod"/>
                      </a:pPr>
                      <a:endParaRPr lang="ru-RU" sz="2400" baseline="0" dirty="0" smtClean="0">
                        <a:solidFill>
                          <a:schemeClr val="accent6">
                            <a:lumMod val="50000"/>
                          </a:schemeClr>
                        </a:solidFill>
                      </a:endParaRPr>
                    </a:p>
                    <a:p>
                      <a:pPr marL="400050" indent="-400050">
                        <a:buFont typeface="+mj-lt"/>
                        <a:buAutoNum type="romanUcPeriod"/>
                      </a:pPr>
                      <a:endParaRPr lang="en-US" sz="2400" baseline="0" dirty="0" smtClean="0">
                        <a:solidFill>
                          <a:schemeClr val="accent6">
                            <a:lumMod val="50000"/>
                          </a:schemeClr>
                        </a:solidFill>
                      </a:endParaRPr>
                    </a:p>
                    <a:p>
                      <a:pPr marL="400050" indent="-400050">
                        <a:buFont typeface="+mj-lt"/>
                        <a:buAutoNum type="romanUcPeriod"/>
                      </a:pPr>
                      <a:endParaRPr lang="en-US" sz="2400" baseline="0" dirty="0" smtClean="0">
                        <a:solidFill>
                          <a:schemeClr val="accent6">
                            <a:lumMod val="50000"/>
                          </a:schemeClr>
                        </a:solidFill>
                      </a:endParaRPr>
                    </a:p>
                    <a:p>
                      <a:pPr marL="0" indent="0">
                        <a:buFont typeface="+mj-lt"/>
                        <a:buNone/>
                      </a:pPr>
                      <a:r>
                        <a:rPr lang="en-US" sz="2400" baseline="0" dirty="0" smtClean="0">
                          <a:solidFill>
                            <a:schemeClr val="accent6">
                              <a:lumMod val="50000"/>
                            </a:schemeClr>
                          </a:solidFill>
                        </a:rPr>
                        <a:t>III. </a:t>
                      </a:r>
                      <a:r>
                        <a:rPr lang="ru-RU" sz="2400" baseline="0" dirty="0" smtClean="0">
                          <a:solidFill>
                            <a:schemeClr val="accent6">
                              <a:lumMod val="50000"/>
                            </a:schemeClr>
                          </a:solidFill>
                        </a:rPr>
                        <a:t>Заключение</a:t>
                      </a:r>
                      <a:endParaRPr lang="ru-RU" sz="2400"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00050" indent="-400050">
                        <a:buFont typeface="+mj-lt"/>
                        <a:buAutoNum type="romanUcPeriod"/>
                      </a:pPr>
                      <a:r>
                        <a:rPr lang="ru-RU" sz="2400" dirty="0" smtClean="0">
                          <a:solidFill>
                            <a:schemeClr val="accent6">
                              <a:lumMod val="50000"/>
                            </a:schemeClr>
                          </a:solidFill>
                        </a:rPr>
                        <a:t>Подчёркиваем в цитате, а затем выписываем ключевые слова из высказывания. Называем языковые явления, кажущиеся вам наиболее важными.</a:t>
                      </a:r>
                    </a:p>
                    <a:p>
                      <a:pPr marL="400050" indent="-400050">
                        <a:buFont typeface="+mj-lt"/>
                        <a:buAutoNum type="romanUcPeriod"/>
                      </a:pPr>
                      <a:endParaRPr lang="ru-RU" sz="2400" dirty="0" smtClean="0">
                        <a:solidFill>
                          <a:schemeClr val="accent6">
                            <a:lumMod val="50000"/>
                          </a:schemeClr>
                        </a:solidFill>
                      </a:endParaRPr>
                    </a:p>
                    <a:p>
                      <a:pPr marL="400050" indent="-400050">
                        <a:buFont typeface="+mj-lt"/>
                        <a:buAutoNum type="romanUcPeriod"/>
                      </a:pPr>
                      <a:r>
                        <a:rPr lang="ru-RU" sz="2400" dirty="0" smtClean="0">
                          <a:solidFill>
                            <a:schemeClr val="accent6">
                              <a:lumMod val="50000"/>
                            </a:schemeClr>
                          </a:solidFill>
                        </a:rPr>
                        <a:t>Читаем</a:t>
                      </a:r>
                      <a:r>
                        <a:rPr lang="ru-RU" sz="2400" baseline="0" dirty="0" smtClean="0">
                          <a:solidFill>
                            <a:schemeClr val="accent6">
                              <a:lumMod val="50000"/>
                            </a:schemeClr>
                          </a:solidFill>
                        </a:rPr>
                        <a:t> текст, отмечаем номера предложений, нужные нам для примеров-аргументов, выписываем их. Кратко записываем, какую роль играют они в тексте:</a:t>
                      </a:r>
                    </a:p>
                    <a:p>
                      <a:pPr marL="0" indent="0">
                        <a:buFont typeface="+mj-lt"/>
                        <a:buNone/>
                      </a:pPr>
                      <a:r>
                        <a:rPr lang="ru-RU" sz="2400" baseline="0" dirty="0" smtClean="0">
                          <a:solidFill>
                            <a:schemeClr val="accent6">
                              <a:lumMod val="50000"/>
                            </a:schemeClr>
                          </a:solidFill>
                        </a:rPr>
                        <a:t>        1 пример. Его роль.</a:t>
                      </a:r>
                    </a:p>
                    <a:p>
                      <a:pPr marL="0" indent="0">
                        <a:buFont typeface="+mj-lt"/>
                        <a:buNone/>
                      </a:pPr>
                      <a:r>
                        <a:rPr lang="ru-RU" sz="2400" baseline="0" dirty="0" smtClean="0">
                          <a:solidFill>
                            <a:schemeClr val="accent6">
                              <a:lumMod val="50000"/>
                            </a:schemeClr>
                          </a:solidFill>
                        </a:rPr>
                        <a:t>        2 пример. Его роль</a:t>
                      </a:r>
                    </a:p>
                    <a:p>
                      <a:pPr marL="0" indent="0">
                        <a:buFont typeface="+mj-lt"/>
                        <a:buNone/>
                      </a:pPr>
                      <a:endParaRPr lang="ru-RU" sz="2400" baseline="0" dirty="0" smtClean="0">
                        <a:solidFill>
                          <a:schemeClr val="accent6">
                            <a:lumMod val="50000"/>
                          </a:schemeClr>
                        </a:solidFill>
                      </a:endParaRPr>
                    </a:p>
                    <a:p>
                      <a:pPr marL="0" indent="0">
                        <a:buFont typeface="+mj-lt"/>
                        <a:buNone/>
                      </a:pPr>
                      <a:endParaRPr lang="ru-RU" sz="2400" baseline="0" dirty="0" smtClean="0">
                        <a:solidFill>
                          <a:schemeClr val="accent6">
                            <a:lumMod val="50000"/>
                          </a:schemeClr>
                        </a:solidFill>
                      </a:endParaRPr>
                    </a:p>
                    <a:p>
                      <a:pPr marL="0" indent="0">
                        <a:buFont typeface="+mj-lt"/>
                        <a:buNone/>
                      </a:pPr>
                      <a:r>
                        <a:rPr lang="en-US" sz="2400" baseline="0" dirty="0" smtClean="0">
                          <a:solidFill>
                            <a:schemeClr val="accent6">
                              <a:lumMod val="50000"/>
                            </a:schemeClr>
                          </a:solidFill>
                        </a:rPr>
                        <a:t>III.    </a:t>
                      </a:r>
                      <a:r>
                        <a:rPr lang="ru-RU" sz="2400" baseline="0" dirty="0" smtClean="0">
                          <a:solidFill>
                            <a:schemeClr val="accent6">
                              <a:lumMod val="50000"/>
                            </a:schemeClr>
                          </a:solidFill>
                        </a:rPr>
                        <a:t> Кратко записываем вывод</a:t>
                      </a:r>
                      <a:endParaRPr lang="ru-RU" sz="2400" dirty="0">
                        <a:solidFill>
                          <a:schemeClr val="accent6">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Дата 3"/>
          <p:cNvSpPr>
            <a:spLocks noGrp="1"/>
          </p:cNvSpPr>
          <p:nvPr>
            <p:ph type="dt" sz="half" idx="10"/>
          </p:nvPr>
        </p:nvSpPr>
        <p:spPr/>
        <p:txBody>
          <a:bodyPr/>
          <a:lstStyle/>
          <a:p>
            <a:pPr>
              <a:defRPr/>
            </a:pPr>
            <a:fld id="{55A4E5DC-5974-4122-9781-886622431D05}" type="datetime1">
              <a:rPr lang="ru-RU" smtClean="0"/>
              <a:pPr>
                <a:defRPr/>
              </a:pPr>
              <a:t>09.01.2013</a:t>
            </a:fld>
            <a:endParaRPr lang="ru-RU"/>
          </a:p>
        </p:txBody>
      </p:sp>
      <p:sp>
        <p:nvSpPr>
          <p:cNvPr id="5" name="Номер слайда 4"/>
          <p:cNvSpPr>
            <a:spLocks noGrp="1"/>
          </p:cNvSpPr>
          <p:nvPr>
            <p:ph type="sldNum" sz="quarter" idx="12"/>
          </p:nvPr>
        </p:nvSpPr>
        <p:spPr/>
        <p:txBody>
          <a:bodyPr/>
          <a:lstStyle/>
          <a:p>
            <a:pPr>
              <a:defRPr/>
            </a:pPr>
            <a:fld id="{A201F83D-A3EC-468B-BB07-FB3183C7F47B}" type="slidenum">
              <a:rPr lang="ru-RU" smtClean="0"/>
              <a:pPr>
                <a:defRPr/>
              </a:pPr>
              <a:t>17</a:t>
            </a:fld>
            <a:endParaRPr lang="ru-RU"/>
          </a:p>
        </p:txBody>
      </p:sp>
    </p:spTree>
    <p:extLst>
      <p:ext uri="{BB962C8B-B14F-4D97-AF65-F5344CB8AC3E}">
        <p14:creationId xmlns:p14="http://schemas.microsoft.com/office/powerpoint/2010/main" val="3714840035"/>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836844133"/>
              </p:ext>
            </p:extLst>
          </p:nvPr>
        </p:nvGraphicFramePr>
        <p:xfrm>
          <a:off x="0" y="765175"/>
          <a:ext cx="9144000" cy="6038850"/>
        </p:xfrm>
        <a:graphic>
          <a:graphicData uri="http://schemas.openxmlformats.org/drawingml/2006/table">
            <a:tbl>
              <a:tblPr/>
              <a:tblGrid>
                <a:gridCol w="2267744"/>
                <a:gridCol w="6876256"/>
              </a:tblGrid>
              <a:tr h="630936">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План</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работы</a:t>
                      </a: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Рабочие записи</a:t>
                      </a:r>
                      <a:endParaRPr kumimoji="0" lang="ru-RU" sz="1800" b="0" i="0" u="none" strike="noStrike" cap="none" normalizeH="0" baseline="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07914">
                <a:tc>
                  <a:txBody>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en-US" sz="3200" b="0" i="0" u="none" strike="noStrike" cap="none" normalizeH="0" baseline="0" dirty="0" err="1" smtClean="0">
                          <a:ln>
                            <a:noFill/>
                          </a:ln>
                          <a:solidFill>
                            <a:schemeClr val="tx1"/>
                          </a:solidFill>
                          <a:effectLst/>
                          <a:latin typeface="Calibri" pitchFamily="34" charset="0"/>
                          <a:cs typeface="Times New Roman" pitchFamily="18" charset="0"/>
                        </a:rPr>
                        <a:t>Вступле</a:t>
                      </a:r>
                      <a:r>
                        <a:rPr kumimoji="0" lang="ru-RU" sz="3200" b="0" i="0" u="none" strike="noStrike" cap="none" normalizeH="0" baseline="0" dirty="0" smtClean="0">
                          <a:ln>
                            <a:noFill/>
                          </a:ln>
                          <a:solidFill>
                            <a:schemeClr val="tx1"/>
                          </a:solidFill>
                          <a:effectLst/>
                          <a:latin typeface="Calibri" pitchFamily="34" charset="0"/>
                          <a:cs typeface="Times New Roman" pitchFamily="18" charset="0"/>
                        </a:rPr>
                        <a:t>-</a:t>
                      </a:r>
                      <a:r>
                        <a:rPr kumimoji="0" lang="en-US" sz="3200" b="0" i="0" u="none" strike="noStrike" cap="none" normalizeH="0" baseline="0" dirty="0" err="1" smtClean="0">
                          <a:ln>
                            <a:noFill/>
                          </a:ln>
                          <a:solidFill>
                            <a:schemeClr val="tx1"/>
                          </a:solidFill>
                          <a:effectLst/>
                          <a:latin typeface="Calibri" pitchFamily="34" charset="0"/>
                          <a:cs typeface="Times New Roman" pitchFamily="18" charset="0"/>
                        </a:rPr>
                        <a:t>ние</a:t>
                      </a:r>
                      <a:endParaRPr kumimoji="0" lang="en-US" sz="32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 typeface="+mj-lt"/>
                        <a:buNone/>
                        <a:tabLst/>
                      </a:pPr>
                      <a:r>
                        <a:rPr kumimoji="0" lang="ru-RU" sz="3200" b="0" i="0" u="none" strike="noStrike" cap="none" normalizeH="0" baseline="0" dirty="0" smtClean="0">
                          <a:ln>
                            <a:noFill/>
                          </a:ln>
                          <a:solidFill>
                            <a:schemeClr val="tx1"/>
                          </a:solidFill>
                          <a:effectLst/>
                          <a:latin typeface="Calibri" pitchFamily="34" charset="0"/>
                          <a:cs typeface="Times New Roman" pitchFamily="18" charset="0"/>
                        </a:rPr>
                        <a:t>Л. Н. Толстой писал: «Русский </a:t>
                      </a:r>
                      <a:r>
                        <a:rPr kumimoji="0" lang="ru-RU" sz="3200" b="0" i="0" u="none" strike="noStrike" cap="none" normalizeH="0" baseline="0" dirty="0" smtClean="0">
                          <a:ln>
                            <a:noFill/>
                          </a:ln>
                          <a:solidFill>
                            <a:schemeClr val="tx1"/>
                          </a:solidFill>
                          <a:effectLst/>
                          <a:latin typeface="Calibri" pitchFamily="34" charset="0"/>
                          <a:cs typeface="Times New Roman" pitchFamily="18" charset="0"/>
                        </a:rPr>
                        <a:t>язык… </a:t>
                      </a:r>
                      <a:r>
                        <a:rPr kumimoji="0" lang="ru-RU" sz="3200" b="0" i="0" u="none" strike="noStrike" cap="none" normalizeH="0" baseline="0" dirty="0" smtClean="0">
                          <a:ln>
                            <a:noFill/>
                          </a:ln>
                          <a:solidFill>
                            <a:srgbClr val="C00000"/>
                          </a:solidFill>
                          <a:effectLst/>
                          <a:latin typeface="Calibri" pitchFamily="34" charset="0"/>
                          <a:cs typeface="Times New Roman" pitchFamily="18" charset="0"/>
                        </a:rPr>
                        <a:t>богат глаголами и существительными, разнообразен формами, выражающими оттенки чувств и мыслей».  </a:t>
                      </a:r>
                      <a:r>
                        <a:rPr kumimoji="0" lang="ru-RU" sz="3200" b="0" i="0" u="none" strike="noStrike" cap="none" normalizeH="0" baseline="0" dirty="0" smtClean="0">
                          <a:ln>
                            <a:noFill/>
                          </a:ln>
                          <a:solidFill>
                            <a:schemeClr val="tx1"/>
                          </a:solidFill>
                          <a:effectLst/>
                          <a:latin typeface="Calibri" pitchFamily="34" charset="0"/>
                          <a:cs typeface="Times New Roman" pitchFamily="18" charset="0"/>
                        </a:rPr>
                        <a:t>Глаголы и существительные в руках мастера-художника не просто обозначают действия и предметы, они помогают выразить оттенки мыслей и чувств.</a:t>
                      </a: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Прямоугольник 2"/>
          <p:cNvSpPr/>
          <p:nvPr/>
        </p:nvSpPr>
        <p:spPr>
          <a:xfrm>
            <a:off x="1691747" y="188640"/>
            <a:ext cx="5004382"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Calibri"/>
                <a:ea typeface="Times New Roman"/>
                <a:cs typeface="Times New Roman"/>
              </a:rPr>
              <a:t>Работаем с черновиком</a:t>
            </a:r>
            <a:endPar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Arial" charset="0"/>
              <a:cs typeface="+mn-cs"/>
            </a:endParaRPr>
          </a:p>
        </p:txBody>
      </p:sp>
    </p:spTree>
    <p:extLst>
      <p:ext uri="{BB962C8B-B14F-4D97-AF65-F5344CB8AC3E}">
        <p14:creationId xmlns:p14="http://schemas.microsoft.com/office/powerpoint/2010/main" val="2831398710"/>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635654120"/>
              </p:ext>
            </p:extLst>
          </p:nvPr>
        </p:nvGraphicFramePr>
        <p:xfrm>
          <a:off x="0" y="765175"/>
          <a:ext cx="9144000" cy="6038850"/>
        </p:xfrm>
        <a:graphic>
          <a:graphicData uri="http://schemas.openxmlformats.org/drawingml/2006/table">
            <a:tbl>
              <a:tblPr/>
              <a:tblGrid>
                <a:gridCol w="1691680"/>
                <a:gridCol w="7452320"/>
              </a:tblGrid>
              <a:tr h="630936">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План</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работы</a:t>
                      </a: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Рабочие записи</a:t>
                      </a:r>
                      <a:endParaRPr kumimoji="0" lang="ru-RU" sz="1800" b="0" i="0" u="none" strike="noStrike" cap="none" normalizeH="0" baseline="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07914">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II.  </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Основ-</a:t>
                      </a: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cs typeface="Times New Roman" pitchFamily="18" charset="0"/>
                        </a:rPr>
                        <a:t>ная</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 часть</a:t>
                      </a: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ct val="115000"/>
                        </a:lnSpc>
                        <a:spcBef>
                          <a:spcPct val="0"/>
                        </a:spcBef>
                        <a:spcAft>
                          <a:spcPct val="0"/>
                        </a:spcAft>
                        <a:buClrTx/>
                        <a:buSzTx/>
                        <a:buFont typeface="+mj-lt"/>
                        <a:buAutoNum type="arabicPeriod"/>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Предложения 7, 8</a:t>
                      </a:r>
                      <a:r>
                        <a:rPr kumimoji="0" lang="ru-RU" sz="2000" b="0" i="0" u="none" strike="noStrike" cap="none" normalizeH="0" baseline="0" dirty="0" smtClean="0">
                          <a:ln>
                            <a:noFill/>
                          </a:ln>
                          <a:solidFill>
                            <a:schemeClr val="tx1"/>
                          </a:solidFill>
                          <a:effectLst/>
                          <a:latin typeface="Calibri" pitchFamily="34" charset="0"/>
                          <a:cs typeface="Times New Roman" pitchFamily="18" charset="0"/>
                        </a:rPr>
                        <a:t>: </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показаны чувства и мысли обоих героев, и девочки, и Грига (одна смущена, другой  очарован малышкой).</a:t>
                      </a:r>
                    </a:p>
                    <a:p>
                      <a:pPr marL="457200" marR="0" lvl="0" indent="-457200" algn="l" defTabSz="914400" rtl="0" eaLnBrk="1" fontAlgn="base" latinLnBrk="0" hangingPunct="1">
                        <a:lnSpc>
                          <a:spcPct val="115000"/>
                        </a:lnSpc>
                        <a:spcBef>
                          <a:spcPct val="0"/>
                        </a:spcBef>
                        <a:spcAft>
                          <a:spcPct val="0"/>
                        </a:spcAft>
                        <a:buClrTx/>
                        <a:buSzTx/>
                        <a:buFont typeface="+mj-lt"/>
                        <a:buAutoNum type="arabicPeriod"/>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Особенно ярко нарисовано Паустовским восприятие девочкой музыки ( предложения с № 46 по 48): в душе </a:t>
                      </a:r>
                      <a:r>
                        <a:rPr kumimoji="0" lang="ru-RU" sz="2400" b="0" i="0" u="none" strike="noStrike" cap="none" normalizeH="0" baseline="0" dirty="0" err="1" smtClean="0">
                          <a:ln>
                            <a:noFill/>
                          </a:ln>
                          <a:solidFill>
                            <a:schemeClr val="tx1"/>
                          </a:solidFill>
                          <a:effectLst/>
                          <a:latin typeface="Calibri" pitchFamily="34" charset="0"/>
                          <a:cs typeface="Times New Roman" pitchFamily="18" charset="0"/>
                        </a:rPr>
                        <a:t>Дагни</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 «шумела буря», она умеет понимать, чувствовать музыку. Использование однородных глаголов-сказуемых  в предложении 48 помогает увидеть, насколько богато воображение героини и как талантлив композитор, сумевший создать такую музыку.</a:t>
                      </a: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Прямоугольник 2"/>
          <p:cNvSpPr/>
          <p:nvPr/>
        </p:nvSpPr>
        <p:spPr>
          <a:xfrm>
            <a:off x="1691747" y="188640"/>
            <a:ext cx="5004382"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Calibri"/>
                <a:ea typeface="Times New Roman"/>
                <a:cs typeface="Times New Roman"/>
              </a:rPr>
              <a:t>Работаем с черновиком</a:t>
            </a:r>
            <a:endPar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Arial" charset="0"/>
              <a:cs typeface="+mn-cs"/>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268760"/>
            <a:ext cx="7431087"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1980117" y="3212976"/>
            <a:ext cx="7128792" cy="288758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r>
              <a:rPr lang="ru-RU" sz="2400" dirty="0"/>
              <a:t>(46)Внутри  у  неё  </a:t>
            </a:r>
            <a:r>
              <a:rPr lang="ru-RU" sz="2400" dirty="0">
                <a:solidFill>
                  <a:srgbClr val="FF0000"/>
                </a:solidFill>
              </a:rPr>
              <a:t>шумела  буря</a:t>
            </a:r>
            <a:r>
              <a:rPr lang="ru-RU" sz="2400" dirty="0"/>
              <a:t>.  (47)Потом  она  наконец  услышала,  как  </a:t>
            </a:r>
            <a:r>
              <a:rPr lang="ru-RU" sz="2400" dirty="0">
                <a:solidFill>
                  <a:srgbClr val="FF0000"/>
                </a:solidFill>
              </a:rPr>
              <a:t>поёт</a:t>
            </a:r>
            <a:r>
              <a:rPr lang="ru-RU" sz="2400" dirty="0"/>
              <a:t>  ранним  утром  </a:t>
            </a:r>
            <a:r>
              <a:rPr lang="ru-RU" sz="2400" dirty="0">
                <a:solidFill>
                  <a:srgbClr val="FF0000"/>
                </a:solidFill>
              </a:rPr>
              <a:t>пастушеский  рожок </a:t>
            </a:r>
            <a:r>
              <a:rPr lang="ru-RU" sz="2400" dirty="0"/>
              <a:t>и в ответ ему сотнями голосов, чуть вздрогнув, </a:t>
            </a:r>
            <a:r>
              <a:rPr lang="ru-RU" sz="2400" dirty="0">
                <a:solidFill>
                  <a:srgbClr val="FF0000"/>
                </a:solidFill>
              </a:rPr>
              <a:t>откликается, как эхо</a:t>
            </a:r>
            <a:r>
              <a:rPr lang="ru-RU" sz="2400" dirty="0"/>
              <a:t>,  струнный  </a:t>
            </a:r>
            <a:r>
              <a:rPr lang="ru-RU" sz="2400" dirty="0">
                <a:solidFill>
                  <a:srgbClr val="FF0000"/>
                </a:solidFill>
              </a:rPr>
              <a:t>оркестр</a:t>
            </a:r>
            <a:r>
              <a:rPr lang="ru-RU" sz="2400" dirty="0"/>
              <a:t>. (</a:t>
            </a:r>
            <a:r>
              <a:rPr lang="ru-RU" sz="2400" dirty="0">
                <a:solidFill>
                  <a:srgbClr val="FF0000"/>
                </a:solidFill>
              </a:rPr>
              <a:t>48)Мелодия  росла, поднималась,  бушевала, как  ветер</a:t>
            </a:r>
            <a:r>
              <a:rPr lang="ru-RU" sz="2400" dirty="0"/>
              <a:t>,  </a:t>
            </a:r>
            <a:r>
              <a:rPr lang="ru-RU" sz="2400" dirty="0">
                <a:solidFill>
                  <a:srgbClr val="FF0000"/>
                </a:solidFill>
              </a:rPr>
              <a:t>неслась</a:t>
            </a:r>
            <a:r>
              <a:rPr lang="ru-RU" sz="2400" dirty="0"/>
              <a:t>  по вершинам деревьев, </a:t>
            </a:r>
            <a:r>
              <a:rPr lang="ru-RU" sz="2400" dirty="0">
                <a:solidFill>
                  <a:srgbClr val="FF0000"/>
                </a:solidFill>
              </a:rPr>
              <a:t>срывала листья, качала траву</a:t>
            </a:r>
            <a:r>
              <a:rPr lang="ru-RU" sz="2400" dirty="0"/>
              <a:t>,  </a:t>
            </a:r>
            <a:r>
              <a:rPr lang="ru-RU" sz="2400" dirty="0">
                <a:solidFill>
                  <a:srgbClr val="FF0000"/>
                </a:solidFill>
              </a:rPr>
              <a:t>била в  лицо  прохладными брызгами</a:t>
            </a:r>
            <a:r>
              <a:rPr lang="ru-RU" dirty="0">
                <a:solidFill>
                  <a:srgbClr val="FF0000"/>
                </a:solidFill>
              </a:rPr>
              <a:t>. </a:t>
            </a:r>
          </a:p>
        </p:txBody>
      </p:sp>
    </p:spTree>
    <p:extLst>
      <p:ext uri="{BB962C8B-B14F-4D97-AF65-F5344CB8AC3E}">
        <p14:creationId xmlns:p14="http://schemas.microsoft.com/office/powerpoint/2010/main" val="13723733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nodeType="clickEffect">
                                  <p:stCondLst>
                                    <p:cond delay="0"/>
                                  </p:stCondLst>
                                  <p:childTnLst>
                                    <p:animEffect transition="out" filter="fade">
                                      <p:cBhvr>
                                        <p:cTn id="11" dur="1000"/>
                                        <p:tgtEl>
                                          <p:spTgt spid="3074"/>
                                        </p:tgtEl>
                                      </p:cBhvr>
                                    </p:animEffect>
                                    <p:anim calcmode="lin" valueType="num">
                                      <p:cBhvr>
                                        <p:cTn id="12" dur="1000"/>
                                        <p:tgtEl>
                                          <p:spTgt spid="3074"/>
                                        </p:tgtEl>
                                        <p:attrNameLst>
                                          <p:attrName>ppt_x</p:attrName>
                                        </p:attrNameLst>
                                      </p:cBhvr>
                                      <p:tavLst>
                                        <p:tav tm="0">
                                          <p:val>
                                            <p:strVal val="ppt_x"/>
                                          </p:val>
                                        </p:tav>
                                        <p:tav tm="100000">
                                          <p:val>
                                            <p:strVal val="ppt_x"/>
                                          </p:val>
                                        </p:tav>
                                      </p:tavLst>
                                    </p:anim>
                                    <p:anim calcmode="lin" valueType="num">
                                      <p:cBhvr>
                                        <p:cTn id="13" dur="1000"/>
                                        <p:tgtEl>
                                          <p:spTgt spid="3074"/>
                                        </p:tgtEl>
                                        <p:attrNameLst>
                                          <p:attrName>ppt_y</p:attrName>
                                        </p:attrNameLst>
                                      </p:cBhvr>
                                      <p:tavLst>
                                        <p:tav tm="0">
                                          <p:val>
                                            <p:strVal val="ppt_y"/>
                                          </p:val>
                                        </p:tav>
                                        <p:tav tm="100000">
                                          <p:val>
                                            <p:strVal val="ppt_y+.1"/>
                                          </p:val>
                                        </p:tav>
                                      </p:tavLst>
                                    </p:anim>
                                    <p:set>
                                      <p:cBhvr>
                                        <p:cTn id="14" dur="1" fill="hold">
                                          <p:stCondLst>
                                            <p:cond delay="999"/>
                                          </p:stCondLst>
                                        </p:cTn>
                                        <p:tgtEl>
                                          <p:spTgt spid="307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xit" presetSubtype="0" fill="hold" grpId="1" nodeType="clickEffect">
                                  <p:stCondLst>
                                    <p:cond delay="0"/>
                                  </p:stCondLst>
                                  <p:childTnLst>
                                    <p:animEffect transition="out" filter="fade">
                                      <p:cBhvr>
                                        <p:cTn id="23" dur="1000"/>
                                        <p:tgtEl>
                                          <p:spTgt spid="6"/>
                                        </p:tgtEl>
                                      </p:cBhvr>
                                    </p:animEffect>
                                    <p:anim calcmode="lin" valueType="num">
                                      <p:cBhvr>
                                        <p:cTn id="24" dur="1000"/>
                                        <p:tgtEl>
                                          <p:spTgt spid="6"/>
                                        </p:tgtEl>
                                        <p:attrNameLst>
                                          <p:attrName>ppt_x</p:attrName>
                                        </p:attrNameLst>
                                      </p:cBhvr>
                                      <p:tavLst>
                                        <p:tav tm="0">
                                          <p:val>
                                            <p:strVal val="ppt_x"/>
                                          </p:val>
                                        </p:tav>
                                        <p:tav tm="100000">
                                          <p:val>
                                            <p:strVal val="ppt_x"/>
                                          </p:val>
                                        </p:tav>
                                      </p:tavLst>
                                    </p:anim>
                                    <p:anim calcmode="lin" valueType="num">
                                      <p:cBhvr>
                                        <p:cTn id="25" dur="1000"/>
                                        <p:tgtEl>
                                          <p:spTgt spid="6"/>
                                        </p:tgtEl>
                                        <p:attrNameLst>
                                          <p:attrName>ppt_y</p:attrName>
                                        </p:attrNameLst>
                                      </p:cBhvr>
                                      <p:tavLst>
                                        <p:tav tm="0">
                                          <p:val>
                                            <p:strVal val="ppt_y"/>
                                          </p:val>
                                        </p:tav>
                                        <p:tav tm="100000">
                                          <p:val>
                                            <p:strVal val="ppt_y+.1"/>
                                          </p:val>
                                        </p:tav>
                                      </p:tavLst>
                                    </p:anim>
                                    <p:set>
                                      <p:cBhvr>
                                        <p:cTn id="26"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ндрей\Pictures\Мои рисунки\school\1250704678_school_board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60648"/>
            <a:ext cx="8640960" cy="659735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547664" y="1720840"/>
            <a:ext cx="6408712" cy="2800767"/>
          </a:xfrm>
          <a:prstGeom prst="rect">
            <a:avLst/>
          </a:prstGeom>
        </p:spPr>
        <p:txBody>
          <a:bodyPr wrap="square">
            <a:spAutoFit/>
          </a:bodyPr>
          <a:lstStyle/>
          <a:p>
            <a:pPr lvl="0" algn="ctr"/>
            <a:r>
              <a:rPr lang="ru-RU" sz="8800" b="1" i="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Возможные</a:t>
            </a:r>
          </a:p>
          <a:p>
            <a:pPr lvl="0" algn="ctr"/>
            <a:r>
              <a:rPr lang="ru-RU" sz="8800" b="1" i="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цитаты</a:t>
            </a:r>
          </a:p>
        </p:txBody>
      </p:sp>
    </p:spTree>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610879863"/>
              </p:ext>
            </p:extLst>
          </p:nvPr>
        </p:nvGraphicFramePr>
        <p:xfrm>
          <a:off x="0" y="766763"/>
          <a:ext cx="9144000" cy="5759450"/>
        </p:xfrm>
        <a:graphic>
          <a:graphicData uri="http://schemas.openxmlformats.org/drawingml/2006/table">
            <a:tbl>
              <a:tblPr/>
              <a:tblGrid>
                <a:gridCol w="2541588"/>
                <a:gridCol w="6602412"/>
              </a:tblGrid>
              <a:tr h="9604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План</a:t>
                      </a: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работы</a:t>
                      </a: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34" charset="0"/>
                          <a:cs typeface="Times New Roman" pitchFamily="18" charset="0"/>
                        </a:rPr>
                        <a:t>Рабочие записи</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99012">
                <a:tc>
                  <a:txBody>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ru-RU" sz="2400" b="0" i="0" u="none" strike="noStrike" cap="none" normalizeH="0" baseline="0" smtClean="0">
                          <a:ln>
                            <a:noFill/>
                          </a:ln>
                          <a:solidFill>
                            <a:schemeClr val="tx1"/>
                          </a:solidFill>
                          <a:effectLst/>
                          <a:latin typeface="Calibri" pitchFamily="34" charset="0"/>
                          <a:cs typeface="Times New Roman" pitchFamily="18" charset="0"/>
                        </a:rPr>
                        <a:t>Заключение</a:t>
                      </a: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III</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   Мы убедились в том, что великий писатель Л. Н. Толстой прав, утверждая: «Русский язык… богат глаголами и существительными, разнообразен формами, выражающими оттенки чувств и мыслей». Правильно отобранные мастером слова глаголы, существительные, другие части речи помогают понять, что хотел сказать читателю автор, какие мысли и чувства рождались в душах его героев.</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Прямоугольник 2"/>
          <p:cNvSpPr/>
          <p:nvPr/>
        </p:nvSpPr>
        <p:spPr>
          <a:xfrm>
            <a:off x="1691747" y="116632"/>
            <a:ext cx="5004382"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Calibri"/>
                <a:ea typeface="Times New Roman"/>
                <a:cs typeface="Times New Roman"/>
              </a:rPr>
              <a:t>Работаем с черновиком</a:t>
            </a:r>
            <a:endPar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Arial" charset="0"/>
              <a:cs typeface="+mn-cs"/>
            </a:endParaRPr>
          </a:p>
        </p:txBody>
      </p:sp>
    </p:spTree>
    <p:extLst>
      <p:ext uri="{BB962C8B-B14F-4D97-AF65-F5344CB8AC3E}">
        <p14:creationId xmlns:p14="http://schemas.microsoft.com/office/powerpoint/2010/main" val="3820525853"/>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96752"/>
            <a:ext cx="8856984" cy="5472608"/>
          </a:xfrm>
        </p:spPr>
        <p:txBody>
          <a:bodyPr>
            <a:normAutofit/>
          </a:bodyPr>
          <a:lstStyle/>
          <a:p>
            <a:pPr marL="0" indent="0">
              <a:buNone/>
            </a:pPr>
            <a:r>
              <a:rPr lang="ru-RU" sz="2000" dirty="0" smtClean="0"/>
              <a:t> </a:t>
            </a:r>
            <a:endParaRPr lang="ru-RU" sz="2000" dirty="0"/>
          </a:p>
        </p:txBody>
      </p:sp>
      <p:sp>
        <p:nvSpPr>
          <p:cNvPr id="5" name="Прямоугольник 4"/>
          <p:cNvSpPr/>
          <p:nvPr/>
        </p:nvSpPr>
        <p:spPr>
          <a:xfrm>
            <a:off x="-4869" y="388977"/>
            <a:ext cx="9036496" cy="792088"/>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Работая над сочинениями части С2 ГИА 2013, мы убедились, что писать его трудно, но возможно. Поможет в этом своеобразные шаблоны-подсказки. </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8" name="Прямоугольник 7"/>
          <p:cNvSpPr/>
          <p:nvPr/>
        </p:nvSpPr>
        <p:spPr>
          <a:xfrm>
            <a:off x="0" y="1196752"/>
            <a:ext cx="9252520" cy="452431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0" i="0" u="none" strike="noStrike" kern="0" cap="small" spc="0" normalizeH="0" baseline="0" noProof="0" dirty="0" smtClean="0">
                <a:ln>
                  <a:noFill/>
                </a:ln>
                <a:solidFill>
                  <a:schemeClr val="tx2"/>
                </a:solidFill>
                <a:effectLst/>
                <a:uLnTx/>
                <a:uFillTx/>
                <a:latin typeface="Century Schoolbook"/>
                <a:ea typeface="+mj-ea"/>
                <a:cs typeface="+mj-cs"/>
              </a:rPr>
              <a:t>Рассмотрим несколько возможных вариантов </a:t>
            </a:r>
            <a:r>
              <a:rPr kumimoji="0" lang="ru-RU" sz="2400" b="1" i="1" u="none" strike="noStrike" kern="0" cap="small" spc="0" normalizeH="0" baseline="0" noProof="0" dirty="0" smtClean="0">
                <a:ln>
                  <a:noFill/>
                </a:ln>
                <a:solidFill>
                  <a:schemeClr val="tx2"/>
                </a:solidFill>
                <a:effectLst/>
                <a:uLnTx/>
                <a:uFillTx/>
                <a:latin typeface="Century Schoolbook"/>
                <a:ea typeface="+mj-ea"/>
                <a:cs typeface="+mj-cs"/>
              </a:rPr>
              <a:t>вступления</a:t>
            </a:r>
          </a:p>
          <a:p>
            <a:r>
              <a:rPr lang="ru-RU" sz="2400" b="1" dirty="0"/>
              <a:t>Вариант 1.</a:t>
            </a:r>
            <a:r>
              <a:rPr lang="ru-RU" sz="2400" dirty="0"/>
              <a:t> Известный </a:t>
            </a:r>
            <a:r>
              <a:rPr lang="ru-RU" sz="2400" dirty="0" smtClean="0"/>
              <a:t>… (писатель, учёный, лингвист, филолог – смотри в задании </a:t>
            </a:r>
            <a:r>
              <a:rPr lang="ru-RU" sz="2400" dirty="0" smtClean="0"/>
              <a:t>С2) </a:t>
            </a:r>
            <a:r>
              <a:rPr lang="ru-RU" sz="2400" dirty="0" smtClean="0"/>
              <a:t>утверждал</a:t>
            </a:r>
            <a:r>
              <a:rPr lang="ru-RU" sz="2400" dirty="0"/>
              <a:t>: </a:t>
            </a:r>
            <a:r>
              <a:rPr lang="ru-RU" sz="2400" dirty="0" smtClean="0"/>
              <a:t>«Цитата». </a:t>
            </a:r>
            <a:r>
              <a:rPr lang="ru-RU" sz="2400" dirty="0"/>
              <a:t>Попробуем разобраться в смысле этого афоризма.</a:t>
            </a:r>
          </a:p>
          <a:p>
            <a:r>
              <a:rPr lang="ru-RU" sz="2400" b="1" dirty="0"/>
              <a:t>Вариант 2.</a:t>
            </a:r>
            <a:r>
              <a:rPr lang="ru-RU" sz="2400" dirty="0"/>
              <a:t> Я согласна с высказыванием известного … (</a:t>
            </a:r>
            <a:r>
              <a:rPr lang="ru-RU" sz="2400" dirty="0" smtClean="0"/>
              <a:t>писателя, учёного, лингвиста, филолога – </a:t>
            </a:r>
            <a:r>
              <a:rPr lang="ru-RU" sz="2400" dirty="0"/>
              <a:t>смотри в задании </a:t>
            </a:r>
            <a:r>
              <a:rPr lang="ru-RU" sz="2400" dirty="0" smtClean="0"/>
              <a:t>С2)о </a:t>
            </a:r>
            <a:r>
              <a:rPr lang="ru-RU" sz="2400" dirty="0"/>
              <a:t>том, что </a:t>
            </a:r>
            <a:r>
              <a:rPr lang="ru-RU" sz="2400" dirty="0" smtClean="0"/>
              <a:t>«цитата» или предложение с косвенной речью, передающее главное в высказывании.</a:t>
            </a:r>
            <a:endParaRPr lang="ru-RU" sz="2400" dirty="0"/>
          </a:p>
          <a:p>
            <a:r>
              <a:rPr lang="ru-RU" sz="2400" b="1" dirty="0"/>
              <a:t>Вариант 3. </a:t>
            </a:r>
            <a:r>
              <a:rPr lang="ru-RU" sz="2400" dirty="0" smtClean="0"/>
              <a:t>«Цитата», </a:t>
            </a:r>
            <a:r>
              <a:rPr lang="ru-RU" sz="2400" dirty="0"/>
              <a:t>- </a:t>
            </a:r>
            <a:r>
              <a:rPr lang="ru-RU" sz="2400" dirty="0" smtClean="0"/>
              <a:t>писал… (называем автора высказывания). </a:t>
            </a:r>
            <a:r>
              <a:rPr lang="ru-RU" sz="2400" dirty="0"/>
              <a:t>Известный </a:t>
            </a:r>
            <a:r>
              <a:rPr lang="ru-RU" sz="2400" dirty="0" smtClean="0"/>
              <a:t>… (</a:t>
            </a:r>
            <a:r>
              <a:rPr lang="ru-RU" sz="2400" dirty="0"/>
              <a:t>писатель, учёный, лингвист, филолог – смотри в задании </a:t>
            </a:r>
            <a:r>
              <a:rPr lang="ru-RU" sz="2400" dirty="0" smtClean="0"/>
              <a:t>С2)прав</a:t>
            </a:r>
            <a:r>
              <a:rPr lang="ru-RU" sz="2400" dirty="0"/>
              <a:t>, потому что ... </a:t>
            </a:r>
            <a:r>
              <a:rPr lang="ru-RU" sz="2400" dirty="0" smtClean="0"/>
              <a:t>Докажем это.</a:t>
            </a:r>
          </a:p>
        </p:txBody>
      </p:sp>
    </p:spTree>
    <p:extLst>
      <p:ext uri="{BB962C8B-B14F-4D97-AF65-F5344CB8AC3E}">
        <p14:creationId xmlns:p14="http://schemas.microsoft.com/office/powerpoint/2010/main" val="3792634246"/>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16632"/>
            <a:ext cx="8784976" cy="6480720"/>
          </a:xfrm>
        </p:spPr>
        <p:txBody>
          <a:bodyPr/>
          <a:lstStyle/>
          <a:p>
            <a:pPr marL="0" indent="0" algn="ctr">
              <a:buNone/>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Вступление</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lvl="0" eaLnBrk="0" fontAlgn="base" hangingPunct="0">
              <a:lnSpc>
                <a:spcPct val="90000"/>
              </a:lnSpc>
              <a:spcAft>
                <a:spcPct val="0"/>
              </a:spcAft>
              <a:buNone/>
            </a:pPr>
            <a:r>
              <a:rPr lang="ru-RU" b="1" dirty="0">
                <a:solidFill>
                  <a:prstClr val="black"/>
                </a:solidFill>
                <a:latin typeface="Arial" charset="0"/>
              </a:rPr>
              <a:t>Начало предложения может быть таким:</a:t>
            </a:r>
          </a:p>
          <a:p>
            <a:pPr lvl="0" eaLnBrk="0" fontAlgn="base" hangingPunct="0">
              <a:lnSpc>
                <a:spcPct val="90000"/>
              </a:lnSpc>
              <a:spcAft>
                <a:spcPct val="0"/>
              </a:spcAft>
              <a:buFont typeface="Arial" charset="0"/>
              <a:buChar char="•"/>
            </a:pPr>
            <a:r>
              <a:rPr lang="ru-RU" b="1" dirty="0">
                <a:solidFill>
                  <a:schemeClr val="tx2">
                    <a:lumMod val="75000"/>
                  </a:schemeClr>
                </a:solidFill>
                <a:latin typeface="Arial" charset="0"/>
              </a:rPr>
              <a:t>Я (полностью) согласен с …</a:t>
            </a:r>
          </a:p>
          <a:p>
            <a:pPr lvl="0" eaLnBrk="0" fontAlgn="base" hangingPunct="0">
              <a:lnSpc>
                <a:spcPct val="90000"/>
              </a:lnSpc>
              <a:spcAft>
                <a:spcPct val="0"/>
              </a:spcAft>
              <a:buFont typeface="Arial" charset="0"/>
              <a:buChar char="•"/>
            </a:pPr>
            <a:r>
              <a:rPr lang="ru-RU" b="1" dirty="0">
                <a:solidFill>
                  <a:schemeClr val="tx2">
                    <a:lumMod val="75000"/>
                  </a:schemeClr>
                </a:solidFill>
                <a:latin typeface="Arial" charset="0"/>
              </a:rPr>
              <a:t>Не могу не согласиться с …</a:t>
            </a:r>
          </a:p>
          <a:p>
            <a:pPr lvl="0" eaLnBrk="0" fontAlgn="base" hangingPunct="0">
              <a:lnSpc>
                <a:spcPct val="90000"/>
              </a:lnSpc>
              <a:spcAft>
                <a:spcPct val="0"/>
              </a:spcAft>
              <a:buFont typeface="Arial" charset="0"/>
              <a:buChar char="•"/>
            </a:pPr>
            <a:r>
              <a:rPr lang="ru-RU" b="1" dirty="0">
                <a:solidFill>
                  <a:schemeClr val="tx2">
                    <a:lumMod val="75000"/>
                  </a:schemeClr>
                </a:solidFill>
                <a:latin typeface="Arial" charset="0"/>
              </a:rPr>
              <a:t>Я разделяю точку зрения …</a:t>
            </a:r>
          </a:p>
          <a:p>
            <a:pPr lvl="0" eaLnBrk="0" fontAlgn="base" hangingPunct="0">
              <a:lnSpc>
                <a:spcPct val="90000"/>
              </a:lnSpc>
              <a:spcAft>
                <a:spcPct val="0"/>
              </a:spcAft>
              <a:buFont typeface="Arial" charset="0"/>
              <a:buChar char="•"/>
            </a:pPr>
            <a:r>
              <a:rPr lang="ru-RU" b="1" dirty="0">
                <a:solidFill>
                  <a:schemeClr val="tx2">
                    <a:lumMod val="75000"/>
                  </a:schemeClr>
                </a:solidFill>
                <a:latin typeface="Arial" charset="0"/>
              </a:rPr>
              <a:t>Я поддерживаю мнение </a:t>
            </a:r>
            <a:r>
              <a:rPr lang="ru-RU" b="1" dirty="0">
                <a:solidFill>
                  <a:srgbClr val="00CC00"/>
                </a:solidFill>
                <a:latin typeface="Arial" charset="0"/>
              </a:rPr>
              <a:t>…</a:t>
            </a:r>
          </a:p>
          <a:p>
            <a:pPr lvl="0" eaLnBrk="0" fontAlgn="base" hangingPunct="0">
              <a:lnSpc>
                <a:spcPct val="90000"/>
              </a:lnSpc>
              <a:spcAft>
                <a:spcPct val="0"/>
              </a:spcAft>
              <a:buNone/>
            </a:pPr>
            <a:r>
              <a:rPr lang="ru-RU" sz="2800" b="1" dirty="0">
                <a:solidFill>
                  <a:prstClr val="black"/>
                </a:solidFill>
                <a:latin typeface="Arial" charset="0"/>
              </a:rPr>
              <a:t>         </a:t>
            </a:r>
            <a:r>
              <a:rPr lang="ru-RU" b="1" dirty="0">
                <a:solidFill>
                  <a:prstClr val="black"/>
                </a:solidFill>
                <a:latin typeface="Arial" charset="0"/>
              </a:rPr>
              <a:t>Используйте глаголы: (Автор) </a:t>
            </a:r>
            <a:r>
              <a:rPr lang="ru-RU" b="1" dirty="0">
                <a:solidFill>
                  <a:schemeClr val="tx2">
                    <a:lumMod val="75000"/>
                  </a:schemeClr>
                </a:solidFill>
                <a:latin typeface="Arial" charset="0"/>
              </a:rPr>
              <a:t>считает, утверждает, писал, убеждает нас</a:t>
            </a:r>
          </a:p>
          <a:p>
            <a:pPr lvl="0" eaLnBrk="0" fontAlgn="base" hangingPunct="0">
              <a:lnSpc>
                <a:spcPct val="90000"/>
              </a:lnSpc>
              <a:spcAft>
                <a:spcPct val="0"/>
              </a:spcAft>
              <a:buNone/>
            </a:pPr>
            <a:r>
              <a:rPr lang="ru-RU" dirty="0">
                <a:solidFill>
                  <a:prstClr val="black"/>
                </a:solidFill>
                <a:latin typeface="Arial" charset="0"/>
              </a:rPr>
              <a:t>    </a:t>
            </a:r>
            <a:r>
              <a:rPr lang="ru-RU" b="1" dirty="0">
                <a:solidFill>
                  <a:prstClr val="black"/>
                </a:solidFill>
                <a:latin typeface="Arial" charset="0"/>
              </a:rPr>
              <a:t>вводные конструкции: </a:t>
            </a:r>
            <a:r>
              <a:rPr lang="ru-RU" b="1" dirty="0">
                <a:solidFill>
                  <a:schemeClr val="tx2">
                    <a:lumMod val="75000"/>
                  </a:schemeClr>
                </a:solidFill>
                <a:latin typeface="Arial" charset="0"/>
              </a:rPr>
              <a:t>По мнению…, По словам…</a:t>
            </a:r>
            <a:r>
              <a:rPr lang="ru-RU" dirty="0">
                <a:solidFill>
                  <a:schemeClr val="tx2">
                    <a:lumMod val="75000"/>
                  </a:schemeClr>
                </a:solidFill>
                <a:latin typeface="Arial" charset="0"/>
              </a:rPr>
              <a:t> </a:t>
            </a:r>
          </a:p>
          <a:p>
            <a:pPr marL="0" indent="0">
              <a:buNone/>
            </a:pPr>
            <a:endParaRPr lang="ru-RU" dirty="0"/>
          </a:p>
        </p:txBody>
      </p:sp>
    </p:spTree>
    <p:extLst>
      <p:ext uri="{BB962C8B-B14F-4D97-AF65-F5344CB8AC3E}">
        <p14:creationId xmlns:p14="http://schemas.microsoft.com/office/powerpoint/2010/main" val="3667759206"/>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p:txBody>
          <a:bodyPr/>
          <a:lstStyle/>
          <a:p>
            <a:r>
              <a:rPr lang="ru-RU" b="1" dirty="0" smtClean="0">
                <a:solidFill>
                  <a:schemeClr val="accent1">
                    <a:lumMod val="75000"/>
                  </a:schemeClr>
                </a:solidFill>
                <a:latin typeface="Arial" charset="0"/>
              </a:rPr>
              <a:t>Переход к рассуждению</a:t>
            </a:r>
          </a:p>
        </p:txBody>
      </p:sp>
      <p:sp>
        <p:nvSpPr>
          <p:cNvPr id="25602" name="Rectangle 3"/>
          <p:cNvSpPr>
            <a:spLocks noGrp="1"/>
          </p:cNvSpPr>
          <p:nvPr>
            <p:ph type="body" idx="1"/>
          </p:nvPr>
        </p:nvSpPr>
        <p:spPr/>
        <p:style>
          <a:lnRef idx="2">
            <a:schemeClr val="accent1"/>
          </a:lnRef>
          <a:fillRef idx="1">
            <a:schemeClr val="lt1"/>
          </a:fillRef>
          <a:effectRef idx="0">
            <a:schemeClr val="accent1"/>
          </a:effectRef>
          <a:fontRef idx="minor">
            <a:schemeClr val="dk1"/>
          </a:fontRef>
        </p:style>
        <p:txBody>
          <a:bodyPr/>
          <a:lstStyle/>
          <a:p>
            <a:pPr eaLnBrk="1">
              <a:lnSpc>
                <a:spcPct val="93000"/>
              </a:lnSpc>
              <a:spcBef>
                <a:spcPct val="0"/>
              </a:spcBef>
              <a:buFont typeface="Arial" charset="0"/>
              <a:buNone/>
            </a:pPr>
            <a:r>
              <a:rPr lang="ru-RU" dirty="0" smtClean="0"/>
              <a:t>    </a:t>
            </a:r>
            <a:r>
              <a:rPr lang="ru-RU" sz="2800" b="1" dirty="0" smtClean="0">
                <a:latin typeface="Arial" charset="0"/>
              </a:rPr>
              <a:t>Связать вступление с основной частью можно с помощью таких речевых клише:</a:t>
            </a:r>
            <a:r>
              <a:rPr lang="ru-RU" dirty="0" smtClean="0"/>
              <a:t> </a:t>
            </a:r>
          </a:p>
          <a:p>
            <a:pPr eaLnBrk="1">
              <a:lnSpc>
                <a:spcPct val="93000"/>
              </a:lnSpc>
              <a:spcBef>
                <a:spcPct val="0"/>
              </a:spcBef>
              <a:buFont typeface="Arial" charset="0"/>
              <a:buNone/>
            </a:pPr>
            <a:endParaRPr lang="ru-RU" dirty="0" smtClean="0"/>
          </a:p>
          <a:p>
            <a:pPr eaLnBrk="1">
              <a:lnSpc>
                <a:spcPct val="93000"/>
              </a:lnSpc>
              <a:spcBef>
                <a:spcPct val="0"/>
              </a:spcBef>
              <a:buFont typeface="Wingdings" pitchFamily="2" charset="2"/>
              <a:buChar char="Ø"/>
            </a:pPr>
            <a:r>
              <a:rPr lang="ru-RU" sz="2800" i="1" dirty="0" smtClean="0">
                <a:solidFill>
                  <a:schemeClr val="accent1">
                    <a:lumMod val="75000"/>
                  </a:schemeClr>
                </a:solidFill>
                <a:latin typeface="Arial" charset="0"/>
              </a:rPr>
              <a:t>Попробуем разобраться в смысле этих слов.</a:t>
            </a:r>
          </a:p>
          <a:p>
            <a:pPr eaLnBrk="1">
              <a:lnSpc>
                <a:spcPct val="93000"/>
              </a:lnSpc>
              <a:spcBef>
                <a:spcPct val="0"/>
              </a:spcBef>
              <a:buFont typeface="Wingdings" pitchFamily="2" charset="2"/>
              <a:buChar char="Ø"/>
            </a:pPr>
            <a:r>
              <a:rPr lang="ru-RU" sz="2800" i="1" dirty="0" smtClean="0">
                <a:solidFill>
                  <a:schemeClr val="accent1">
                    <a:lumMod val="75000"/>
                  </a:schemeClr>
                </a:solidFill>
                <a:latin typeface="Arial" charset="0"/>
              </a:rPr>
              <a:t>Я согласен с этим высказыванием. </a:t>
            </a:r>
          </a:p>
          <a:p>
            <a:pPr eaLnBrk="1">
              <a:lnSpc>
                <a:spcPct val="93000"/>
              </a:lnSpc>
              <a:spcBef>
                <a:spcPct val="0"/>
              </a:spcBef>
              <a:buFont typeface="Wingdings" pitchFamily="2" charset="2"/>
              <a:buChar char="Ø"/>
            </a:pPr>
            <a:r>
              <a:rPr lang="ru-RU" sz="2800" i="1" dirty="0" smtClean="0">
                <a:solidFill>
                  <a:schemeClr val="accent1">
                    <a:lumMod val="75000"/>
                  </a:schemeClr>
                </a:solidFill>
                <a:latin typeface="Arial" charset="0"/>
              </a:rPr>
              <a:t>Как можно понять это высказывание?</a:t>
            </a:r>
          </a:p>
          <a:p>
            <a:pPr eaLnBrk="1">
              <a:lnSpc>
                <a:spcPct val="93000"/>
              </a:lnSpc>
              <a:spcBef>
                <a:spcPct val="0"/>
              </a:spcBef>
              <a:buFont typeface="Wingdings" pitchFamily="2" charset="2"/>
              <a:buChar char="Ø"/>
            </a:pPr>
            <a:r>
              <a:rPr lang="ru-RU" sz="2800" i="1" dirty="0" smtClean="0">
                <a:solidFill>
                  <a:schemeClr val="accent1">
                    <a:lumMod val="75000"/>
                  </a:schemeClr>
                </a:solidFill>
                <a:latin typeface="Arial" charset="0"/>
              </a:rPr>
              <a:t>Попробуем объяснить данное утверждение.</a:t>
            </a:r>
          </a:p>
          <a:p>
            <a:pPr eaLnBrk="1">
              <a:lnSpc>
                <a:spcPct val="93000"/>
              </a:lnSpc>
              <a:spcBef>
                <a:spcPct val="0"/>
              </a:spcBef>
              <a:buFont typeface="Wingdings" pitchFamily="2" charset="2"/>
              <a:buChar char="Ø"/>
            </a:pPr>
            <a:r>
              <a:rPr lang="ru-RU" sz="2800" i="1" dirty="0" smtClean="0">
                <a:solidFill>
                  <a:schemeClr val="accent1">
                    <a:lumMod val="75000"/>
                  </a:schemeClr>
                </a:solidFill>
                <a:latin typeface="Arial" charset="0"/>
              </a:rPr>
              <a:t>Это высказывание я понимаю так.</a:t>
            </a:r>
          </a:p>
          <a:p>
            <a:pPr eaLnBrk="1">
              <a:lnSpc>
                <a:spcPct val="93000"/>
              </a:lnSpc>
              <a:spcBef>
                <a:spcPct val="0"/>
              </a:spcBef>
              <a:buFont typeface="Wingdings" pitchFamily="2" charset="2"/>
              <a:buChar char="Ø"/>
            </a:pPr>
            <a:r>
              <a:rPr lang="ru-RU" sz="2800" i="1" dirty="0" smtClean="0">
                <a:solidFill>
                  <a:schemeClr val="accent1">
                    <a:lumMod val="75000"/>
                  </a:schemeClr>
                </a:solidFill>
                <a:latin typeface="Arial" charset="0"/>
              </a:rPr>
              <a:t>Что имел в виду писатель (учёный)?</a:t>
            </a:r>
          </a:p>
          <a:p>
            <a:pPr eaLnBrk="1">
              <a:lnSpc>
                <a:spcPct val="93000"/>
              </a:lnSpc>
              <a:spcBef>
                <a:spcPct val="0"/>
              </a:spcBef>
              <a:buFont typeface="Wingdings" pitchFamily="2" charset="2"/>
              <a:buChar char="Ø"/>
            </a:pPr>
            <a:endParaRPr lang="ru-RU" sz="2800" dirty="0" smtClean="0">
              <a:solidFill>
                <a:schemeClr val="accent1">
                  <a:lumMod val="75000"/>
                </a:schemeClr>
              </a:solidFill>
              <a:latin typeface="Arial" charset="0"/>
            </a:endParaRPr>
          </a:p>
          <a:p>
            <a:pPr eaLnBrk="1">
              <a:lnSpc>
                <a:spcPct val="93000"/>
              </a:lnSpc>
              <a:spcBef>
                <a:spcPct val="0"/>
              </a:spcBef>
            </a:pPr>
            <a:endParaRPr lang="ru-RU" sz="2800" dirty="0" smtClean="0">
              <a:latin typeface="Arial" charset="0"/>
            </a:endParaRPr>
          </a:p>
          <a:p>
            <a:endParaRPr lang="ru-RU" dirty="0" smtClean="0"/>
          </a:p>
        </p:txBody>
      </p:sp>
    </p:spTree>
    <p:extLst>
      <p:ext uri="{BB962C8B-B14F-4D97-AF65-F5344CB8AC3E}">
        <p14:creationId xmlns:p14="http://schemas.microsoft.com/office/powerpoint/2010/main" val="670628288"/>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p:txBody>
          <a:bodyPr/>
          <a:lstStyle/>
          <a:p>
            <a:pPr>
              <a:defRPr/>
            </a:pPr>
            <a:r>
              <a:rPr lang="ru-RU" b="1" dirty="0" smtClean="0">
                <a:solidFill>
                  <a:schemeClr val="accent1">
                    <a:lumMod val="75000"/>
                  </a:schemeClr>
                </a:solidFill>
                <a:effectLst>
                  <a:outerShdw blurRad="38100" dist="38100" dir="2700000" algn="tl">
                    <a:srgbClr val="C0C0C0"/>
                  </a:outerShdw>
                </a:effectLst>
                <a:latin typeface="Arial" charset="0"/>
              </a:rPr>
              <a:t>Примеры</a:t>
            </a:r>
          </a:p>
        </p:txBody>
      </p:sp>
      <p:sp>
        <p:nvSpPr>
          <p:cNvPr id="27650" name="Rectangle 3"/>
          <p:cNvSpPr>
            <a:spLocks noGrp="1"/>
          </p:cNvSpPr>
          <p:nvPr>
            <p:ph type="body" idx="1"/>
          </p:nvPr>
        </p:nvSpPr>
        <p:spPr/>
        <p:style>
          <a:lnRef idx="2">
            <a:schemeClr val="accent1"/>
          </a:lnRef>
          <a:fillRef idx="1">
            <a:schemeClr val="lt1"/>
          </a:fillRef>
          <a:effectRef idx="0">
            <a:schemeClr val="accent1"/>
          </a:effectRef>
          <a:fontRef idx="minor">
            <a:schemeClr val="dk1"/>
          </a:fontRef>
        </p:style>
        <p:txBody>
          <a:bodyPr/>
          <a:lstStyle/>
          <a:p>
            <a:r>
              <a:rPr lang="ru-RU" dirty="0" smtClean="0">
                <a:latin typeface="Arial" charset="0"/>
              </a:rPr>
              <a:t>необходимо привести 2 примера; </a:t>
            </a:r>
          </a:p>
          <a:p>
            <a:r>
              <a:rPr lang="ru-RU" dirty="0" smtClean="0">
                <a:latin typeface="Arial" charset="0"/>
              </a:rPr>
              <a:t>примеры должны быть из указанного текста;</a:t>
            </a:r>
          </a:p>
          <a:p>
            <a:r>
              <a:rPr lang="ru-RU" dirty="0" smtClean="0">
                <a:latin typeface="Arial" charset="0"/>
              </a:rPr>
              <a:t>примеры должны соответствовать рассуждению на теоретическом уровне;</a:t>
            </a:r>
          </a:p>
          <a:p>
            <a:r>
              <a:rPr lang="ru-RU" dirty="0" smtClean="0">
                <a:latin typeface="Arial" charset="0"/>
              </a:rPr>
              <a:t>необходимо указать роль примеров в тексте</a:t>
            </a:r>
          </a:p>
        </p:txBody>
      </p:sp>
      <p:pic>
        <p:nvPicPr>
          <p:cNvPr id="27651" name="Picture 4" descr="вот так"/>
          <p:cNvPicPr>
            <a:picLocks noChangeAspect="1" noChangeArrowheads="1"/>
          </p:cNvPicPr>
          <p:nvPr/>
        </p:nvPicPr>
        <p:blipFill>
          <a:blip r:embed="rId2"/>
          <a:srcRect/>
          <a:stretch>
            <a:fillRect/>
          </a:stretch>
        </p:blipFill>
        <p:spPr bwMode="auto">
          <a:xfrm>
            <a:off x="6659563" y="4797425"/>
            <a:ext cx="1878012" cy="1487488"/>
          </a:xfrm>
          <a:prstGeom prst="rect">
            <a:avLst/>
          </a:prstGeom>
          <a:noFill/>
          <a:ln w="9525">
            <a:noFill/>
            <a:miter lim="800000"/>
            <a:headEnd/>
            <a:tailEnd/>
          </a:ln>
        </p:spPr>
      </p:pic>
    </p:spTree>
    <p:extLst>
      <p:ext uri="{BB962C8B-B14F-4D97-AF65-F5344CB8AC3E}">
        <p14:creationId xmlns:p14="http://schemas.microsoft.com/office/powerpoint/2010/main" val="749333526"/>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467544" y="-99392"/>
            <a:ext cx="8229600" cy="1143000"/>
          </a:xfrm>
        </p:spPr>
        <p:txBody>
          <a:bodyPr/>
          <a:lstStyle/>
          <a:p>
            <a:r>
              <a:rPr lang="ru-RU" b="1" dirty="0" smtClean="0">
                <a:solidFill>
                  <a:schemeClr val="accent1">
                    <a:lumMod val="75000"/>
                  </a:schemeClr>
                </a:solidFill>
                <a:latin typeface="Arial" charset="0"/>
              </a:rPr>
              <a:t>Включение примеров</a:t>
            </a:r>
            <a:r>
              <a:rPr lang="ru-RU" dirty="0" smtClean="0">
                <a:solidFill>
                  <a:schemeClr val="accent1">
                    <a:lumMod val="75000"/>
                  </a:schemeClr>
                </a:solidFill>
              </a:rPr>
              <a:t> </a:t>
            </a:r>
          </a:p>
        </p:txBody>
      </p:sp>
      <p:sp>
        <p:nvSpPr>
          <p:cNvPr id="28674" name="Rectangle 3"/>
          <p:cNvSpPr>
            <a:spLocks noGrp="1"/>
          </p:cNvSpPr>
          <p:nvPr>
            <p:ph type="body" idx="1"/>
          </p:nvPr>
        </p:nvSpPr>
        <p:spPr>
          <a:xfrm>
            <a:off x="457200" y="764704"/>
            <a:ext cx="8229600" cy="5361459"/>
          </a:xfrm>
        </p:spPr>
        <p:style>
          <a:lnRef idx="2">
            <a:schemeClr val="accent1"/>
          </a:lnRef>
          <a:fillRef idx="1">
            <a:schemeClr val="lt1"/>
          </a:fillRef>
          <a:effectRef idx="0">
            <a:schemeClr val="accent1"/>
          </a:effectRef>
          <a:fontRef idx="minor">
            <a:schemeClr val="dk1"/>
          </a:fontRef>
        </p:style>
        <p:txBody>
          <a:bodyPr>
            <a:normAutofit/>
          </a:bodyPr>
          <a:lstStyle/>
          <a:p>
            <a:pPr>
              <a:lnSpc>
                <a:spcPct val="80000"/>
              </a:lnSpc>
              <a:buFont typeface="Wingdings" pitchFamily="2" charset="2"/>
              <a:buChar char="Ø"/>
            </a:pPr>
            <a:r>
              <a:rPr lang="ru-RU" sz="2400" dirty="0" smtClean="0">
                <a:latin typeface="Arial" charset="0"/>
              </a:rPr>
              <a:t>Чтобы подтвердить сказанное, обратимся к … предложению текста. </a:t>
            </a:r>
          </a:p>
          <a:p>
            <a:pPr>
              <a:lnSpc>
                <a:spcPct val="80000"/>
              </a:lnSpc>
              <a:buFont typeface="Wingdings" pitchFamily="2" charset="2"/>
              <a:buChar char="Ø"/>
            </a:pPr>
            <a:r>
              <a:rPr lang="ru-RU" sz="2400" dirty="0" smtClean="0">
                <a:latin typeface="Arial" charset="0"/>
              </a:rPr>
              <a:t>Проиллюстрировать это языковое явление  можно на примере … предложения текста. </a:t>
            </a:r>
          </a:p>
          <a:p>
            <a:pPr>
              <a:lnSpc>
                <a:spcPct val="80000"/>
              </a:lnSpc>
              <a:buFont typeface="Wingdings" pitchFamily="2" charset="2"/>
              <a:buChar char="Ø"/>
            </a:pPr>
            <a:r>
              <a:rPr lang="ru-RU" sz="2400" dirty="0" smtClean="0">
                <a:latin typeface="Arial" charset="0"/>
              </a:rPr>
              <a:t>Пример этого языкового явления можно найти в предложении ... </a:t>
            </a:r>
          </a:p>
          <a:p>
            <a:pPr>
              <a:lnSpc>
                <a:spcPct val="80000"/>
              </a:lnSpc>
              <a:buFont typeface="Wingdings" pitchFamily="2" charset="2"/>
              <a:buChar char="Ø"/>
            </a:pPr>
            <a:r>
              <a:rPr lang="ru-RU" sz="2400" dirty="0" smtClean="0">
                <a:latin typeface="Arial" charset="0"/>
              </a:rPr>
              <a:t>Справедливость этого вывода можно доказать на примере … предложения.</a:t>
            </a:r>
          </a:p>
          <a:p>
            <a:pPr>
              <a:lnSpc>
                <a:spcPct val="80000"/>
              </a:lnSpc>
              <a:buFont typeface="Wingdings" pitchFamily="2" charset="2"/>
              <a:buChar char="Ø"/>
            </a:pPr>
            <a:r>
              <a:rPr lang="ru-RU" sz="2400" dirty="0" smtClean="0">
                <a:latin typeface="Arial" charset="0"/>
              </a:rPr>
              <a:t>В подтверждение приведу пример из … предложения текста. </a:t>
            </a:r>
          </a:p>
          <a:p>
            <a:pPr>
              <a:lnSpc>
                <a:spcPct val="80000"/>
              </a:lnSpc>
              <a:buFont typeface="Wingdings" pitchFamily="2" charset="2"/>
              <a:buChar char="Ø"/>
            </a:pPr>
            <a:r>
              <a:rPr lang="ru-RU" sz="2400" dirty="0" smtClean="0">
                <a:latin typeface="Arial" charset="0"/>
              </a:rPr>
              <a:t>Рассмотрим … предложение. </a:t>
            </a:r>
          </a:p>
          <a:p>
            <a:pPr>
              <a:lnSpc>
                <a:spcPct val="90000"/>
              </a:lnSpc>
              <a:buFont typeface="Wingdings" pitchFamily="2" charset="2"/>
              <a:buChar char="Ø"/>
            </a:pPr>
            <a:r>
              <a:rPr lang="ru-RU" sz="2400" dirty="0" smtClean="0">
                <a:latin typeface="Arial" charset="0"/>
              </a:rPr>
              <a:t>Подтвердить данный аргумент  можно примером из …. предложения текста. </a:t>
            </a:r>
          </a:p>
          <a:p>
            <a:pPr>
              <a:lnSpc>
                <a:spcPct val="90000"/>
              </a:lnSpc>
              <a:buFont typeface="Wingdings" pitchFamily="2" charset="2"/>
              <a:buChar char="Ø"/>
            </a:pPr>
            <a:r>
              <a:rPr lang="ru-RU" sz="2400" dirty="0" smtClean="0">
                <a:latin typeface="Arial" charset="0"/>
              </a:rPr>
              <a:t>Предложение … подтверждает мысль о том, что … . </a:t>
            </a:r>
          </a:p>
          <a:p>
            <a:pPr>
              <a:lnSpc>
                <a:spcPct val="80000"/>
              </a:lnSpc>
              <a:buFont typeface="Wingdings" pitchFamily="2" charset="2"/>
              <a:buChar char="Ø"/>
            </a:pPr>
            <a:endParaRPr lang="ru-RU" sz="2400" dirty="0" smtClean="0">
              <a:latin typeface="Arial" charset="0"/>
            </a:endParaRPr>
          </a:p>
        </p:txBody>
      </p:sp>
    </p:spTree>
    <p:extLst>
      <p:ext uri="{BB962C8B-B14F-4D97-AF65-F5344CB8AC3E}">
        <p14:creationId xmlns:p14="http://schemas.microsoft.com/office/powerpoint/2010/main" val="1215188381"/>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75456"/>
            <a:ext cx="8229600" cy="1143000"/>
          </a:xfrm>
        </p:spPr>
        <p:txBody>
          <a:bodyPr>
            <a:normAutofit fontScale="90000"/>
          </a:bodyPr>
          <a:lstStyle/>
          <a:p>
            <a:r>
              <a:rPr lang="ru-RU" dirty="0"/>
              <a:t/>
            </a:r>
            <a:br>
              <a:rPr lang="ru-RU" dirty="0"/>
            </a:br>
            <a:r>
              <a:rPr lang="ru-RU" dirty="0"/>
              <a:t>  	</a:t>
            </a:r>
            <a:br>
              <a:rPr lang="ru-RU" dirty="0"/>
            </a:br>
            <a:r>
              <a:rPr lang="ru-RU" sz="3600" b="1" dirty="0" smtClean="0">
                <a:solidFill>
                  <a:schemeClr val="accent1">
                    <a:lumMod val="75000"/>
                  </a:schemeClr>
                </a:solidFill>
              </a:rPr>
              <a:t>Речевые  </a:t>
            </a:r>
            <a:r>
              <a:rPr lang="ru-RU" sz="3600" b="1" dirty="0">
                <a:solidFill>
                  <a:schemeClr val="accent1">
                    <a:lumMod val="75000"/>
                  </a:schemeClr>
                </a:solidFill>
              </a:rPr>
              <a:t> клише  (основная	 часть):</a:t>
            </a:r>
            <a:r>
              <a:rPr lang="ru-RU" dirty="0"/>
              <a:t>	</a:t>
            </a:r>
            <a:br>
              <a:rPr lang="ru-RU" dirty="0"/>
            </a:br>
            <a:r>
              <a:rPr lang="ru-RU" dirty="0"/>
              <a:t> </a:t>
            </a:r>
          </a:p>
        </p:txBody>
      </p:sp>
      <p:sp>
        <p:nvSpPr>
          <p:cNvPr id="3" name="Прямоугольник 2"/>
          <p:cNvSpPr/>
          <p:nvPr/>
        </p:nvSpPr>
        <p:spPr>
          <a:xfrm>
            <a:off x="179512" y="620688"/>
            <a:ext cx="8712968" cy="538609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lvl="0" indent="-342900">
              <a:spcAft>
                <a:spcPts val="0"/>
              </a:spcAft>
              <a:buFont typeface="Wingdings"/>
              <a:buChar char=""/>
            </a:pPr>
            <a:r>
              <a:rPr lang="ru-RU" sz="2400" dirty="0">
                <a:ea typeface="Times New Roman"/>
                <a:cs typeface="Calibri"/>
              </a:rPr>
              <a:t>Чтобы  </a:t>
            </a:r>
            <a:r>
              <a:rPr lang="ru-RU" sz="2400" dirty="0" smtClean="0">
                <a:ea typeface="Times New Roman"/>
                <a:cs typeface="Calibri"/>
              </a:rPr>
              <a:t>подтвердить сказанное, обратимся </a:t>
            </a:r>
            <a:r>
              <a:rPr lang="ru-RU" sz="2400" dirty="0">
                <a:ea typeface="Times New Roman"/>
                <a:cs typeface="Calibri"/>
              </a:rPr>
              <a:t> к  слову …из предложения №__текста...</a:t>
            </a:r>
            <a:endParaRPr lang="ru-RU" sz="2400" dirty="0">
              <a:ea typeface="Times New Roman"/>
              <a:cs typeface="Times New Roman"/>
            </a:endParaRPr>
          </a:p>
          <a:p>
            <a:pPr marL="342900" lvl="0" indent="-342900">
              <a:spcAft>
                <a:spcPts val="0"/>
              </a:spcAft>
              <a:buFont typeface="Wingdings"/>
              <a:buChar char=""/>
            </a:pPr>
            <a:r>
              <a:rPr lang="ru-RU" sz="2400" dirty="0" smtClean="0">
                <a:ea typeface="Times New Roman"/>
                <a:cs typeface="Calibri"/>
              </a:rPr>
              <a:t>Проиллюстрировать</a:t>
            </a:r>
            <a:r>
              <a:rPr lang="ru-RU" sz="2400" dirty="0">
                <a:ea typeface="Times New Roman"/>
                <a:cs typeface="Calibri"/>
              </a:rPr>
              <a:t> </a:t>
            </a:r>
            <a:r>
              <a:rPr lang="ru-RU" sz="2400" dirty="0" smtClean="0">
                <a:ea typeface="Times New Roman"/>
                <a:cs typeface="Calibri"/>
              </a:rPr>
              <a:t>названное морфологическое </a:t>
            </a:r>
            <a:r>
              <a:rPr lang="ru-RU" sz="2400" dirty="0">
                <a:ea typeface="Times New Roman"/>
                <a:cs typeface="Calibri"/>
              </a:rPr>
              <a:t> явление </a:t>
            </a:r>
            <a:r>
              <a:rPr lang="ru-RU" sz="2400" dirty="0" smtClean="0">
                <a:ea typeface="Times New Roman"/>
                <a:cs typeface="Calibri"/>
              </a:rPr>
              <a:t>можно на</a:t>
            </a:r>
            <a:r>
              <a:rPr lang="ru-RU" sz="2400" dirty="0">
                <a:ea typeface="Times New Roman"/>
                <a:cs typeface="Calibri"/>
              </a:rPr>
              <a:t> примере  слова ….. из </a:t>
            </a:r>
            <a:r>
              <a:rPr lang="ru-RU" sz="2400" dirty="0" smtClean="0">
                <a:ea typeface="Times New Roman"/>
                <a:cs typeface="Calibri"/>
              </a:rPr>
              <a:t>предложения № </a:t>
            </a:r>
            <a:r>
              <a:rPr lang="ru-RU" sz="2400" dirty="0">
                <a:ea typeface="Times New Roman"/>
                <a:cs typeface="Calibri"/>
              </a:rPr>
              <a:t>__текста.	</a:t>
            </a:r>
            <a:endParaRPr lang="ru-RU" sz="2400" dirty="0">
              <a:ea typeface="Times New Roman"/>
              <a:cs typeface="Times New Roman"/>
            </a:endParaRPr>
          </a:p>
          <a:p>
            <a:pPr marL="342900" lvl="0" indent="-342900">
              <a:spcAft>
                <a:spcPts val="0"/>
              </a:spcAft>
              <a:buFont typeface="Wingdings"/>
              <a:buChar char=""/>
            </a:pPr>
            <a:r>
              <a:rPr lang="ru-RU" sz="2400" dirty="0" smtClean="0">
                <a:ea typeface="Times New Roman"/>
                <a:cs typeface="Calibri"/>
              </a:rPr>
              <a:t>Пример морфологического явления можно</a:t>
            </a:r>
            <a:r>
              <a:rPr lang="ru-RU" sz="2400" dirty="0">
                <a:ea typeface="Times New Roman"/>
                <a:cs typeface="Calibri"/>
              </a:rPr>
              <a:t> </a:t>
            </a:r>
            <a:r>
              <a:rPr lang="ru-RU" sz="2400" dirty="0" smtClean="0">
                <a:ea typeface="Times New Roman"/>
                <a:cs typeface="Calibri"/>
              </a:rPr>
              <a:t>найти</a:t>
            </a:r>
            <a:r>
              <a:rPr lang="ru-RU" sz="2400" dirty="0">
                <a:ea typeface="Times New Roman"/>
                <a:cs typeface="Calibri"/>
              </a:rPr>
              <a:t> </a:t>
            </a:r>
            <a:r>
              <a:rPr lang="ru-RU" sz="2400" dirty="0" smtClean="0">
                <a:ea typeface="Times New Roman"/>
                <a:cs typeface="Calibri"/>
              </a:rPr>
              <a:t>в</a:t>
            </a:r>
            <a:r>
              <a:rPr lang="ru-RU" sz="2400" dirty="0">
                <a:ea typeface="Times New Roman"/>
                <a:cs typeface="Calibri"/>
              </a:rPr>
              <a:t> предложении №  ...	  </a:t>
            </a:r>
            <a:endParaRPr lang="ru-RU" sz="2400" dirty="0">
              <a:ea typeface="Times New Roman"/>
              <a:cs typeface="Times New Roman"/>
            </a:endParaRPr>
          </a:p>
          <a:p>
            <a:pPr marL="342900" lvl="0" indent="-342900">
              <a:spcAft>
                <a:spcPts val="0"/>
              </a:spcAft>
              <a:buFont typeface="Wingdings"/>
              <a:buChar char=""/>
            </a:pPr>
            <a:r>
              <a:rPr lang="ru-RU" sz="2400" dirty="0">
                <a:ea typeface="Times New Roman"/>
                <a:cs typeface="Calibri"/>
              </a:rPr>
              <a:t>Справедливость этого  вывода  можно доказать на примере	 …  предложения, в котором   автор   использует  такое морфологическое  явление, как ... . </a:t>
            </a:r>
            <a:endParaRPr lang="ru-RU" sz="2400" dirty="0">
              <a:ea typeface="Times New Roman"/>
              <a:cs typeface="Times New Roman"/>
            </a:endParaRPr>
          </a:p>
          <a:p>
            <a:pPr marL="342900" lvl="0" indent="-342900">
              <a:spcAft>
                <a:spcPts val="0"/>
              </a:spcAft>
              <a:buFont typeface="Wingdings"/>
              <a:buChar char=""/>
            </a:pPr>
            <a:r>
              <a:rPr lang="ru-RU" sz="2400" dirty="0">
                <a:ea typeface="Times New Roman"/>
                <a:cs typeface="Calibri"/>
              </a:rPr>
              <a:t>В подтверждение  приведу   пример  </a:t>
            </a:r>
            <a:r>
              <a:rPr lang="ru-RU" sz="2400" dirty="0" smtClean="0">
                <a:ea typeface="Times New Roman"/>
                <a:cs typeface="Calibri"/>
              </a:rPr>
              <a:t>из</a:t>
            </a:r>
            <a:r>
              <a:rPr lang="ru-RU" sz="2400" dirty="0">
                <a:ea typeface="Times New Roman"/>
                <a:cs typeface="Calibri"/>
              </a:rPr>
              <a:t> …  </a:t>
            </a:r>
            <a:r>
              <a:rPr lang="ru-RU" sz="2400" dirty="0" smtClean="0">
                <a:ea typeface="Times New Roman"/>
                <a:cs typeface="Calibri"/>
              </a:rPr>
              <a:t>предложения прочитанного </a:t>
            </a:r>
            <a:r>
              <a:rPr lang="ru-RU" sz="2400" dirty="0">
                <a:ea typeface="Times New Roman"/>
                <a:cs typeface="Calibri"/>
              </a:rPr>
              <a:t> мною   текста.</a:t>
            </a:r>
            <a:endParaRPr lang="ru-RU" sz="2400" dirty="0">
              <a:ea typeface="Times New Roman"/>
              <a:cs typeface="Times New Roman"/>
            </a:endParaRPr>
          </a:p>
          <a:p>
            <a:pPr marL="285750" indent="-285750">
              <a:buFont typeface="Wingdings" pitchFamily="2" charset="2"/>
              <a:buChar char="Ø"/>
            </a:pPr>
            <a:r>
              <a:rPr lang="ru-RU" sz="2400" dirty="0" smtClean="0">
                <a:ea typeface="Times New Roman"/>
              </a:rPr>
              <a:t>Рассмотрим пример </a:t>
            </a:r>
            <a:r>
              <a:rPr lang="ru-RU" sz="2400" dirty="0">
                <a:ea typeface="Times New Roman"/>
              </a:rPr>
              <a:t>из предложения №__. </a:t>
            </a:r>
            <a:r>
              <a:rPr lang="ru-RU" sz="2400" dirty="0" smtClean="0">
                <a:ea typeface="Times New Roman"/>
              </a:rPr>
              <a:t>В </a:t>
            </a:r>
            <a:r>
              <a:rPr lang="ru-RU" sz="2400" dirty="0">
                <a:ea typeface="Times New Roman"/>
              </a:rPr>
              <a:t> </a:t>
            </a:r>
            <a:r>
              <a:rPr lang="ru-RU" sz="2400" dirty="0" smtClean="0">
                <a:ea typeface="Times New Roman"/>
              </a:rPr>
              <a:t>нем</a:t>
            </a:r>
            <a:r>
              <a:rPr lang="ru-RU" sz="2400" dirty="0">
                <a:ea typeface="Times New Roman"/>
              </a:rPr>
              <a:t> использовано </a:t>
            </a:r>
            <a:r>
              <a:rPr lang="ru-RU" sz="2400" dirty="0" smtClean="0">
                <a:ea typeface="Times New Roman"/>
              </a:rPr>
              <a:t>такое морфологическое явление</a:t>
            </a:r>
            <a:r>
              <a:rPr lang="ru-RU" sz="2400" dirty="0">
                <a:ea typeface="Times New Roman"/>
              </a:rPr>
              <a:t>, </a:t>
            </a:r>
            <a:r>
              <a:rPr lang="ru-RU" sz="2400" dirty="0" smtClean="0">
                <a:ea typeface="Times New Roman"/>
              </a:rPr>
              <a:t>как </a:t>
            </a:r>
            <a:r>
              <a:rPr lang="ru-RU" sz="2400" dirty="0">
                <a:ea typeface="Times New Roman"/>
              </a:rPr>
              <a:t> </a:t>
            </a:r>
            <a:r>
              <a:rPr lang="ru-RU" sz="2400" dirty="0" smtClean="0">
                <a:ea typeface="Times New Roman"/>
              </a:rPr>
              <a:t>… Это подтверждает </a:t>
            </a:r>
            <a:r>
              <a:rPr lang="ru-RU" sz="2400" dirty="0">
                <a:ea typeface="Times New Roman"/>
              </a:rPr>
              <a:t> наш  вывод  о том</a:t>
            </a:r>
            <a:r>
              <a:rPr lang="ru-RU" sz="2400" dirty="0" smtClean="0">
                <a:ea typeface="Times New Roman"/>
              </a:rPr>
              <a:t>,</a:t>
            </a:r>
            <a:r>
              <a:rPr lang="ru-RU" sz="2400" dirty="0">
                <a:ea typeface="Times New Roman"/>
              </a:rPr>
              <a:t> что  …  </a:t>
            </a:r>
            <a:endParaRPr lang="ru-RU" sz="2400" dirty="0"/>
          </a:p>
        </p:txBody>
      </p:sp>
    </p:spTree>
    <p:extLst>
      <p:ext uri="{BB962C8B-B14F-4D97-AF65-F5344CB8AC3E}">
        <p14:creationId xmlns:p14="http://schemas.microsoft.com/office/powerpoint/2010/main" val="1927722353"/>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p:txBody>
          <a:bodyPr/>
          <a:lstStyle/>
          <a:p>
            <a:pPr algn="l"/>
            <a:r>
              <a:rPr lang="ru-RU" b="1" dirty="0" smtClean="0">
                <a:solidFill>
                  <a:srgbClr val="009900"/>
                </a:solidFill>
                <a:latin typeface="Arial" charset="0"/>
              </a:rPr>
              <a:t>     </a:t>
            </a:r>
            <a:r>
              <a:rPr lang="ru-RU" b="1" dirty="0" smtClean="0">
                <a:solidFill>
                  <a:schemeClr val="accent1">
                    <a:lumMod val="75000"/>
                  </a:schemeClr>
                </a:solidFill>
                <a:latin typeface="Arial" charset="0"/>
              </a:rPr>
              <a:t>Заключение (вывод)</a:t>
            </a:r>
          </a:p>
        </p:txBody>
      </p:sp>
      <p:sp>
        <p:nvSpPr>
          <p:cNvPr id="67587" name="Rectangle 3"/>
          <p:cNvSpPr>
            <a:spLocks noGrp="1"/>
          </p:cNvSpPr>
          <p:nvPr>
            <p:ph type="body" idx="1"/>
          </p:nvPr>
        </p:nvSpPr>
        <p:spPr/>
        <p:style>
          <a:lnRef idx="2">
            <a:schemeClr val="accent1"/>
          </a:lnRef>
          <a:fillRef idx="1">
            <a:schemeClr val="lt1"/>
          </a:fillRef>
          <a:effectRef idx="0">
            <a:schemeClr val="accent1"/>
          </a:effectRef>
          <a:fontRef idx="minor">
            <a:schemeClr val="dk1"/>
          </a:fontRef>
        </p:style>
        <p:txBody>
          <a:bodyPr/>
          <a:lstStyle/>
          <a:p>
            <a:pPr>
              <a:lnSpc>
                <a:spcPct val="90000"/>
              </a:lnSpc>
              <a:defRPr/>
            </a:pPr>
            <a:r>
              <a:rPr lang="ru-RU" sz="2400" dirty="0" smtClean="0">
                <a:latin typeface="Arial" charset="0"/>
              </a:rPr>
              <a:t>Заключение так же, как и вступление, не должно превышать по объёму основную часть сочинения.</a:t>
            </a:r>
          </a:p>
          <a:p>
            <a:pPr>
              <a:lnSpc>
                <a:spcPct val="90000"/>
              </a:lnSpc>
              <a:defRPr/>
            </a:pPr>
            <a:r>
              <a:rPr lang="ru-RU" sz="2400" dirty="0" smtClean="0">
                <a:latin typeface="Arial" charset="0"/>
              </a:rPr>
              <a:t>Задача заключения — подвести итог, обобщить сказанное.</a:t>
            </a:r>
          </a:p>
          <a:p>
            <a:pPr>
              <a:lnSpc>
                <a:spcPct val="90000"/>
              </a:lnSpc>
              <a:defRPr/>
            </a:pPr>
            <a:r>
              <a:rPr lang="ru-RU" sz="2400" dirty="0" smtClean="0">
                <a:latin typeface="Arial" charset="0"/>
              </a:rPr>
              <a:t>Вывод должен быть логически связан с предыдущим изложением и  не должен противоречить по смыслу тезису и аргументам.</a:t>
            </a:r>
          </a:p>
          <a:p>
            <a:pPr>
              <a:lnSpc>
                <a:spcPct val="90000"/>
              </a:lnSpc>
              <a:defRPr/>
            </a:pPr>
            <a:r>
              <a:rPr lang="ru-RU" sz="2400" dirty="0" smtClean="0">
                <a:latin typeface="Arial" charset="0"/>
              </a:rPr>
              <a:t>Начать заключение можно вводными словами </a:t>
            </a:r>
            <a:r>
              <a:rPr lang="ru-RU" sz="2400" b="1" i="1" dirty="0" smtClean="0">
                <a:solidFill>
                  <a:schemeClr val="accent1">
                    <a:lumMod val="75000"/>
                  </a:schemeClr>
                </a:solidFill>
                <a:latin typeface="Arial" charset="0"/>
              </a:rPr>
              <a:t>значит, итак, следовательно, таким образом</a:t>
            </a:r>
            <a:r>
              <a:rPr lang="ru-RU" sz="2400" dirty="0" smtClean="0">
                <a:solidFill>
                  <a:schemeClr val="accent1">
                    <a:lumMod val="75000"/>
                  </a:schemeClr>
                </a:solidFill>
                <a:latin typeface="Arial" charset="0"/>
              </a:rPr>
              <a:t> </a:t>
            </a:r>
            <a:r>
              <a:rPr lang="ru-RU" sz="2400" dirty="0" smtClean="0">
                <a:latin typeface="Arial" charset="0"/>
              </a:rPr>
              <a:t>или клише </a:t>
            </a:r>
            <a:r>
              <a:rPr lang="ru-RU" sz="2400" b="1" i="1" dirty="0" smtClean="0">
                <a:solidFill>
                  <a:schemeClr val="accent1">
                    <a:lumMod val="75000"/>
                  </a:schemeClr>
                </a:solidFill>
                <a:latin typeface="Arial" charset="0"/>
              </a:rPr>
              <a:t>мы пришли к выводу, подводя итог, делая выводы из вышеизложенных доказательств</a:t>
            </a:r>
            <a:r>
              <a:rPr lang="ru-RU" sz="2400" dirty="0" smtClean="0">
                <a:solidFill>
                  <a:schemeClr val="accent1">
                    <a:lumMod val="75000"/>
                  </a:schemeClr>
                </a:solidFill>
                <a:latin typeface="Arial" charset="0"/>
              </a:rPr>
              <a:t>  </a:t>
            </a:r>
            <a:r>
              <a:rPr lang="ru-RU" sz="2400" dirty="0" smtClean="0">
                <a:latin typeface="Arial" charset="0"/>
              </a:rPr>
              <a:t>и т.д.</a:t>
            </a:r>
            <a:r>
              <a:rPr lang="ru-RU" sz="2400" dirty="0" smtClean="0">
                <a:effectLst>
                  <a:outerShdw blurRad="38100" dist="38100" dir="2700000" algn="tl">
                    <a:srgbClr val="C0C0C0"/>
                  </a:outerShdw>
                </a:effectLst>
                <a:latin typeface="Arial" charset="0"/>
              </a:rPr>
              <a:t> </a:t>
            </a:r>
          </a:p>
          <a:p>
            <a:pPr>
              <a:lnSpc>
                <a:spcPct val="90000"/>
              </a:lnSpc>
              <a:buFont typeface="Arial" charset="0"/>
              <a:buNone/>
              <a:defRPr/>
            </a:pPr>
            <a:endParaRPr lang="ru-RU" sz="2400" dirty="0" smtClean="0">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3118089086"/>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260648"/>
            <a:ext cx="9145016" cy="6408712"/>
          </a:xfrm>
        </p:spPr>
        <p:txBody>
          <a:bodyPr/>
          <a:lstStyle/>
          <a:p>
            <a:pPr marL="0" indent="0" algn="ctr">
              <a:buNone/>
            </a:pPr>
            <a:r>
              <a:rPr lang="ru-RU" i="1" dirty="0" smtClean="0">
                <a:latin typeface="Century Schoolbook" pitchFamily="18" charset="0"/>
                <a:ea typeface="Batang" pitchFamily="18" charset="-127"/>
              </a:rPr>
              <a:t>Сочинение</a:t>
            </a:r>
          </a:p>
          <a:p>
            <a:pPr marL="0" indent="0">
              <a:buNone/>
            </a:pPr>
            <a:r>
              <a:rPr lang="ru-RU" i="1" dirty="0" smtClean="0">
                <a:latin typeface="Century Schoolbook" pitchFamily="18" charset="0"/>
                <a:ea typeface="Batang" pitchFamily="18" charset="-127"/>
              </a:rPr>
              <a:t>     Не могу не согласиться с </a:t>
            </a:r>
            <a:r>
              <a:rPr lang="ru-RU" i="1" dirty="0">
                <a:latin typeface="Century Schoolbook" pitchFamily="18" charset="0"/>
                <a:ea typeface="Batang" pitchFamily="18" charset="-127"/>
              </a:rPr>
              <a:t>высказыванием </a:t>
            </a:r>
            <a:r>
              <a:rPr lang="ru-RU" i="1" dirty="0" smtClean="0">
                <a:latin typeface="Century Schoolbook" pitchFamily="18" charset="0"/>
                <a:ea typeface="Batang" pitchFamily="18" charset="-127"/>
              </a:rPr>
              <a:t>великого писателя Л. Н. Толстого, утверждающего: </a:t>
            </a:r>
            <a:r>
              <a:rPr lang="ru-RU" i="1" dirty="0">
                <a:latin typeface="Century Schoolbook" pitchFamily="18" charset="0"/>
                <a:ea typeface="Batang" pitchFamily="18" charset="-127"/>
              </a:rPr>
              <a:t>«Русский язык… богат глаголами и существительными, разнообразен формами, выражающими оттенки чувств и мыслей». Попробуем разобраться в смысле </a:t>
            </a:r>
            <a:r>
              <a:rPr lang="ru-RU" i="1" dirty="0" smtClean="0">
                <a:latin typeface="Century Schoolbook" pitchFamily="18" charset="0"/>
                <a:ea typeface="Batang" pitchFamily="18" charset="-127"/>
              </a:rPr>
              <a:t>этого высказывания.</a:t>
            </a:r>
          </a:p>
          <a:p>
            <a:pPr marL="0" indent="0">
              <a:buNone/>
            </a:pPr>
            <a:r>
              <a:rPr lang="ru-RU" i="1" dirty="0">
                <a:latin typeface="Century Schoolbook" pitchFamily="18" charset="0"/>
                <a:ea typeface="Batang" pitchFamily="18" charset="-127"/>
              </a:rPr>
              <a:t>   Глаголы и существительные в руках мастера-художника не просто обозначают действия и предметы, они помогают выразить оттенки мыслей и чувств.</a:t>
            </a:r>
          </a:p>
          <a:p>
            <a:pPr marL="0" indent="0">
              <a:buNone/>
            </a:pPr>
            <a:endParaRPr lang="ru-RU" i="1" dirty="0">
              <a:latin typeface="Century Schoolbook" pitchFamily="18" charset="0"/>
              <a:ea typeface="Batang" pitchFamily="18" charset="-127"/>
            </a:endParaRPr>
          </a:p>
          <a:p>
            <a:pPr marL="0" indent="0">
              <a:buNone/>
            </a:pPr>
            <a:endParaRPr lang="ru-RU" i="1" dirty="0">
              <a:latin typeface="Century Schoolbook" pitchFamily="18" charset="0"/>
              <a:ea typeface="Batang" pitchFamily="18" charset="-127"/>
            </a:endParaRPr>
          </a:p>
        </p:txBody>
      </p:sp>
    </p:spTree>
    <p:extLst>
      <p:ext uri="{BB962C8B-B14F-4D97-AF65-F5344CB8AC3E}">
        <p14:creationId xmlns:p14="http://schemas.microsoft.com/office/powerpoint/2010/main" val="3645024093"/>
      </p:ext>
    </p:extLst>
  </p:cSld>
  <p:clrMapOvr>
    <a:masterClrMapping/>
  </p:clrMapOvr>
  <p:transition spd="slow">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260648"/>
            <a:ext cx="9252520" cy="6408712"/>
          </a:xfrm>
        </p:spPr>
        <p:txBody>
          <a:bodyPr>
            <a:normAutofit fontScale="92500" lnSpcReduction="20000"/>
          </a:bodyPr>
          <a:lstStyle/>
          <a:p>
            <a:pPr marL="0" indent="0">
              <a:buNone/>
            </a:pPr>
            <a:r>
              <a:rPr lang="ru-RU" i="1" dirty="0" smtClean="0">
                <a:latin typeface="Century Schoolbook" pitchFamily="18" charset="0"/>
                <a:ea typeface="Batang" pitchFamily="18" charset="-127"/>
              </a:rPr>
              <a:t>Так происходит и в тексте </a:t>
            </a:r>
          </a:p>
          <a:p>
            <a:pPr marL="0" indent="0">
              <a:buNone/>
            </a:pPr>
            <a:r>
              <a:rPr lang="ru-RU" i="1" dirty="0" smtClean="0">
                <a:latin typeface="Century Schoolbook" pitchFamily="18" charset="0"/>
                <a:ea typeface="Batang" pitchFamily="18" charset="-127"/>
              </a:rPr>
              <a:t>К. Г. </a:t>
            </a:r>
            <a:r>
              <a:rPr lang="ru-RU" i="1" dirty="0">
                <a:latin typeface="Century Schoolbook" pitchFamily="18" charset="0"/>
                <a:ea typeface="Batang" pitchFamily="18" charset="-127"/>
              </a:rPr>
              <a:t>Паустовского. В подтверждение приведу пример </a:t>
            </a:r>
            <a:r>
              <a:rPr lang="ru-RU" i="1" dirty="0" smtClean="0">
                <a:latin typeface="Century Schoolbook" pitchFamily="18" charset="0"/>
                <a:ea typeface="Batang" pitchFamily="18" charset="-127"/>
              </a:rPr>
              <a:t>из  предложений 7</a:t>
            </a:r>
            <a:r>
              <a:rPr lang="ru-RU" i="1" dirty="0">
                <a:latin typeface="Century Schoolbook" pitchFamily="18" charset="0"/>
                <a:ea typeface="Batang" pitchFamily="18" charset="-127"/>
              </a:rPr>
              <a:t>, </a:t>
            </a:r>
            <a:r>
              <a:rPr lang="ru-RU" i="1" dirty="0" smtClean="0">
                <a:latin typeface="Century Schoolbook" pitchFamily="18" charset="0"/>
                <a:ea typeface="Batang" pitchFamily="18" charset="-127"/>
              </a:rPr>
              <a:t>8, в них  </a:t>
            </a:r>
            <a:r>
              <a:rPr lang="ru-RU" i="1" dirty="0" smtClean="0">
                <a:latin typeface="Century Schoolbook" pitchFamily="18" charset="0"/>
                <a:ea typeface="Batang" pitchFamily="18" charset="-127"/>
              </a:rPr>
              <a:t>показаны </a:t>
            </a:r>
            <a:r>
              <a:rPr lang="ru-RU" i="1" dirty="0">
                <a:latin typeface="Century Schoolbook" pitchFamily="18" charset="0"/>
                <a:ea typeface="Batang" pitchFamily="18" charset="-127"/>
              </a:rPr>
              <a:t>чувства и мысли обоих героев, и девочки, и Грига </a:t>
            </a:r>
            <a:r>
              <a:rPr lang="ru-RU" i="1" dirty="0" smtClean="0">
                <a:latin typeface="Century Schoolbook" pitchFamily="18" charset="0"/>
                <a:ea typeface="Batang" pitchFamily="18" charset="-127"/>
              </a:rPr>
              <a:t>(девочка  </a:t>
            </a:r>
            <a:r>
              <a:rPr lang="ru-RU" i="1" dirty="0">
                <a:latin typeface="Century Schoolbook" pitchFamily="18" charset="0"/>
                <a:ea typeface="Batang" pitchFamily="18" charset="-127"/>
              </a:rPr>
              <a:t>смущена, </a:t>
            </a:r>
            <a:r>
              <a:rPr lang="ru-RU" i="1" dirty="0" smtClean="0">
                <a:latin typeface="Century Schoolbook" pitchFamily="18" charset="0"/>
                <a:ea typeface="Batang" pitchFamily="18" charset="-127"/>
              </a:rPr>
              <a:t>композитор очарован </a:t>
            </a:r>
            <a:r>
              <a:rPr lang="ru-RU" i="1" dirty="0">
                <a:latin typeface="Century Schoolbook" pitchFamily="18" charset="0"/>
                <a:ea typeface="Batang" pitchFamily="18" charset="-127"/>
              </a:rPr>
              <a:t>малышкой).</a:t>
            </a:r>
          </a:p>
          <a:p>
            <a:pPr marL="0" indent="0">
              <a:buNone/>
            </a:pPr>
            <a:r>
              <a:rPr lang="ru-RU" i="1" dirty="0">
                <a:latin typeface="Century Schoolbook" pitchFamily="18" charset="0"/>
                <a:ea typeface="Batang" pitchFamily="18" charset="-127"/>
              </a:rPr>
              <a:t>  </a:t>
            </a:r>
            <a:r>
              <a:rPr lang="ru-RU" i="1" dirty="0">
                <a:latin typeface="Century Schoolbook" pitchFamily="18" charset="0"/>
                <a:ea typeface="Batang" pitchFamily="18" charset="-127"/>
              </a:rPr>
              <a:t>Особенно ярко нарисовано Паустовским восприятие музыки восемнадцатилетней девушкой (предложения с № 46 по 48): сначала в душе </a:t>
            </a:r>
            <a:r>
              <a:rPr lang="ru-RU" i="1" dirty="0" err="1">
                <a:latin typeface="Century Schoolbook" pitchFamily="18" charset="0"/>
                <a:ea typeface="Batang" pitchFamily="18" charset="-127"/>
              </a:rPr>
              <a:t>Дагни</a:t>
            </a:r>
            <a:r>
              <a:rPr lang="ru-RU" i="1" dirty="0">
                <a:latin typeface="Century Schoolbook" pitchFamily="18" charset="0"/>
                <a:ea typeface="Batang" pitchFamily="18" charset="-127"/>
              </a:rPr>
              <a:t> «шумела буря», но она умеет понимать, чувствовать музыку. Использование однородных глаголов-сказуемых  в предложении 48 помогает увидеть, насколько богато воображение героини и как талантлив композитор, сумевший создать такую музыку.</a:t>
            </a:r>
          </a:p>
          <a:p>
            <a:pPr marL="0" indent="0">
              <a:buNone/>
            </a:pPr>
            <a:endParaRPr lang="ru-RU" i="1" dirty="0">
              <a:latin typeface="Century Schoolbook" pitchFamily="18" charset="0"/>
              <a:ea typeface="Batang" pitchFamily="18" charset="-127"/>
            </a:endParaRPr>
          </a:p>
          <a:p>
            <a:pPr marL="0" indent="0">
              <a:buNone/>
            </a:pPr>
            <a:endParaRPr lang="ru-RU" i="1" dirty="0">
              <a:latin typeface="Century Schoolbook" pitchFamily="18" charset="0"/>
              <a:ea typeface="Batang" pitchFamily="18" charset="-127"/>
            </a:endParaRPr>
          </a:p>
        </p:txBody>
      </p:sp>
    </p:spTree>
    <p:extLst>
      <p:ext uri="{BB962C8B-B14F-4D97-AF65-F5344CB8AC3E}">
        <p14:creationId xmlns:p14="http://schemas.microsoft.com/office/powerpoint/2010/main" val="900592248"/>
      </p:ext>
    </p:extLst>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332656"/>
            <a:ext cx="8928992" cy="6336704"/>
          </a:xfrm>
        </p:spPr>
        <p:txBody>
          <a:bodyPr>
            <a:normAutofit lnSpcReduction="10000"/>
          </a:bodyPr>
          <a:lstStyle/>
          <a:p>
            <a:pPr marL="0" lvl="0" indent="0" fontAlgn="base">
              <a:spcBef>
                <a:spcPct val="0"/>
              </a:spcBef>
              <a:spcAft>
                <a:spcPct val="0"/>
              </a:spcAft>
              <a:buNone/>
            </a:pPr>
            <a:r>
              <a:rPr lang="ru-RU" sz="3600" dirty="0">
                <a:solidFill>
                  <a:prstClr val="black"/>
                </a:solidFill>
              </a:rPr>
              <a:t>Русский язык… богат </a:t>
            </a:r>
            <a:r>
              <a:rPr lang="ru-RU" sz="3600" b="1" spc="50" dirty="0">
                <a:ln w="11430">
                  <a:solidFill>
                    <a:srgbClr val="663300"/>
                  </a:solidFill>
                </a:ln>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Arial" charset="0"/>
              </a:rPr>
              <a:t>глаголами и существительными, разнообразен формами, выражающими оттенки чувств и мыслей.</a:t>
            </a:r>
            <a:r>
              <a:rPr lang="ru-RU" sz="3600" dirty="0">
                <a:solidFill>
                  <a:prstClr val="black"/>
                </a:solidFill>
              </a:rPr>
              <a:t> </a:t>
            </a:r>
          </a:p>
          <a:p>
            <a:pPr marL="0" lvl="0" indent="0" algn="r" fontAlgn="base">
              <a:spcBef>
                <a:spcPct val="0"/>
              </a:spcBef>
              <a:spcAft>
                <a:spcPct val="0"/>
              </a:spcAft>
              <a:buNone/>
            </a:pPr>
            <a:r>
              <a:rPr lang="ru-RU" sz="3600" dirty="0">
                <a:solidFill>
                  <a:prstClr val="black"/>
                </a:solidFill>
              </a:rPr>
              <a:t>Лев Николаевич Толстой</a:t>
            </a:r>
          </a:p>
          <a:p>
            <a:pPr marL="0" lvl="0" indent="0" fontAlgn="base">
              <a:spcAft>
                <a:spcPct val="0"/>
              </a:spcAft>
              <a:buNone/>
            </a:pPr>
            <a:r>
              <a:rPr lang="ru-RU" sz="3600" dirty="0">
                <a:solidFill>
                  <a:prstClr val="black"/>
                </a:solidFill>
              </a:rPr>
              <a:t> Если мы хотим назвать какое-нибудь чувство или волевое побуждение и соотнести это с понятием, мы употребим </a:t>
            </a:r>
            <a:r>
              <a:rPr lang="ru-RU" sz="3600" b="1" dirty="0">
                <a:ln w="24500" cmpd="dbl">
                  <a:solidFill>
                    <a:srgbClr val="C0504D">
                      <a:shade val="85000"/>
                      <a:satMod val="155000"/>
                    </a:srgbClr>
                  </a:solidFill>
                  <a:prstDash val="solid"/>
                  <a:miter lim="800000"/>
                </a:ln>
                <a:solidFill>
                  <a:srgbClr val="C00000"/>
                </a:solidFill>
                <a:effectLst>
                  <a:outerShdw blurRad="38100" dist="38100" dir="7020000" algn="tl">
                    <a:srgbClr val="000000">
                      <a:alpha val="35000"/>
                    </a:srgbClr>
                  </a:outerShdw>
                </a:effectLst>
              </a:rPr>
              <a:t>существительное, глагол, прилагательное, наречие.</a:t>
            </a:r>
            <a:endParaRPr lang="ru-RU" sz="3600" dirty="0">
              <a:solidFill>
                <a:srgbClr val="C00000"/>
              </a:solidFill>
            </a:endParaRPr>
          </a:p>
          <a:p>
            <a:pPr marL="0" lvl="0" indent="0" algn="r" fontAlgn="base">
              <a:spcAft>
                <a:spcPct val="0"/>
              </a:spcAft>
              <a:buNone/>
            </a:pPr>
            <a:r>
              <a:rPr lang="ru-RU" sz="3600" dirty="0">
                <a:solidFill>
                  <a:prstClr val="black"/>
                </a:solidFill>
              </a:rPr>
              <a:t>А. А. Реформатский</a:t>
            </a:r>
          </a:p>
          <a:p>
            <a:pPr marL="0" lvl="0" indent="0" fontAlgn="base">
              <a:spcBef>
                <a:spcPct val="0"/>
              </a:spcBef>
              <a:spcAft>
                <a:spcPct val="0"/>
              </a:spcAft>
              <a:buNone/>
            </a:pPr>
            <a:endParaRPr lang="ru-RU" dirty="0">
              <a:solidFill>
                <a:prstClr val="black"/>
              </a:solidFill>
            </a:endParaRPr>
          </a:p>
        </p:txBody>
      </p:sp>
    </p:spTree>
    <p:extLst>
      <p:ext uri="{BB962C8B-B14F-4D97-AF65-F5344CB8AC3E}">
        <p14:creationId xmlns:p14="http://schemas.microsoft.com/office/powerpoint/2010/main" val="38750636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heel(1)">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260648"/>
            <a:ext cx="9145016" cy="6408712"/>
          </a:xfrm>
        </p:spPr>
        <p:txBody>
          <a:bodyPr>
            <a:normAutofit/>
          </a:bodyPr>
          <a:lstStyle/>
          <a:p>
            <a:pPr marL="0" indent="0">
              <a:buNone/>
            </a:pPr>
            <a:r>
              <a:rPr lang="ru-RU" i="1" dirty="0" smtClean="0">
                <a:latin typeface="Century Schoolbook" pitchFamily="18" charset="0"/>
                <a:ea typeface="Batang" pitchFamily="18" charset="-127"/>
              </a:rPr>
              <a:t>   </a:t>
            </a:r>
          </a:p>
          <a:p>
            <a:pPr marL="0" indent="0">
              <a:buNone/>
            </a:pPr>
            <a:r>
              <a:rPr lang="ru-RU" i="1" dirty="0">
                <a:latin typeface="Century Schoolbook" pitchFamily="18" charset="0"/>
                <a:ea typeface="Batang" pitchFamily="18" charset="-127"/>
              </a:rPr>
              <a:t> </a:t>
            </a:r>
            <a:r>
              <a:rPr lang="ru-RU" i="1" dirty="0" smtClean="0">
                <a:latin typeface="Century Schoolbook" pitchFamily="18" charset="0"/>
                <a:ea typeface="Batang" pitchFamily="18" charset="-127"/>
              </a:rPr>
              <a:t>  Мы </a:t>
            </a:r>
            <a:r>
              <a:rPr lang="ru-RU" i="1" dirty="0">
                <a:latin typeface="Century Schoolbook" pitchFamily="18" charset="0"/>
                <a:ea typeface="Batang" pitchFamily="18" charset="-127"/>
              </a:rPr>
              <a:t>убедились в </a:t>
            </a:r>
            <a:r>
              <a:rPr lang="ru-RU" i="1" dirty="0" smtClean="0">
                <a:latin typeface="Century Schoolbook" pitchFamily="18" charset="0"/>
                <a:ea typeface="Batang" pitchFamily="18" charset="-127"/>
              </a:rPr>
              <a:t>правоте слов </a:t>
            </a:r>
          </a:p>
          <a:p>
            <a:pPr marL="0" indent="0">
              <a:buNone/>
            </a:pPr>
            <a:r>
              <a:rPr lang="ru-RU" i="1" dirty="0" smtClean="0">
                <a:latin typeface="Century Schoolbook" pitchFamily="18" charset="0"/>
                <a:ea typeface="Batang" pitchFamily="18" charset="-127"/>
              </a:rPr>
              <a:t>Л. Н. Толстого о роли глаголов, существительных, форм слова, помогающих выражать оттенки мыслей и чувств.  Правильно </a:t>
            </a:r>
            <a:r>
              <a:rPr lang="ru-RU" i="1" dirty="0">
                <a:latin typeface="Century Schoolbook" pitchFamily="18" charset="0"/>
                <a:ea typeface="Batang" pitchFamily="18" charset="-127"/>
              </a:rPr>
              <a:t>отобранные мастером слова </a:t>
            </a:r>
            <a:r>
              <a:rPr lang="ru-RU" i="1" dirty="0" smtClean="0">
                <a:latin typeface="Century Schoolbook" pitchFamily="18" charset="0"/>
                <a:ea typeface="Batang" pitchFamily="18" charset="-127"/>
              </a:rPr>
              <a:t>помогают </a:t>
            </a:r>
            <a:r>
              <a:rPr lang="ru-RU" i="1" dirty="0">
                <a:latin typeface="Century Schoolbook" pitchFamily="18" charset="0"/>
                <a:ea typeface="Batang" pitchFamily="18" charset="-127"/>
              </a:rPr>
              <a:t>понять, что хотел сказать читателю </a:t>
            </a:r>
            <a:r>
              <a:rPr lang="ru-RU" i="1" dirty="0" smtClean="0">
                <a:latin typeface="Century Schoolbook" pitchFamily="18" charset="0"/>
                <a:ea typeface="Batang" pitchFamily="18" charset="-127"/>
              </a:rPr>
              <a:t>автор, ярче представить происходящее в произведении, увидеть героев, как живых.</a:t>
            </a:r>
            <a:endParaRPr lang="ru-RU" i="1" dirty="0">
              <a:latin typeface="Century Schoolbook" pitchFamily="18" charset="0"/>
              <a:ea typeface="Batang" pitchFamily="18" charset="-127"/>
            </a:endParaRPr>
          </a:p>
        </p:txBody>
      </p:sp>
    </p:spTree>
    <p:extLst>
      <p:ext uri="{BB962C8B-B14F-4D97-AF65-F5344CB8AC3E}">
        <p14:creationId xmlns:p14="http://schemas.microsoft.com/office/powerpoint/2010/main" val="2889226973"/>
      </p:ext>
    </p:extLst>
  </p:cSld>
  <p:clrMapOvr>
    <a:masterClrMapping/>
  </p:clrMapOvr>
  <p:transition spd="slow">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Андрей\Pictures\Мои рисунки\книги\0_b4158_98a19034_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5" y="-99392"/>
            <a:ext cx="9145015" cy="6707446"/>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07504" y="200337"/>
            <a:ext cx="9036496" cy="2123658"/>
          </a:xfrm>
          <a:prstGeom prst="rect">
            <a:avLst/>
          </a:prstGeom>
        </p:spPr>
        <p:txBody>
          <a:bodyPr wrap="square">
            <a:spAutoFit/>
          </a:bodyPr>
          <a:lstStyle/>
          <a:p>
            <a:pPr lvl="0" algn="ctr"/>
            <a:r>
              <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Пишем </a:t>
            </a: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сочинение </a:t>
            </a:r>
          </a:p>
          <a:p>
            <a:pPr lvl="0" algn="ct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О глаголе </a:t>
            </a:r>
            <a:endPar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endParaRPr>
          </a:p>
        </p:txBody>
      </p:sp>
      <p:sp>
        <p:nvSpPr>
          <p:cNvPr id="7" name="Прямоугольник 6"/>
          <p:cNvSpPr/>
          <p:nvPr/>
        </p:nvSpPr>
        <p:spPr>
          <a:xfrm rot="19789210">
            <a:off x="1460022" y="2718458"/>
            <a:ext cx="2416853" cy="2308324"/>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lvl="0" algn="ctr"/>
            <a:r>
              <a:rPr lang="ru-RU" sz="2400" b="1" i="1" dirty="0" smtClean="0">
                <a:ln w="11430">
                  <a:solidFill>
                    <a:srgbClr val="00B0F0"/>
                  </a:solidFill>
                </a:ln>
                <a:solidFill>
                  <a:schemeClr val="tx2"/>
                </a:solidFill>
                <a:latin typeface="Century Schoolbook" pitchFamily="18" charset="0"/>
              </a:rPr>
              <a:t>Сочинение</a:t>
            </a:r>
          </a:p>
          <a:p>
            <a:pPr lvl="0"/>
            <a:r>
              <a:rPr lang="ru-RU" sz="2400" b="1" i="1" dirty="0" smtClean="0">
                <a:ln w="11430">
                  <a:solidFill>
                    <a:srgbClr val="00B0F0"/>
                  </a:solidFill>
                </a:ln>
                <a:solidFill>
                  <a:schemeClr val="tx2"/>
                </a:solidFill>
                <a:latin typeface="Century Schoolbook" pitchFamily="18" charset="0"/>
              </a:rPr>
              <a:t>А. Югов утверждает, </a:t>
            </a:r>
            <a:r>
              <a:rPr lang="ru-RU" sz="2400" b="1" i="1" dirty="0">
                <a:ln w="11430">
                  <a:solidFill>
                    <a:srgbClr val="00B0F0"/>
                  </a:solidFill>
                </a:ln>
                <a:solidFill>
                  <a:schemeClr val="tx2"/>
                </a:solidFill>
                <a:latin typeface="Century Schoolbook" pitchFamily="18" charset="0"/>
              </a:rPr>
              <a:t>ч</a:t>
            </a:r>
            <a:r>
              <a:rPr lang="ru-RU" sz="2400" b="1" i="1" dirty="0" smtClean="0">
                <a:ln w="11430">
                  <a:solidFill>
                    <a:srgbClr val="00B0F0"/>
                  </a:solidFill>
                </a:ln>
                <a:solidFill>
                  <a:schemeClr val="tx2"/>
                </a:solidFill>
                <a:latin typeface="Century Schoolbook" pitchFamily="18" charset="0"/>
              </a:rPr>
              <a:t>то глагол</a:t>
            </a:r>
          </a:p>
          <a:p>
            <a:pPr lvl="0"/>
            <a:endParaRPr lang="ru-RU" sz="2400" b="1" i="1" dirty="0" smtClean="0">
              <a:ln w="11430">
                <a:solidFill>
                  <a:srgbClr val="00B0F0"/>
                </a:solidFill>
              </a:ln>
              <a:solidFill>
                <a:schemeClr val="tx2"/>
              </a:solidFill>
              <a:latin typeface="Century Schoolbook" pitchFamily="18" charset="0"/>
            </a:endParaRPr>
          </a:p>
          <a:p>
            <a:pPr lvl="0"/>
            <a:endParaRPr lang="ru-RU" sz="2400" b="1" i="1" dirty="0">
              <a:ln w="11430">
                <a:solidFill>
                  <a:srgbClr val="00B0F0"/>
                </a:solidFill>
              </a:ln>
              <a:solidFill>
                <a:schemeClr val="tx2"/>
              </a:solidFill>
              <a:latin typeface="Century Schoolbook" pitchFamily="18" charset="0"/>
            </a:endParaRPr>
          </a:p>
        </p:txBody>
      </p:sp>
    </p:spTree>
    <p:extLst>
      <p:ext uri="{BB962C8B-B14F-4D97-AF65-F5344CB8AC3E}">
        <p14:creationId xmlns:p14="http://schemas.microsoft.com/office/powerpoint/2010/main" val="37037948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fontScale="90000"/>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Повторим теорию.</a:t>
            </a:r>
            <a:b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Функции глагола</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Объект 2"/>
          <p:cNvSpPr>
            <a:spLocks noGrp="1"/>
          </p:cNvSpPr>
          <p:nvPr>
            <p:ph idx="1"/>
          </p:nvPr>
        </p:nvSpPr>
        <p:spPr>
          <a:xfrm>
            <a:off x="467544" y="1412776"/>
            <a:ext cx="8229600" cy="5217443"/>
          </a:xfr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marL="0" indent="0">
              <a:buNone/>
            </a:pPr>
            <a:r>
              <a:rPr lang="ru-RU" dirty="0"/>
              <a:t>Для художественной речи характерно широкое использование глаголов, которые выполняют следующие функции:</a:t>
            </a:r>
          </a:p>
          <a:p>
            <a:pPr>
              <a:buFont typeface="Wingdings" pitchFamily="2" charset="2"/>
              <a:buChar char="Ø"/>
            </a:pPr>
            <a:r>
              <a:rPr lang="ru-RU" dirty="0" smtClean="0"/>
              <a:t>используется </a:t>
            </a:r>
            <a:r>
              <a:rPr lang="ru-RU" dirty="0"/>
              <a:t>для передачи движения при описании окружающего мира и духовной жизни человека;</a:t>
            </a:r>
          </a:p>
          <a:p>
            <a:pPr>
              <a:buFont typeface="Wingdings" pitchFamily="2" charset="2"/>
              <a:buChar char="Ø"/>
            </a:pPr>
            <a:r>
              <a:rPr lang="ru-RU" dirty="0" smtClean="0"/>
              <a:t>речь</a:t>
            </a:r>
            <a:r>
              <a:rPr lang="ru-RU" dirty="0"/>
              <a:t>, насыщенная глаголами, выразительно передаёт стремительно разворачивающиеся события, создаёт энергию и напряжённость повествования;</a:t>
            </a:r>
          </a:p>
          <a:p>
            <a:pPr>
              <a:buFont typeface="Wingdings" pitchFamily="2" charset="2"/>
              <a:buChar char="Ø"/>
            </a:pPr>
            <a:r>
              <a:rPr lang="ru-RU" dirty="0" smtClean="0"/>
              <a:t>использование </a:t>
            </a:r>
            <a:r>
              <a:rPr lang="ru-RU" dirty="0"/>
              <a:t>глагола в речи является ярким образным средством;</a:t>
            </a:r>
          </a:p>
          <a:p>
            <a:pPr>
              <a:buFont typeface="Wingdings" pitchFamily="2" charset="2"/>
              <a:buChar char="Ø"/>
            </a:pPr>
            <a:r>
              <a:rPr lang="ru-RU" dirty="0" smtClean="0"/>
              <a:t>использование </a:t>
            </a:r>
            <a:r>
              <a:rPr lang="ru-RU" dirty="0"/>
              <a:t>целого ряда глаголов детализирует </a:t>
            </a:r>
            <a:r>
              <a:rPr lang="ru-RU" dirty="0" smtClean="0"/>
              <a:t>описание.</a:t>
            </a:r>
            <a:endParaRPr lang="ru-RU" dirty="0"/>
          </a:p>
          <a:p>
            <a:endParaRPr lang="ru-RU" dirty="0"/>
          </a:p>
        </p:txBody>
      </p:sp>
    </p:spTree>
    <p:extLst>
      <p:ext uri="{BB962C8B-B14F-4D97-AF65-F5344CB8AC3E}">
        <p14:creationId xmlns:p14="http://schemas.microsoft.com/office/powerpoint/2010/main" val="2063847192"/>
      </p:ext>
    </p:extLst>
  </p:cSld>
  <p:clrMapOvr>
    <a:masterClrMapping/>
  </p:clrMapOvr>
  <p:transition spd="slow">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Функции глагола</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Объект 2"/>
          <p:cNvSpPr>
            <a:spLocks noGrp="1"/>
          </p:cNvSpPr>
          <p:nvPr>
            <p:ph idx="1"/>
          </p:nvPr>
        </p:nvSpPr>
        <p:spPr>
          <a:xfrm>
            <a:off x="457200" y="908720"/>
            <a:ext cx="8229600" cy="5217443"/>
          </a:xfrm>
        </p:spPr>
        <p:txBody>
          <a:bodyPr>
            <a:normAutofit fontScale="92500" lnSpcReduction="20000"/>
          </a:bodyPr>
          <a:lstStyle/>
          <a:p>
            <a:pPr marL="0" indent="0">
              <a:buNone/>
            </a:pPr>
            <a:r>
              <a:rPr lang="ru-RU" dirty="0" smtClean="0"/>
              <a:t>Некоторые </a:t>
            </a:r>
            <a:r>
              <a:rPr lang="ru-RU" dirty="0"/>
              <a:t>группы глаголов, обозначающие конкретные действия (красться, метаться, кувыркаться) используются как средство образной конкретизации речи:</a:t>
            </a:r>
          </a:p>
          <a:p>
            <a:pPr marL="0" indent="0">
              <a:buNone/>
            </a:pPr>
            <a:r>
              <a:rPr lang="ru-RU" dirty="0"/>
              <a:t>1.	для характеристики персонажа выбираются наиболее </a:t>
            </a:r>
            <a:r>
              <a:rPr lang="ru-RU" dirty="0" smtClean="0"/>
              <a:t>выразительные </a:t>
            </a:r>
            <a:r>
              <a:rPr lang="ru-RU" dirty="0"/>
              <a:t>глаголы;</a:t>
            </a:r>
          </a:p>
          <a:p>
            <a:pPr marL="0" indent="0">
              <a:buNone/>
            </a:pPr>
            <a:r>
              <a:rPr lang="ru-RU" dirty="0"/>
              <a:t>2.	при передаче диалога нередко вместо глаголов «говорения» </a:t>
            </a:r>
            <a:r>
              <a:rPr lang="ru-RU" dirty="0" smtClean="0"/>
              <a:t>используются </a:t>
            </a:r>
            <a:r>
              <a:rPr lang="ru-RU" dirty="0"/>
              <a:t>слова, изображающие действия, которые </a:t>
            </a:r>
            <a:r>
              <a:rPr lang="ru-RU" dirty="0" smtClean="0"/>
              <a:t>сопровождают </a:t>
            </a:r>
            <a:r>
              <a:rPr lang="ru-RU" dirty="0"/>
              <a:t>речь;</a:t>
            </a:r>
          </a:p>
          <a:p>
            <a:pPr marL="0" indent="0">
              <a:buNone/>
            </a:pPr>
            <a:r>
              <a:rPr lang="ru-RU" dirty="0"/>
              <a:t>3.	глаголы часто подвергаются образному переосмыслению за счет широких выразительных </a:t>
            </a:r>
            <a:r>
              <a:rPr lang="ru-RU" dirty="0" smtClean="0"/>
              <a:t>возможностей.</a:t>
            </a:r>
            <a:endParaRPr lang="ru-RU" dirty="0"/>
          </a:p>
          <a:p>
            <a:endParaRPr lang="ru-RU" dirty="0"/>
          </a:p>
        </p:txBody>
      </p:sp>
    </p:spTree>
    <p:extLst>
      <p:ext uri="{BB962C8B-B14F-4D97-AF65-F5344CB8AC3E}">
        <p14:creationId xmlns:p14="http://schemas.microsoft.com/office/powerpoint/2010/main" val="2829662616"/>
      </p:ext>
    </p:extLst>
  </p:cSld>
  <p:clrMapOvr>
    <a:masterClrMapping/>
  </p:clrMapOvr>
  <p:transition spd="slow">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Функции глагола</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Объект 2"/>
          <p:cNvSpPr>
            <a:spLocks noGrp="1"/>
          </p:cNvSpPr>
          <p:nvPr>
            <p:ph idx="1"/>
          </p:nvPr>
        </p:nvSpPr>
        <p:spPr>
          <a:xfrm>
            <a:off x="457200" y="908720"/>
            <a:ext cx="8229600" cy="5217443"/>
          </a:xfrm>
        </p:spPr>
        <p:txBody>
          <a:bodyPr>
            <a:normAutofit fontScale="92500" lnSpcReduction="10000"/>
          </a:bodyPr>
          <a:lstStyle/>
          <a:p>
            <a:pPr marL="0" indent="0">
              <a:buNone/>
            </a:pPr>
            <a:r>
              <a:rPr lang="ru-RU" dirty="0"/>
              <a:t>Н</a:t>
            </a:r>
            <a:r>
              <a:rPr lang="ru-RU" dirty="0" smtClean="0"/>
              <a:t>екоторые </a:t>
            </a:r>
            <a:r>
              <a:rPr lang="ru-RU" dirty="0"/>
              <a:t>глаголы часто используются в переносном значении:</a:t>
            </a:r>
          </a:p>
          <a:p>
            <a:pPr marL="0" indent="0">
              <a:buNone/>
            </a:pPr>
            <a:r>
              <a:rPr lang="ru-RU" dirty="0"/>
              <a:t>1.	глаголы, характеризующие поведение животных (выть, </a:t>
            </a:r>
            <a:r>
              <a:rPr lang="ru-RU" dirty="0" smtClean="0"/>
              <a:t>скулить</a:t>
            </a:r>
            <a:r>
              <a:rPr lang="ru-RU" dirty="0"/>
              <a:t>, лаять);</a:t>
            </a:r>
          </a:p>
          <a:p>
            <a:pPr marL="0" indent="0">
              <a:buNone/>
            </a:pPr>
            <a:r>
              <a:rPr lang="ru-RU" dirty="0"/>
              <a:t>2.	глаголы движения (плыть, ползти, идти);</a:t>
            </a:r>
          </a:p>
          <a:p>
            <a:pPr marL="0" indent="0">
              <a:buNone/>
            </a:pPr>
            <a:r>
              <a:rPr lang="ru-RU" dirty="0"/>
              <a:t>3.	некоторые глаголы допускают субстантивную замену (любить — относиться с любовью);</a:t>
            </a:r>
          </a:p>
          <a:p>
            <a:pPr marL="0" indent="0">
              <a:buNone/>
            </a:pPr>
            <a:r>
              <a:rPr lang="ru-RU" dirty="0"/>
              <a:t>4.	преобладание глагольных конструкций над именными в </a:t>
            </a:r>
            <a:r>
              <a:rPr lang="ru-RU" dirty="0" smtClean="0"/>
              <a:t>художественной </a:t>
            </a:r>
            <a:r>
              <a:rPr lang="ru-RU" dirty="0"/>
              <a:t>речи придает ей эмоциональность и динамичность.</a:t>
            </a:r>
          </a:p>
          <a:p>
            <a:pPr marL="0" indent="0">
              <a:buNone/>
            </a:pPr>
            <a:endParaRPr lang="ru-RU" dirty="0"/>
          </a:p>
        </p:txBody>
      </p:sp>
    </p:spTree>
    <p:extLst>
      <p:ext uri="{BB962C8B-B14F-4D97-AF65-F5344CB8AC3E}">
        <p14:creationId xmlns:p14="http://schemas.microsoft.com/office/powerpoint/2010/main" val="1609883954"/>
      </p:ext>
    </p:extLst>
  </p:cSld>
  <p:clrMapOvr>
    <a:masterClrMapping/>
  </p:clrMapOvr>
  <p:transition spd="slow">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44624"/>
            <a:ext cx="9144000" cy="6696744"/>
          </a:xfrm>
        </p:spPr>
        <p:txBody>
          <a:bodyPr>
            <a:normAutofit/>
          </a:bodyPr>
          <a:lstStyle/>
          <a:p>
            <a:pPr marL="0" lvl="0" indent="0" fontAlgn="base">
              <a:lnSpc>
                <a:spcPct val="80000"/>
              </a:lnSpc>
              <a:spcAft>
                <a:spcPct val="0"/>
              </a:spcAft>
              <a:buNone/>
            </a:pPr>
            <a:endParaRPr lang="ru-RU" altLang="ko-KR" sz="2000" kern="0" dirty="0" smtClean="0">
              <a:solidFill>
                <a:srgbClr val="663300"/>
              </a:solidFill>
              <a:latin typeface="Verdana" pitchFamily="34" charset="0"/>
              <a:ea typeface="굴림" pitchFamily="34" charset="-127"/>
            </a:endParaRPr>
          </a:p>
          <a:p>
            <a:pPr marL="0" lvl="0" indent="0" fontAlgn="base">
              <a:lnSpc>
                <a:spcPct val="80000"/>
              </a:lnSpc>
              <a:spcAft>
                <a:spcPct val="0"/>
              </a:spcAft>
              <a:buNone/>
            </a:pPr>
            <a:r>
              <a:rPr lang="ru-RU" altLang="ko-KR" sz="2400" kern="0" dirty="0">
                <a:solidFill>
                  <a:srgbClr val="663300"/>
                </a:solidFill>
                <a:latin typeface="Verdana" pitchFamily="34" charset="0"/>
                <a:ea typeface="굴림" pitchFamily="34" charset="-127"/>
              </a:rPr>
              <a:t>        </a:t>
            </a:r>
            <a:endParaRPr lang="ru-RU" altLang="ko-KR" sz="2400" kern="0" dirty="0" smtClean="0">
              <a:solidFill>
                <a:srgbClr val="663300"/>
              </a:solidFill>
              <a:latin typeface="Verdana" pitchFamily="34" charset="0"/>
              <a:ea typeface="굴림" pitchFamily="34" charset="-127"/>
            </a:endParaRPr>
          </a:p>
        </p:txBody>
      </p:sp>
      <p:sp>
        <p:nvSpPr>
          <p:cNvPr id="2" name="Прямоугольник 1"/>
          <p:cNvSpPr/>
          <p:nvPr/>
        </p:nvSpPr>
        <p:spPr>
          <a:xfrm>
            <a:off x="0" y="-3126641"/>
            <a:ext cx="9144000" cy="10002738"/>
          </a:xfrm>
          <a:prstGeom prst="rect">
            <a:avLst/>
          </a:prstGeom>
        </p:spPr>
        <p:txBody>
          <a:bodyPr wrap="square">
            <a:spAutoFit/>
          </a:bodyPr>
          <a:lstStyle/>
          <a:p>
            <a:r>
              <a:rPr lang="ru-RU" dirty="0" smtClean="0"/>
              <a:t>.   </a:t>
            </a:r>
            <a:endParaRPr lang="ru-RU" dirty="0" smtClean="0"/>
          </a:p>
          <a:p>
            <a:r>
              <a:rPr lang="ru-RU" dirty="0" smtClean="0"/>
              <a:t> </a:t>
            </a:r>
          </a:p>
          <a:p>
            <a:r>
              <a:rPr lang="ru-RU" dirty="0" smtClean="0"/>
              <a:t> </a:t>
            </a:r>
            <a:endParaRPr lang="ru-RU" dirty="0"/>
          </a:p>
          <a:p>
            <a:r>
              <a:rPr lang="ru-RU" dirty="0"/>
              <a:t> </a:t>
            </a:r>
          </a:p>
          <a:p>
            <a:r>
              <a:rPr lang="ru-RU" dirty="0"/>
              <a:t>     </a:t>
            </a:r>
          </a:p>
          <a:p>
            <a:r>
              <a:rPr lang="ru-RU" dirty="0"/>
              <a:t> </a:t>
            </a:r>
          </a:p>
          <a:p>
            <a:r>
              <a:rPr lang="ru-RU" dirty="0"/>
              <a:t> </a:t>
            </a:r>
          </a:p>
          <a:p>
            <a:r>
              <a:rPr lang="ru-RU" dirty="0"/>
              <a:t> </a:t>
            </a:r>
            <a:r>
              <a:rPr lang="ru-RU" dirty="0" smtClean="0"/>
              <a:t> </a:t>
            </a: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r>
              <a:rPr lang="ru-RU" dirty="0" smtClean="0"/>
              <a:t>Часть </a:t>
            </a:r>
            <a:r>
              <a:rPr lang="ru-RU" dirty="0"/>
              <a:t>3                                          </a:t>
            </a:r>
          </a:p>
          <a:p>
            <a:endParaRPr lang="ru-RU" dirty="0" smtClean="0"/>
          </a:p>
          <a:p>
            <a:endParaRPr lang="ru-RU" dirty="0"/>
          </a:p>
          <a:p>
            <a:endParaRPr lang="ru-RU" sz="2000" dirty="0"/>
          </a:p>
          <a:p>
            <a:r>
              <a:rPr lang="ru-RU" sz="2000" dirty="0" smtClean="0"/>
              <a:t>                 Напишите  </a:t>
            </a:r>
            <a:r>
              <a:rPr lang="ru-RU" sz="2000" dirty="0"/>
              <a:t>сочинение-рассуждение,  раскрывая  смысл  </a:t>
            </a:r>
            <a:r>
              <a:rPr lang="ru-RU" sz="2000" dirty="0" smtClean="0"/>
              <a:t>высказывания</a:t>
            </a:r>
          </a:p>
          <a:p>
            <a:r>
              <a:rPr lang="ru-RU" sz="2000" b="1" dirty="0">
                <a:solidFill>
                  <a:srgbClr val="FF0000"/>
                </a:solidFill>
              </a:rPr>
              <a:t>п</a:t>
            </a:r>
            <a:r>
              <a:rPr lang="ru-RU" sz="2000" b="1" dirty="0" smtClean="0">
                <a:solidFill>
                  <a:srgbClr val="FF0000"/>
                </a:solidFill>
              </a:rPr>
              <a:t>исателя А</a:t>
            </a:r>
            <a:r>
              <a:rPr lang="ru-RU" sz="2000" b="1" dirty="0">
                <a:solidFill>
                  <a:srgbClr val="FF0000"/>
                </a:solidFill>
              </a:rPr>
              <a:t>. </a:t>
            </a:r>
            <a:r>
              <a:rPr lang="ru-RU" sz="2000" b="1" dirty="0" smtClean="0">
                <a:solidFill>
                  <a:srgbClr val="FF0000"/>
                </a:solidFill>
              </a:rPr>
              <a:t>Югова: «Глагол </a:t>
            </a:r>
            <a:r>
              <a:rPr lang="ru-RU" sz="2000" b="1" dirty="0">
                <a:solidFill>
                  <a:srgbClr val="FF0000"/>
                </a:solidFill>
              </a:rPr>
              <a:t>– самая огнедышащая, самая живая часть речи. В глаголе струится самая алая, самая свежая артериальная кровь </a:t>
            </a:r>
            <a:r>
              <a:rPr lang="ru-RU" sz="2000" b="1" dirty="0" smtClean="0">
                <a:solidFill>
                  <a:srgbClr val="FF0000"/>
                </a:solidFill>
              </a:rPr>
              <a:t>языка». </a:t>
            </a:r>
            <a:endParaRPr lang="ru-RU" sz="2000" b="1" dirty="0">
              <a:solidFill>
                <a:srgbClr val="FF0000"/>
              </a:solidFill>
            </a:endParaRPr>
          </a:p>
          <a:p>
            <a:r>
              <a:rPr lang="ru-RU" sz="2000" dirty="0" smtClean="0"/>
              <a:t>Аргументируя </a:t>
            </a:r>
            <a:r>
              <a:rPr lang="ru-RU" sz="2000" dirty="0"/>
              <a:t>свой ответ, приведите 2 (два) примера из прочитанного текста. </a:t>
            </a:r>
          </a:p>
          <a:p>
            <a:r>
              <a:rPr lang="ru-RU" sz="2000" dirty="0"/>
              <a:t>Приводя примеры, указывайте номера нужных предложений или применяйте </a:t>
            </a:r>
          </a:p>
          <a:p>
            <a:r>
              <a:rPr lang="ru-RU" sz="2000" dirty="0"/>
              <a:t>цитирование. </a:t>
            </a:r>
          </a:p>
          <a:p>
            <a:r>
              <a:rPr lang="ru-RU" sz="2000" dirty="0"/>
              <a:t>Вы можете писать работу в научном или публицистическом стиле, раскрывая </a:t>
            </a:r>
          </a:p>
          <a:p>
            <a:r>
              <a:rPr lang="ru-RU" sz="2000" dirty="0"/>
              <a:t>тему на лингвистическом материале. Начать сочинение Вы можете словами </a:t>
            </a:r>
          </a:p>
          <a:p>
            <a:r>
              <a:rPr lang="ru-RU" sz="2000" dirty="0" smtClean="0"/>
              <a:t>В. Югова. </a:t>
            </a:r>
            <a:endParaRPr lang="ru-RU" sz="2000" dirty="0"/>
          </a:p>
          <a:p>
            <a:r>
              <a:rPr lang="ru-RU" sz="2000" dirty="0"/>
              <a:t>Объём сочинения должен составлять не менее 70 слов.  </a:t>
            </a:r>
          </a:p>
          <a:p>
            <a:r>
              <a:rPr lang="ru-RU" sz="2000" dirty="0"/>
              <a:t>Работа, написанная без опоры на прочитанный текст (не по данному тексту), </a:t>
            </a:r>
          </a:p>
          <a:p>
            <a:r>
              <a:rPr lang="ru-RU" sz="2000" dirty="0"/>
              <a:t>не  оценивается.  Если  сочинение  представляет  собой  пересказанный  или </a:t>
            </a:r>
          </a:p>
          <a:p>
            <a:r>
              <a:rPr lang="ru-RU" sz="2000" dirty="0"/>
              <a:t>полностью  переписанный  исходный  текст  без  каких  бы  то  ни  было </a:t>
            </a:r>
          </a:p>
          <a:p>
            <a:r>
              <a:rPr lang="ru-RU" sz="2000" dirty="0"/>
              <a:t>комментариев, то такая работа оценивается нулём баллов. </a:t>
            </a:r>
          </a:p>
          <a:p>
            <a:r>
              <a:rPr lang="ru-RU" sz="2000" dirty="0"/>
              <a:t>Сочинение пишите аккуратно, разборчивым почерком.   </a:t>
            </a:r>
          </a:p>
          <a:p>
            <a:r>
              <a:rPr lang="ru-RU" dirty="0" smtClean="0"/>
              <a:t> </a:t>
            </a:r>
            <a:endParaRPr lang="ru-RU" dirty="0"/>
          </a:p>
        </p:txBody>
      </p:sp>
      <p:sp>
        <p:nvSpPr>
          <p:cNvPr id="4" name="Скругленный прямоугольник 3"/>
          <p:cNvSpPr/>
          <p:nvPr/>
        </p:nvSpPr>
        <p:spPr>
          <a:xfrm>
            <a:off x="216360" y="1870738"/>
            <a:ext cx="720080" cy="28803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a:t>C2</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1" y="303992"/>
            <a:ext cx="1512168" cy="748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0" y="1052735"/>
            <a:ext cx="9144000" cy="64285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endParaRPr lang="ru-RU" dirty="0"/>
          </a:p>
          <a:p>
            <a:endParaRPr lang="ru-RU" dirty="0"/>
          </a:p>
          <a:p>
            <a:r>
              <a:rPr lang="ru-RU" dirty="0"/>
              <a:t> </a:t>
            </a:r>
            <a:r>
              <a:rPr lang="ru-RU" b="1" dirty="0">
                <a:solidFill>
                  <a:schemeClr val="accent6">
                    <a:lumMod val="50000"/>
                  </a:schemeClr>
                </a:solidFill>
              </a:rPr>
              <a:t>Используя  прочитанный  текст  из  части  2,  выполните  на  отдельном </a:t>
            </a:r>
            <a:r>
              <a:rPr lang="ru-RU" b="1" dirty="0" smtClean="0">
                <a:solidFill>
                  <a:schemeClr val="accent6">
                    <a:lumMod val="50000"/>
                  </a:schemeClr>
                </a:solidFill>
              </a:rPr>
              <a:t>листе </a:t>
            </a:r>
            <a:r>
              <a:rPr lang="ru-RU" b="1" dirty="0">
                <a:solidFill>
                  <a:schemeClr val="accent6">
                    <a:lumMod val="50000"/>
                  </a:schemeClr>
                </a:solidFill>
              </a:rPr>
              <a:t>задание С2</a:t>
            </a:r>
          </a:p>
          <a:p>
            <a:r>
              <a:rPr lang="ru-RU" dirty="0" smtClean="0"/>
              <a:t> </a:t>
            </a:r>
            <a:endParaRPr lang="ru-RU" dirty="0"/>
          </a:p>
          <a:p>
            <a:r>
              <a:rPr lang="ru-RU" dirty="0"/>
              <a:t> </a:t>
            </a:r>
            <a:r>
              <a:rPr lang="ru-RU" dirty="0" smtClean="0"/>
              <a:t>    </a:t>
            </a:r>
            <a:r>
              <a:rPr lang="ru-RU" dirty="0" smtClean="0">
                <a:solidFill>
                  <a:schemeClr val="accent6">
                    <a:lumMod val="50000"/>
                  </a:schemeClr>
                </a:solidFill>
              </a:rPr>
              <a:t>      </a:t>
            </a:r>
            <a:r>
              <a:rPr lang="ru-RU" dirty="0" smtClean="0"/>
              <a:t>    </a:t>
            </a:r>
            <a:endParaRPr lang="ru-RU" dirty="0"/>
          </a:p>
        </p:txBody>
      </p:sp>
    </p:spTree>
    <p:extLst>
      <p:ext uri="{BB962C8B-B14F-4D97-AF65-F5344CB8AC3E}">
        <p14:creationId xmlns:p14="http://schemas.microsoft.com/office/powerpoint/2010/main" val="3535131810"/>
      </p:ext>
    </p:extLst>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0"/>
            <a:ext cx="9036496" cy="6858000"/>
          </a:xfrm>
        </p:spPr>
        <p:txBody>
          <a:bodyPr>
            <a:normAutofit fontScale="70000" lnSpcReduction="20000"/>
          </a:bodyPr>
          <a:lstStyle/>
          <a:p>
            <a:pPr marL="0" indent="0" algn="ctr">
              <a:buNone/>
            </a:pPr>
            <a:r>
              <a:rPr lang="ru-RU" dirty="0" smtClean="0"/>
              <a:t>Текст</a:t>
            </a:r>
          </a:p>
          <a:p>
            <a:pPr marL="0" indent="0">
              <a:buNone/>
            </a:pPr>
            <a:r>
              <a:rPr lang="ru-RU" dirty="0" smtClean="0"/>
              <a:t>      </a:t>
            </a:r>
          </a:p>
          <a:p>
            <a:pPr marL="0" indent="0">
              <a:buNone/>
            </a:pPr>
            <a:r>
              <a:rPr lang="ru-RU" dirty="0"/>
              <a:t> </a:t>
            </a:r>
            <a:r>
              <a:rPr lang="ru-RU" dirty="0" smtClean="0"/>
              <a:t>       </a:t>
            </a:r>
            <a:r>
              <a:rPr lang="ru-RU" dirty="0"/>
              <a:t>(1)Мы собирались на рыбалку, когда прибежала Наташка.   </a:t>
            </a:r>
          </a:p>
          <a:p>
            <a:pPr marL="0" indent="0">
              <a:buNone/>
            </a:pPr>
            <a:r>
              <a:rPr lang="ru-RU" dirty="0"/>
              <a:t>  – (2)К </a:t>
            </a:r>
            <a:r>
              <a:rPr lang="ru-RU" dirty="0" smtClean="0"/>
              <a:t>тёте </a:t>
            </a:r>
            <a:r>
              <a:rPr lang="ru-RU" dirty="0"/>
              <a:t>Марье родственник приехал, – </a:t>
            </a:r>
            <a:r>
              <a:rPr lang="ru-RU" b="1" dirty="0">
                <a:solidFill>
                  <a:srgbClr val="FF0000"/>
                </a:solidFill>
              </a:rPr>
              <a:t>затараторила</a:t>
            </a:r>
            <a:r>
              <a:rPr lang="ru-RU" dirty="0"/>
              <a:t> она.  </a:t>
            </a:r>
          </a:p>
          <a:p>
            <a:pPr marL="0" indent="0">
              <a:buNone/>
            </a:pPr>
            <a:r>
              <a:rPr lang="ru-RU" dirty="0"/>
              <a:t>  – (3)Вышел на лужайку и прыгает через голову…   </a:t>
            </a:r>
          </a:p>
          <a:p>
            <a:pPr marL="0" indent="0">
              <a:buNone/>
            </a:pPr>
            <a:r>
              <a:rPr lang="ru-RU" dirty="0"/>
              <a:t>  – (4)То-то ты </a:t>
            </a:r>
            <a:r>
              <a:rPr lang="ru-RU" b="1" dirty="0">
                <a:solidFill>
                  <a:srgbClr val="FF0000"/>
                </a:solidFill>
              </a:rPr>
              <a:t>вырядилась</a:t>
            </a:r>
            <a:r>
              <a:rPr lang="ru-RU" dirty="0"/>
              <a:t>, – сказал Мишка.  </a:t>
            </a:r>
          </a:p>
          <a:p>
            <a:pPr marL="0" indent="0">
              <a:buNone/>
            </a:pPr>
            <a:r>
              <a:rPr lang="ru-RU" dirty="0"/>
              <a:t>  – (5)А собака у него – с </a:t>
            </a:r>
            <a:r>
              <a:rPr lang="ru-RU" dirty="0" smtClean="0"/>
              <a:t>телёнка</a:t>
            </a:r>
            <a:r>
              <a:rPr lang="ru-RU" dirty="0"/>
              <a:t>.   </a:t>
            </a:r>
          </a:p>
          <a:p>
            <a:pPr marL="0" indent="0">
              <a:buNone/>
            </a:pPr>
            <a:r>
              <a:rPr lang="ru-RU" dirty="0"/>
              <a:t> – (6)С лошадь, – сказал Мишка.   </a:t>
            </a:r>
          </a:p>
          <a:p>
            <a:pPr marL="0" indent="0">
              <a:buNone/>
            </a:pPr>
            <a:r>
              <a:rPr lang="ru-RU" dirty="0"/>
              <a:t> – (7)Со слона, – </a:t>
            </a:r>
            <a:r>
              <a:rPr lang="ru-RU" b="1" dirty="0">
                <a:solidFill>
                  <a:srgbClr val="FF0000"/>
                </a:solidFill>
              </a:rPr>
              <a:t>поддакнул</a:t>
            </a:r>
            <a:r>
              <a:rPr lang="ru-RU" dirty="0"/>
              <a:t> я.  </a:t>
            </a:r>
          </a:p>
          <a:p>
            <a:pPr marL="0" indent="0">
              <a:buNone/>
            </a:pPr>
            <a:r>
              <a:rPr lang="ru-RU" dirty="0"/>
              <a:t>    (8)Наташка взяла жестяную банку с червями и, заглянув внутрь,  </a:t>
            </a:r>
          </a:p>
          <a:p>
            <a:pPr marL="0" indent="0">
              <a:buNone/>
            </a:pPr>
            <a:r>
              <a:rPr lang="ru-RU" dirty="0"/>
              <a:t>презрительно сказала:  </a:t>
            </a:r>
          </a:p>
          <a:p>
            <a:pPr marL="0" indent="0">
              <a:buNone/>
            </a:pPr>
            <a:r>
              <a:rPr lang="ru-RU" dirty="0"/>
              <a:t>  – (9)Разве это черви? (10)Вот у </a:t>
            </a:r>
            <a:r>
              <a:rPr lang="ru-RU" dirty="0" smtClean="0"/>
              <a:t>тёти </a:t>
            </a:r>
            <a:r>
              <a:rPr lang="ru-RU" dirty="0"/>
              <a:t>Марьи на огороде…   </a:t>
            </a:r>
          </a:p>
          <a:p>
            <a:pPr marL="0" indent="0">
              <a:buNone/>
            </a:pPr>
            <a:r>
              <a:rPr lang="ru-RU" dirty="0"/>
              <a:t>    (11)И вывалила наших червей в </a:t>
            </a:r>
            <a:r>
              <a:rPr lang="ru-RU" dirty="0" err="1"/>
              <a:t>глубоченную</a:t>
            </a:r>
            <a:r>
              <a:rPr lang="ru-RU" dirty="0"/>
              <a:t> яму, приготовленную  для </a:t>
            </a:r>
          </a:p>
          <a:p>
            <a:pPr marL="0" indent="0">
              <a:buNone/>
            </a:pPr>
            <a:r>
              <a:rPr lang="ru-RU" dirty="0"/>
              <a:t>силоса. (12)Мы с Мишкой </a:t>
            </a:r>
            <a:r>
              <a:rPr lang="ru-RU" b="1" dirty="0">
                <a:solidFill>
                  <a:srgbClr val="FF0000"/>
                </a:solidFill>
              </a:rPr>
              <a:t>ахнули</a:t>
            </a:r>
            <a:r>
              <a:rPr lang="ru-RU" dirty="0"/>
              <a:t>: этих червей мы, может, с  полчаса копали у </a:t>
            </a:r>
            <a:r>
              <a:rPr lang="ru-RU" dirty="0" smtClean="0"/>
              <a:t>конюшни</a:t>
            </a:r>
            <a:r>
              <a:rPr lang="ru-RU" dirty="0"/>
              <a:t>.  (13)Я бы показал Наташке за эти штучки, но из-за Мишки не стал.  </a:t>
            </a:r>
            <a:r>
              <a:rPr lang="ru-RU" dirty="0" smtClean="0"/>
              <a:t> (</a:t>
            </a:r>
            <a:r>
              <a:rPr lang="ru-RU" dirty="0"/>
              <a:t>14)В последнее время я заметил, что Мишка перестал возражать  Наташке. </a:t>
            </a:r>
            <a:r>
              <a:rPr lang="ru-RU" dirty="0" smtClean="0"/>
              <a:t> (</a:t>
            </a:r>
            <a:r>
              <a:rPr lang="ru-RU" dirty="0"/>
              <a:t>15)А когда она улыбается и </a:t>
            </a:r>
            <a:r>
              <a:rPr lang="ru-RU" dirty="0" smtClean="0"/>
              <a:t>её </a:t>
            </a:r>
            <a:r>
              <a:rPr lang="ru-RU" dirty="0"/>
              <a:t>насмешливые глаза смотрят на  него, он  </a:t>
            </a:r>
            <a:r>
              <a:rPr lang="ru-RU" dirty="0" smtClean="0"/>
              <a:t>отворачивается</a:t>
            </a:r>
            <a:r>
              <a:rPr lang="ru-RU" dirty="0"/>
              <a:t>, даже краснеет… </a:t>
            </a:r>
          </a:p>
        </p:txBody>
      </p:sp>
    </p:spTree>
    <p:extLst>
      <p:ext uri="{BB962C8B-B14F-4D97-AF65-F5344CB8AC3E}">
        <p14:creationId xmlns:p14="http://schemas.microsoft.com/office/powerpoint/2010/main" val="824775325"/>
      </p:ext>
    </p:extLst>
  </p:cSld>
  <p:clrMapOvr>
    <a:masterClrMapping/>
  </p:clrMapOvr>
  <p:transition spd="slow">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252520" cy="6858000"/>
          </a:xfrm>
        </p:spPr>
        <p:txBody>
          <a:bodyPr>
            <a:normAutofit fontScale="70000" lnSpcReduction="20000"/>
          </a:bodyPr>
          <a:lstStyle/>
          <a:p>
            <a:pPr marL="0" indent="0">
              <a:buNone/>
            </a:pPr>
            <a:r>
              <a:rPr lang="ru-RU" dirty="0"/>
              <a:t> </a:t>
            </a:r>
            <a:r>
              <a:rPr lang="ru-RU" sz="3400" dirty="0"/>
              <a:t>(16)Мишка сказал:   </a:t>
            </a:r>
          </a:p>
          <a:p>
            <a:pPr marL="0" indent="0">
              <a:buNone/>
            </a:pPr>
            <a:r>
              <a:rPr lang="ru-RU" sz="3400" dirty="0"/>
              <a:t>  – (17)Ладно, пошли к Марье. (18)Красных накопаем…   </a:t>
            </a:r>
          </a:p>
          <a:p>
            <a:pPr marL="0" indent="0">
              <a:buNone/>
            </a:pPr>
            <a:r>
              <a:rPr lang="ru-RU" sz="3400" dirty="0"/>
              <a:t>    (19)Наташка не обманула: таких огромных собак мы не </a:t>
            </a:r>
            <a:r>
              <a:rPr lang="ru-RU" sz="3400" dirty="0" err="1"/>
              <a:t>видали</a:t>
            </a:r>
            <a:r>
              <a:rPr lang="ru-RU" sz="3400" dirty="0"/>
              <a:t>  сроду. </a:t>
            </a:r>
          </a:p>
          <a:p>
            <a:pPr marL="0" indent="0">
              <a:buNone/>
            </a:pPr>
            <a:r>
              <a:rPr lang="ru-RU" sz="3400" dirty="0"/>
              <a:t>(20)Как только мы остановились у калитки, собака подошла и,  встав на задние </a:t>
            </a:r>
            <a:r>
              <a:rPr lang="ru-RU" sz="3400" dirty="0" smtClean="0"/>
              <a:t> лапы</a:t>
            </a:r>
            <a:r>
              <a:rPr lang="ru-RU" sz="3400" dirty="0"/>
              <a:t>, просунула между жердинами </a:t>
            </a:r>
            <a:r>
              <a:rPr lang="ru-RU" sz="3400" dirty="0" smtClean="0"/>
              <a:t>чёрный </a:t>
            </a:r>
            <a:r>
              <a:rPr lang="ru-RU" sz="3400" dirty="0"/>
              <a:t>нос,  обнюхивая Мишкину голову.  </a:t>
            </a:r>
          </a:p>
          <a:p>
            <a:pPr marL="0" indent="0">
              <a:buNone/>
            </a:pPr>
            <a:r>
              <a:rPr lang="ru-RU" sz="3400" dirty="0"/>
              <a:t> –   (21)Она сейчас Мишке голову откусит! – чуть слышно прошептала  </a:t>
            </a:r>
          </a:p>
          <a:p>
            <a:pPr marL="0" indent="0">
              <a:buNone/>
            </a:pPr>
            <a:r>
              <a:rPr lang="ru-RU" sz="3400" dirty="0"/>
              <a:t>Наташка.   </a:t>
            </a:r>
          </a:p>
          <a:p>
            <a:pPr marL="0" indent="0">
              <a:buNone/>
            </a:pPr>
            <a:r>
              <a:rPr lang="ru-RU" sz="3400" dirty="0"/>
              <a:t>(22)Но собака не стала откусывать, она раскрыла красную пасть и  </a:t>
            </a:r>
          </a:p>
          <a:p>
            <a:pPr marL="0" indent="0">
              <a:buNone/>
            </a:pPr>
            <a:r>
              <a:rPr lang="ru-RU" sz="3400" dirty="0"/>
              <a:t>оглушительно </a:t>
            </a:r>
            <a:r>
              <a:rPr lang="ru-RU" sz="3400" b="1" dirty="0">
                <a:solidFill>
                  <a:srgbClr val="FF0000"/>
                </a:solidFill>
              </a:rPr>
              <a:t>гавкнула</a:t>
            </a:r>
            <a:r>
              <a:rPr lang="ru-RU" sz="3400" dirty="0"/>
              <a:t>.  (23)Дверь распахнулась, и на пороге показался </a:t>
            </a:r>
            <a:r>
              <a:rPr lang="ru-RU" sz="3400" dirty="0" smtClean="0"/>
              <a:t> высокий </a:t>
            </a:r>
            <a:r>
              <a:rPr lang="ru-RU" sz="3400" dirty="0"/>
              <a:t>мальчишка в  куртке на блестящей молнии.  </a:t>
            </a:r>
          </a:p>
          <a:p>
            <a:pPr marL="0" indent="0">
              <a:buNone/>
            </a:pPr>
            <a:r>
              <a:rPr lang="ru-RU" sz="3400" dirty="0"/>
              <a:t>  – (24)Орион! – сказал мальчишка. – (25)Ко мне!    </a:t>
            </a:r>
          </a:p>
          <a:p>
            <a:pPr marL="0" indent="0">
              <a:buNone/>
            </a:pPr>
            <a:r>
              <a:rPr lang="ru-RU" sz="3400" dirty="0"/>
              <a:t>    (26)Собака, виляя хвостом, подбежала к нему.   </a:t>
            </a:r>
          </a:p>
          <a:p>
            <a:pPr marL="0" indent="0">
              <a:buNone/>
            </a:pPr>
            <a:r>
              <a:rPr lang="ru-RU" sz="3400" dirty="0"/>
              <a:t>  – (27)Он кусается? – спросила Наташка.   </a:t>
            </a:r>
          </a:p>
          <a:p>
            <a:pPr marL="0" indent="0">
              <a:buNone/>
            </a:pPr>
            <a:r>
              <a:rPr lang="ru-RU" sz="3400" dirty="0"/>
              <a:t>   (28)Мальчишка улыбнулся.   </a:t>
            </a:r>
          </a:p>
          <a:p>
            <a:pPr marL="0" indent="0">
              <a:buNone/>
            </a:pPr>
            <a:r>
              <a:rPr lang="ru-RU" sz="3400" dirty="0"/>
              <a:t> – (29)Погладь, – разрешил он. </a:t>
            </a:r>
          </a:p>
        </p:txBody>
      </p:sp>
    </p:spTree>
    <p:extLst>
      <p:ext uri="{BB962C8B-B14F-4D97-AF65-F5344CB8AC3E}">
        <p14:creationId xmlns:p14="http://schemas.microsoft.com/office/powerpoint/2010/main" val="3779512782"/>
      </p:ext>
    </p:extLst>
  </p:cSld>
  <p:clrMapOvr>
    <a:masterClrMapping/>
  </p:clrMapOvr>
  <p:transition spd="slow">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252520" cy="6858000"/>
          </a:xfrm>
        </p:spPr>
        <p:txBody>
          <a:bodyPr>
            <a:normAutofit/>
          </a:bodyPr>
          <a:lstStyle/>
          <a:p>
            <a:pPr marL="0" indent="0">
              <a:buNone/>
            </a:pPr>
            <a:endParaRPr lang="ru-RU" sz="3400" dirty="0" smtClean="0"/>
          </a:p>
          <a:p>
            <a:pPr marL="0" indent="0">
              <a:buNone/>
            </a:pPr>
            <a:endParaRPr lang="ru-RU" sz="3400" dirty="0" smtClean="0"/>
          </a:p>
          <a:p>
            <a:pPr marL="0" indent="0">
              <a:buNone/>
            </a:pPr>
            <a:endParaRPr lang="ru-RU" sz="3400" dirty="0"/>
          </a:p>
        </p:txBody>
      </p:sp>
      <p:sp>
        <p:nvSpPr>
          <p:cNvPr id="2" name="Прямоугольник 1"/>
          <p:cNvSpPr/>
          <p:nvPr/>
        </p:nvSpPr>
        <p:spPr>
          <a:xfrm>
            <a:off x="107504" y="188640"/>
            <a:ext cx="9036496" cy="5693866"/>
          </a:xfrm>
          <a:prstGeom prst="rect">
            <a:avLst/>
          </a:prstGeom>
        </p:spPr>
        <p:txBody>
          <a:bodyPr wrap="square">
            <a:spAutoFit/>
          </a:bodyPr>
          <a:lstStyle/>
          <a:p>
            <a:r>
              <a:rPr lang="ru-RU" sz="2800" dirty="0"/>
              <a:t>(30)Наташка тут же запустила пальцы в густую собачью шерсть и  спросила:   </a:t>
            </a:r>
          </a:p>
          <a:p>
            <a:r>
              <a:rPr lang="ru-RU" sz="2800" dirty="0"/>
              <a:t> –(31)А что такое Орион?   </a:t>
            </a:r>
          </a:p>
          <a:p>
            <a:r>
              <a:rPr lang="ru-RU" sz="2800" dirty="0"/>
              <a:t> – (32)Такую чепуху не знает…  –  сказал Мишка. – (33)Звезда какая- то…     </a:t>
            </a:r>
          </a:p>
          <a:p>
            <a:r>
              <a:rPr lang="ru-RU" sz="2800" dirty="0"/>
              <a:t>   (34)Мальчишка поправил:   </a:t>
            </a:r>
          </a:p>
          <a:p>
            <a:r>
              <a:rPr lang="ru-RU" sz="2800" dirty="0"/>
              <a:t> – (35)Так    называется    созвездие,    оно    находится    как    раз     над </a:t>
            </a:r>
            <a:r>
              <a:rPr lang="ru-RU" sz="2800" dirty="0" smtClean="0"/>
              <a:t>экватором</a:t>
            </a:r>
            <a:r>
              <a:rPr lang="ru-RU" sz="2800" dirty="0"/>
              <a:t>…   </a:t>
            </a:r>
          </a:p>
          <a:p>
            <a:r>
              <a:rPr lang="ru-RU" sz="2800" dirty="0"/>
              <a:t>– (36)А как тебя зовут? – спросила Наташка.   </a:t>
            </a:r>
          </a:p>
          <a:p>
            <a:r>
              <a:rPr lang="ru-RU" sz="2800" dirty="0"/>
              <a:t>– (37)Женя, – ответил мальчишка. </a:t>
            </a:r>
          </a:p>
          <a:p>
            <a:r>
              <a:rPr lang="ru-RU" sz="2800" dirty="0"/>
              <a:t> – (38)А тебя? </a:t>
            </a:r>
            <a:endParaRPr lang="ru-RU" sz="2800" dirty="0" smtClean="0"/>
          </a:p>
          <a:p>
            <a:r>
              <a:rPr lang="ru-RU" sz="2800" dirty="0"/>
              <a:t>39)Наташка  сказала.   </a:t>
            </a:r>
          </a:p>
          <a:p>
            <a:r>
              <a:rPr lang="ru-RU" sz="2800" dirty="0"/>
              <a:t>   (40)Мишка  исподлобья  взглянул  на  </a:t>
            </a:r>
            <a:r>
              <a:rPr lang="ru-RU" sz="2800" dirty="0" err="1"/>
              <a:t>неѐ</a:t>
            </a:r>
            <a:r>
              <a:rPr lang="ru-RU" sz="2800" dirty="0"/>
              <a:t>  и </a:t>
            </a:r>
            <a:r>
              <a:rPr lang="ru-RU" sz="2800" dirty="0" smtClean="0"/>
              <a:t>отвернулся</a:t>
            </a:r>
            <a:r>
              <a:rPr lang="ru-RU" sz="2800" dirty="0"/>
              <a:t>. </a:t>
            </a:r>
          </a:p>
        </p:txBody>
      </p:sp>
    </p:spTree>
    <p:extLst>
      <p:ext uri="{BB962C8B-B14F-4D97-AF65-F5344CB8AC3E}">
        <p14:creationId xmlns:p14="http://schemas.microsoft.com/office/powerpoint/2010/main" val="1148231318"/>
      </p:ext>
    </p:extLst>
  </p:cSld>
  <p:clrMapOvr>
    <a:masterClrMapping/>
  </p:clrMapOvr>
  <p:transition spd="slow">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252520" cy="6858000"/>
          </a:xfrm>
        </p:spPr>
        <p:txBody>
          <a:bodyPr>
            <a:normAutofit fontScale="77500" lnSpcReduction="20000"/>
          </a:bodyPr>
          <a:lstStyle/>
          <a:p>
            <a:pPr marL="0" indent="0">
              <a:buNone/>
            </a:pPr>
            <a:r>
              <a:rPr lang="ru-RU" sz="3400" dirty="0" smtClean="0"/>
              <a:t>– </a:t>
            </a:r>
            <a:r>
              <a:rPr lang="ru-RU" sz="3400" dirty="0"/>
              <a:t>(41)А какой породы Орион? – снова спросила Наташка.   </a:t>
            </a:r>
          </a:p>
          <a:p>
            <a:pPr marL="0" indent="0">
              <a:buNone/>
            </a:pPr>
            <a:r>
              <a:rPr lang="ru-RU" sz="3400" dirty="0"/>
              <a:t>– (42)Ньюфаундленд, – сказал Женя.   </a:t>
            </a:r>
          </a:p>
          <a:p>
            <a:pPr marL="0" indent="0">
              <a:buNone/>
            </a:pPr>
            <a:r>
              <a:rPr lang="ru-RU" sz="3400" dirty="0"/>
              <a:t>– (43)А что это такое?  </a:t>
            </a:r>
          </a:p>
          <a:p>
            <a:pPr marL="0" indent="0">
              <a:buNone/>
            </a:pPr>
            <a:r>
              <a:rPr lang="ru-RU" sz="3400" dirty="0"/>
              <a:t> – (44)Такую чепуху не знает… – сказал Мишка.  </a:t>
            </a:r>
          </a:p>
          <a:p>
            <a:pPr marL="0" indent="0">
              <a:buNone/>
            </a:pPr>
            <a:r>
              <a:rPr lang="ru-RU" sz="3400" dirty="0"/>
              <a:t>– (45)Полуостров в  Америке.   </a:t>
            </a:r>
          </a:p>
          <a:p>
            <a:pPr marL="0" indent="0">
              <a:buNone/>
            </a:pPr>
            <a:r>
              <a:rPr lang="ru-RU" sz="3400" dirty="0"/>
              <a:t>– (46)Остров, – опять поправил мальчишка.  </a:t>
            </a:r>
          </a:p>
          <a:p>
            <a:pPr marL="0" indent="0">
              <a:buNone/>
            </a:pPr>
            <a:r>
              <a:rPr lang="ru-RU" sz="3400" dirty="0"/>
              <a:t>– (47) От Америки он  отделяется проливом.  </a:t>
            </a:r>
          </a:p>
          <a:p>
            <a:pPr marL="0" indent="0">
              <a:buNone/>
            </a:pPr>
            <a:r>
              <a:rPr lang="ru-RU" sz="3400" dirty="0"/>
              <a:t>  (48)Мишка готов был </a:t>
            </a:r>
            <a:r>
              <a:rPr lang="ru-RU" sz="3400" b="1" dirty="0">
                <a:solidFill>
                  <a:srgbClr val="FF0000"/>
                </a:solidFill>
              </a:rPr>
              <a:t>лопнуть от злости</a:t>
            </a:r>
            <a:r>
              <a:rPr lang="ru-RU" sz="3400" dirty="0"/>
              <a:t>.  </a:t>
            </a:r>
          </a:p>
          <a:p>
            <a:pPr marL="0" indent="0">
              <a:buNone/>
            </a:pPr>
            <a:r>
              <a:rPr lang="ru-RU" sz="3400" dirty="0"/>
              <a:t> – (49)А ты… видел когда-нибудь </a:t>
            </a:r>
            <a:r>
              <a:rPr lang="ru-RU" sz="3400" dirty="0" err="1"/>
              <a:t>ропуху</a:t>
            </a:r>
            <a:r>
              <a:rPr lang="ru-RU" sz="3400" dirty="0"/>
              <a:t>*? – спросил он.   </a:t>
            </a:r>
          </a:p>
          <a:p>
            <a:pPr marL="0" indent="0">
              <a:buNone/>
            </a:pPr>
            <a:r>
              <a:rPr lang="ru-RU" sz="3400" dirty="0"/>
              <a:t>– (50)</a:t>
            </a:r>
            <a:r>
              <a:rPr lang="ru-RU" sz="3400" dirty="0" err="1"/>
              <a:t>Ропуху</a:t>
            </a:r>
            <a:r>
              <a:rPr lang="ru-RU" sz="3400" dirty="0"/>
              <a:t>? – удивился Женя. – (51)А что это такое?   </a:t>
            </a:r>
          </a:p>
          <a:p>
            <a:pPr marL="0" indent="0">
              <a:buNone/>
            </a:pPr>
            <a:r>
              <a:rPr lang="ru-RU" sz="3400" dirty="0"/>
              <a:t>– (52)То-то, – сказал Мишка и кивнул мне:  </a:t>
            </a:r>
          </a:p>
          <a:p>
            <a:pPr marL="0" indent="0">
              <a:buNone/>
            </a:pPr>
            <a:r>
              <a:rPr lang="ru-RU" sz="3400" dirty="0"/>
              <a:t>– (53)Пошли отсюда!   </a:t>
            </a:r>
          </a:p>
          <a:p>
            <a:pPr marL="0" indent="0" algn="r">
              <a:buNone/>
            </a:pPr>
            <a:r>
              <a:rPr lang="ru-RU" sz="3400" dirty="0"/>
              <a:t>(По В. Козлову)   </a:t>
            </a:r>
          </a:p>
          <a:p>
            <a:pPr marL="0" indent="0">
              <a:buNone/>
            </a:pPr>
            <a:r>
              <a:rPr lang="ru-RU" sz="2600" dirty="0"/>
              <a:t>*</a:t>
            </a:r>
            <a:r>
              <a:rPr lang="ru-RU" sz="2600" dirty="0" err="1"/>
              <a:t>Ропуха</a:t>
            </a:r>
            <a:r>
              <a:rPr lang="ru-RU" sz="2600" dirty="0"/>
              <a:t> - жаба (</a:t>
            </a:r>
            <a:r>
              <a:rPr lang="ru-RU" sz="2600" dirty="0" err="1"/>
              <a:t>укр</a:t>
            </a:r>
            <a:r>
              <a:rPr lang="ru-RU" sz="2600" dirty="0"/>
              <a:t>.). </a:t>
            </a:r>
          </a:p>
          <a:p>
            <a:pPr marL="0" indent="0">
              <a:buNone/>
            </a:pPr>
            <a:r>
              <a:rPr lang="ru-RU" sz="2900" i="1" dirty="0"/>
              <a:t>      Вильям  </a:t>
            </a:r>
            <a:r>
              <a:rPr lang="ru-RU" sz="2900" i="1" dirty="0" err="1"/>
              <a:t>Фѐдорович</a:t>
            </a:r>
            <a:r>
              <a:rPr lang="ru-RU" sz="2900" i="1" dirty="0"/>
              <a:t> Козлов – современный российский  писатель,  автор </a:t>
            </a:r>
            <a:r>
              <a:rPr lang="ru-RU" sz="2900" i="1" dirty="0" smtClean="0"/>
              <a:t> около </a:t>
            </a:r>
            <a:r>
              <a:rPr lang="ru-RU" sz="2900" i="1" dirty="0"/>
              <a:t>пятидесяти книг для детей и взрослых, в том числе сборника  рассказов « </a:t>
            </a:r>
            <a:r>
              <a:rPr lang="ru-RU" sz="2900" i="1" dirty="0" smtClean="0"/>
              <a:t>Валерка-председатель</a:t>
            </a:r>
            <a:r>
              <a:rPr lang="ru-RU" sz="2900" i="1" dirty="0"/>
              <a:t>»,  повестей « Волосы  Вероники», «Юрка  Гусь» и др. </a:t>
            </a:r>
          </a:p>
        </p:txBody>
      </p:sp>
    </p:spTree>
    <p:extLst>
      <p:ext uri="{BB962C8B-B14F-4D97-AF65-F5344CB8AC3E}">
        <p14:creationId xmlns:p14="http://schemas.microsoft.com/office/powerpoint/2010/main" val="1787003121"/>
      </p:ext>
    </p:extLst>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332656"/>
            <a:ext cx="9144000" cy="6336704"/>
          </a:xfrm>
        </p:spPr>
        <p:txBody>
          <a:bodyPr>
            <a:normAutofit lnSpcReduction="10000"/>
          </a:bodyPr>
          <a:lstStyle/>
          <a:p>
            <a:pPr marL="0" lvl="0" indent="0" fontAlgn="base">
              <a:spcAft>
                <a:spcPct val="0"/>
              </a:spcAft>
              <a:buNone/>
            </a:pPr>
            <a:r>
              <a:rPr lang="ru-RU" dirty="0" smtClean="0">
                <a:solidFill>
                  <a:prstClr val="black"/>
                </a:solidFill>
              </a:rPr>
              <a:t>Значение </a:t>
            </a:r>
            <a:r>
              <a:rPr lang="ru-RU" dirty="0">
                <a:solidFill>
                  <a:prstClr val="black"/>
                </a:solidFill>
              </a:rPr>
              <a:t>этой </a:t>
            </a:r>
            <a:r>
              <a:rPr lang="ru-RU" dirty="0" smtClean="0">
                <a:solidFill>
                  <a:prstClr val="black"/>
                </a:solidFill>
              </a:rPr>
              <a:t>категории (</a:t>
            </a:r>
            <a:r>
              <a:rPr lang="ru-RU" b="1" dirty="0" smtClean="0">
                <a:ln w="18000">
                  <a:solidFill>
                    <a:srgbClr val="F79646">
                      <a:lumMod val="75000"/>
                    </a:srgbClr>
                  </a:solidFill>
                  <a:prstDash val="solid"/>
                  <a:miter lim="800000"/>
                </a:ln>
                <a:solidFill>
                  <a:srgbClr val="C00000"/>
                </a:solidFill>
                <a:effectLst>
                  <a:outerShdw blurRad="25500" dist="23000" dir="7020000" algn="tl">
                    <a:srgbClr val="000000">
                      <a:alpha val="50000"/>
                    </a:srgbClr>
                  </a:outerShdw>
                </a:effectLst>
              </a:rPr>
              <a:t>существительного)</a:t>
            </a:r>
            <a:r>
              <a:rPr lang="ru-RU" dirty="0" smtClean="0">
                <a:solidFill>
                  <a:prstClr val="black"/>
                </a:solidFill>
              </a:rPr>
              <a:t> </a:t>
            </a:r>
            <a:r>
              <a:rPr lang="ru-RU" dirty="0">
                <a:solidFill>
                  <a:prstClr val="black"/>
                </a:solidFill>
              </a:rPr>
              <a:t>известно — предметность. При ее посредстве мы можем любые лексические значения, и действия, и состояния, и качества, не говоря уже о предметах, представлять как </a:t>
            </a:r>
            <a:r>
              <a:rPr lang="ru-RU" dirty="0" smtClean="0">
                <a:solidFill>
                  <a:prstClr val="black"/>
                </a:solidFill>
              </a:rPr>
              <a:t>предметы…</a:t>
            </a:r>
            <a:endParaRPr lang="ru-RU" dirty="0">
              <a:solidFill>
                <a:prstClr val="black"/>
              </a:solidFill>
            </a:endParaRPr>
          </a:p>
          <a:p>
            <a:pPr marL="0" lvl="0" indent="0" algn="r" fontAlgn="base">
              <a:spcAft>
                <a:spcPct val="0"/>
              </a:spcAft>
              <a:buNone/>
            </a:pPr>
            <a:r>
              <a:rPr lang="ru-RU" dirty="0">
                <a:solidFill>
                  <a:prstClr val="black"/>
                </a:solidFill>
              </a:rPr>
              <a:t>А. А. </a:t>
            </a:r>
            <a:r>
              <a:rPr lang="ru-RU" dirty="0" smtClean="0">
                <a:solidFill>
                  <a:prstClr val="black"/>
                </a:solidFill>
              </a:rPr>
              <a:t>Реформатский</a:t>
            </a:r>
          </a:p>
          <a:p>
            <a:pPr marL="0" lvl="0" indent="0" algn="r" fontAlgn="base">
              <a:spcAft>
                <a:spcPct val="0"/>
              </a:spcAft>
              <a:buNone/>
            </a:pPr>
            <a:endParaRPr lang="ru-RU" dirty="0">
              <a:solidFill>
                <a:prstClr val="black"/>
              </a:solidFill>
            </a:endParaRPr>
          </a:p>
          <a:p>
            <a:pPr marL="0" lvl="0" indent="0" fontAlgn="base">
              <a:spcBef>
                <a:spcPct val="0"/>
              </a:spcBef>
              <a:spcAft>
                <a:spcPct val="0"/>
              </a:spcAft>
              <a:buNone/>
            </a:pPr>
            <a:r>
              <a:rPr lang="ru-RU" dirty="0">
                <a:solidFill>
                  <a:prstClr val="black"/>
                </a:solidFill>
              </a:rPr>
              <a:t>Сходство между </a:t>
            </a:r>
            <a:r>
              <a:rPr lang="ru-RU" b="1" spc="50" dirty="0">
                <a:ln w="11430">
                  <a:solidFill>
                    <a:srgbClr val="663300"/>
                  </a:solidFill>
                </a:ln>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Arial" charset="0"/>
              </a:rPr>
              <a:t>наклонением условным и повелительным </a:t>
            </a:r>
            <a:r>
              <a:rPr lang="ru-RU" dirty="0">
                <a:solidFill>
                  <a:prstClr val="black"/>
                </a:solidFill>
              </a:rPr>
              <a:t>состоит в том, что оба они… выражают не действительное событие, а идеальное, то есть представляемое существующим только в мысли говорящего.</a:t>
            </a:r>
          </a:p>
          <a:p>
            <a:pPr marL="0" lvl="0" indent="0" algn="r" fontAlgn="base">
              <a:spcAft>
                <a:spcPct val="0"/>
              </a:spcAft>
              <a:buNone/>
            </a:pPr>
            <a:r>
              <a:rPr lang="ru-RU" dirty="0">
                <a:solidFill>
                  <a:prstClr val="black"/>
                </a:solidFill>
              </a:rPr>
              <a:t>  Александр Афанасьевич </a:t>
            </a:r>
            <a:r>
              <a:rPr lang="ru-RU" dirty="0" err="1">
                <a:solidFill>
                  <a:prstClr val="black"/>
                </a:solidFill>
              </a:rPr>
              <a:t>Потебня</a:t>
            </a:r>
            <a:endParaRPr lang="ru-RU" dirty="0">
              <a:solidFill>
                <a:prstClr val="black"/>
              </a:solidFill>
            </a:endParaRPr>
          </a:p>
          <a:p>
            <a:pPr marL="0" lvl="0" indent="0" fontAlgn="base">
              <a:spcBef>
                <a:spcPct val="0"/>
              </a:spcBef>
              <a:spcAft>
                <a:spcPct val="0"/>
              </a:spcAft>
              <a:buNone/>
            </a:pPr>
            <a:endParaRPr lang="ru-RU" sz="3600" dirty="0">
              <a:solidFill>
                <a:prstClr val="black"/>
              </a:solidFill>
            </a:endParaRPr>
          </a:p>
        </p:txBody>
      </p:sp>
    </p:spTree>
    <p:extLst>
      <p:ext uri="{BB962C8B-B14F-4D97-AF65-F5344CB8AC3E}">
        <p14:creationId xmlns:p14="http://schemas.microsoft.com/office/powerpoint/2010/main" val="16452380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heel(1)">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heel(1)">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252520" cy="6858000"/>
          </a:xfrm>
        </p:spPr>
        <p:txBody>
          <a:bodyPr>
            <a:normAutofit/>
          </a:bodyPr>
          <a:lstStyle/>
          <a:p>
            <a:pPr marL="0" indent="0" algn="ctr">
              <a:buNone/>
            </a:pPr>
            <a:r>
              <a:rPr lang="ru-RU" sz="2400" i="1" dirty="0" smtClean="0">
                <a:latin typeface="Century Schoolbook" pitchFamily="18" charset="0"/>
              </a:rPr>
              <a:t>Пишем?!</a:t>
            </a:r>
          </a:p>
          <a:p>
            <a:pPr marL="0" indent="0">
              <a:buNone/>
            </a:pPr>
            <a:r>
              <a:rPr lang="ru-RU" sz="2400" i="1" dirty="0" smtClean="0">
                <a:latin typeface="Century Schoolbook" pitchFamily="18" charset="0"/>
              </a:rPr>
              <a:t>  «</a:t>
            </a:r>
            <a:r>
              <a:rPr lang="ru-RU" sz="2400" i="1" dirty="0">
                <a:latin typeface="Century Schoolbook" pitchFamily="18" charset="0"/>
              </a:rPr>
              <a:t>Глагол – самая огнедышащая, самая живая часть речи. В глаголе струится самая алая, самая свежая артериальная кровь языка». </a:t>
            </a:r>
          </a:p>
          <a:p>
            <a:pPr marL="0" indent="0">
              <a:buNone/>
            </a:pPr>
            <a:r>
              <a:rPr lang="ru-RU" sz="2400" i="1" dirty="0" smtClean="0">
                <a:latin typeface="Century Schoolbook" pitchFamily="18" charset="0"/>
              </a:rPr>
              <a:t> </a:t>
            </a:r>
            <a:r>
              <a:rPr lang="ru-RU" sz="2400" i="1" dirty="0">
                <a:latin typeface="Century Schoolbook" pitchFamily="18" charset="0"/>
              </a:rPr>
              <a:t>- </a:t>
            </a:r>
            <a:r>
              <a:rPr lang="ru-RU" sz="2400" i="1" dirty="0" smtClean="0">
                <a:latin typeface="Century Schoolbook" pitchFamily="18" charset="0"/>
              </a:rPr>
              <a:t>так высоко оценил роль глагола  писатель </a:t>
            </a:r>
          </a:p>
          <a:p>
            <a:pPr marL="0" indent="0">
              <a:buNone/>
            </a:pPr>
            <a:r>
              <a:rPr lang="ru-RU" sz="2400" i="1" dirty="0" smtClean="0">
                <a:latin typeface="Century Schoolbook" pitchFamily="18" charset="0"/>
              </a:rPr>
              <a:t>А</a:t>
            </a:r>
            <a:r>
              <a:rPr lang="ru-RU" sz="2400" i="1" dirty="0">
                <a:latin typeface="Century Schoolbook" pitchFamily="18" charset="0"/>
              </a:rPr>
              <a:t>. </a:t>
            </a:r>
            <a:r>
              <a:rPr lang="ru-RU" sz="2400" i="1" dirty="0" smtClean="0">
                <a:latin typeface="Century Schoolbook" pitchFamily="18" charset="0"/>
              </a:rPr>
              <a:t>Югов. Я считаю, что он абсолютно прав, </a:t>
            </a:r>
            <a:r>
              <a:rPr lang="ru-RU" sz="2400" i="1" dirty="0">
                <a:latin typeface="Century Schoolbook" pitchFamily="18" charset="0"/>
              </a:rPr>
              <a:t>потому что </a:t>
            </a:r>
            <a:r>
              <a:rPr lang="ru-RU" sz="2400" i="1" dirty="0" smtClean="0">
                <a:latin typeface="Century Schoolbook" pitchFamily="18" charset="0"/>
              </a:rPr>
              <a:t> с помощью глагола можно не просто назвать действие, можно передать чувства, </a:t>
            </a:r>
            <a:r>
              <a:rPr lang="ru-RU" sz="2400" i="1" dirty="0">
                <a:latin typeface="Century Schoolbook" pitchFamily="18" charset="0"/>
              </a:rPr>
              <a:t>их оттенки, а при передаче </a:t>
            </a:r>
            <a:r>
              <a:rPr lang="ru-RU" sz="2400" i="1" dirty="0" smtClean="0">
                <a:latin typeface="Century Schoolbook" pitchFamily="18" charset="0"/>
              </a:rPr>
              <a:t>диалога можно избежать повторов.  Докажем </a:t>
            </a:r>
            <a:r>
              <a:rPr lang="ru-RU" sz="2400" i="1" dirty="0">
                <a:latin typeface="Century Schoolbook" pitchFamily="18" charset="0"/>
              </a:rPr>
              <a:t>это.</a:t>
            </a:r>
          </a:p>
          <a:p>
            <a:pPr marL="0" indent="0">
              <a:buNone/>
            </a:pPr>
            <a:r>
              <a:rPr lang="ru-RU" sz="2400" i="1" dirty="0" smtClean="0">
                <a:latin typeface="Century Schoolbook" pitchFamily="18" charset="0"/>
              </a:rPr>
              <a:t>   Чтобы </a:t>
            </a:r>
            <a:r>
              <a:rPr lang="ru-RU" sz="2400" i="1" dirty="0">
                <a:latin typeface="Century Schoolbook" pitchFamily="18" charset="0"/>
              </a:rPr>
              <a:t>подтвердить сказанное, обратимся ко второму предложению текста.  В нём вместо глагола «заговорила» использован глагол «затараторила», он характеризует и манеру говорить Наташки, и то, что она очень взволнована. </a:t>
            </a:r>
          </a:p>
          <a:p>
            <a:pPr marL="0" indent="0">
              <a:buNone/>
            </a:pPr>
            <a:endParaRPr lang="ru-RU" sz="2900" i="1" dirty="0" smtClean="0">
              <a:latin typeface="Century Schoolbook" pitchFamily="18" charset="0"/>
            </a:endParaRPr>
          </a:p>
          <a:p>
            <a:pPr marL="0" indent="0" algn="ctr">
              <a:buNone/>
            </a:pPr>
            <a:endParaRPr lang="ru-RU" sz="2900" i="1" dirty="0">
              <a:latin typeface="Century Schoolbook" pitchFamily="18" charset="0"/>
            </a:endParaRPr>
          </a:p>
        </p:txBody>
      </p:sp>
    </p:spTree>
    <p:extLst>
      <p:ext uri="{BB962C8B-B14F-4D97-AF65-F5344CB8AC3E}">
        <p14:creationId xmlns:p14="http://schemas.microsoft.com/office/powerpoint/2010/main" val="3146782164"/>
      </p:ext>
    </p:extLst>
  </p:cSld>
  <p:clrMapOvr>
    <a:masterClrMapping/>
  </p:clrMapOvr>
  <p:transition spd="slow">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252520" cy="6858000"/>
          </a:xfrm>
        </p:spPr>
        <p:txBody>
          <a:bodyPr>
            <a:normAutofit/>
          </a:bodyPr>
          <a:lstStyle/>
          <a:p>
            <a:pPr marL="0" indent="0">
              <a:buNone/>
            </a:pPr>
            <a:endParaRPr lang="ru-RU" sz="2900" i="1" dirty="0" smtClean="0">
              <a:latin typeface="Century Schoolbook" pitchFamily="18" charset="0"/>
            </a:endParaRPr>
          </a:p>
          <a:p>
            <a:pPr marL="0" indent="0">
              <a:buNone/>
            </a:pPr>
            <a:r>
              <a:rPr lang="ru-RU" sz="2900" i="1" dirty="0" smtClean="0">
                <a:latin typeface="Century Schoolbook" pitchFamily="18" charset="0"/>
              </a:rPr>
              <a:t>    В </a:t>
            </a:r>
            <a:r>
              <a:rPr lang="ru-RU" sz="2900" i="1" dirty="0" smtClean="0">
                <a:latin typeface="Century Schoolbook" pitchFamily="18" charset="0"/>
              </a:rPr>
              <a:t>двенадцатом предложении использован эмоциональный глагол «ахнули», он передаёт возмущение мальчиков тем, что к их долгой работе отнеслись так пренебрежительно</a:t>
            </a:r>
            <a:r>
              <a:rPr lang="ru-RU" sz="2900" i="1" dirty="0" smtClean="0">
                <a:latin typeface="Century Schoolbook" pitchFamily="18" charset="0"/>
              </a:rPr>
              <a:t>.</a:t>
            </a:r>
          </a:p>
          <a:p>
            <a:pPr marL="0" indent="0">
              <a:buNone/>
            </a:pPr>
            <a:r>
              <a:rPr lang="ru-RU" sz="2900" i="1" dirty="0">
                <a:latin typeface="Century Schoolbook" pitchFamily="18" charset="0"/>
              </a:rPr>
              <a:t>   О выразительных возможностях глагола можно говорить очень много. Использование глагола в речи является ярким образным средством. Поэтому яркое, эмоциональное высказывание А. Югова о глаголе  кажется мне абсолютно справедливым.</a:t>
            </a:r>
          </a:p>
          <a:p>
            <a:pPr marL="0" indent="0">
              <a:buNone/>
            </a:pPr>
            <a:endParaRPr lang="ru-RU" sz="2900" i="1" dirty="0">
              <a:latin typeface="Century Schoolbook" pitchFamily="18" charset="0"/>
            </a:endParaRPr>
          </a:p>
        </p:txBody>
      </p:sp>
    </p:spTree>
    <p:extLst>
      <p:ext uri="{BB962C8B-B14F-4D97-AF65-F5344CB8AC3E}">
        <p14:creationId xmlns:p14="http://schemas.microsoft.com/office/powerpoint/2010/main" val="1194296629"/>
      </p:ext>
    </p:extLst>
  </p:cSld>
  <p:clrMapOvr>
    <a:masterClrMapping/>
  </p:clrMapOvr>
  <p:transition spd="slow">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Андрей\Pictures\Мои рисунки\книги\0_b4158_98a19034_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5" y="-99392"/>
            <a:ext cx="9145015" cy="6707446"/>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07504" y="200337"/>
            <a:ext cx="9036496" cy="2123658"/>
          </a:xfrm>
          <a:prstGeom prst="rect">
            <a:avLst/>
          </a:prstGeom>
        </p:spPr>
        <p:txBody>
          <a:bodyPr wrap="square">
            <a:spAutoFit/>
          </a:bodyPr>
          <a:lstStyle/>
          <a:p>
            <a:pPr lvl="0" algn="ctr"/>
            <a:r>
              <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Пишем </a:t>
            </a: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сочинение </a:t>
            </a:r>
          </a:p>
          <a:p>
            <a:pPr lvl="0" algn="ct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О причастии</a:t>
            </a:r>
            <a:endPar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endParaRPr>
          </a:p>
        </p:txBody>
      </p:sp>
      <p:sp>
        <p:nvSpPr>
          <p:cNvPr id="2" name="Прямоугольник 1"/>
          <p:cNvSpPr/>
          <p:nvPr/>
        </p:nvSpPr>
        <p:spPr>
          <a:xfrm rot="19650782">
            <a:off x="1022736" y="2931165"/>
            <a:ext cx="1564852" cy="646331"/>
          </a:xfrm>
          <a:prstGeom prst="rect">
            <a:avLst/>
          </a:prstGeom>
        </p:spPr>
        <p:txBody>
          <a:bodyPr wrap="none">
            <a:spAutoFit/>
          </a:bodyPr>
          <a:lstStyle/>
          <a:p>
            <a:r>
              <a:rPr lang="ru-RU" sz="12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entury Schoolbook" pitchFamily="18" charset="0"/>
              </a:rPr>
              <a:t>И. Б. </a:t>
            </a:r>
            <a:r>
              <a:rPr lang="ru-RU" sz="12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entury Schoolbook" pitchFamily="18" charset="0"/>
              </a:rPr>
              <a:t>Голуб  так </a:t>
            </a:r>
          </a:p>
          <a:p>
            <a:r>
              <a:rPr lang="ru-RU" sz="12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entury Schoolbook" pitchFamily="18" charset="0"/>
              </a:rPr>
              <a:t>г</a:t>
            </a:r>
            <a:r>
              <a:rPr lang="ru-RU" sz="12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entury Schoolbook" pitchFamily="18" charset="0"/>
              </a:rPr>
              <a:t>оворит о </a:t>
            </a:r>
          </a:p>
          <a:p>
            <a:r>
              <a:rPr lang="ru-RU" sz="12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entury Schoolbook" pitchFamily="18" charset="0"/>
              </a:rPr>
              <a:t>причастии</a:t>
            </a:r>
            <a:endParaRPr lang="ru-RU" sz="12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entury Schoolbook" pitchFamily="18" charset="0"/>
            </a:endParaRPr>
          </a:p>
        </p:txBody>
      </p:sp>
    </p:spTree>
    <p:extLst>
      <p:ext uri="{BB962C8B-B14F-4D97-AF65-F5344CB8AC3E}">
        <p14:creationId xmlns:p14="http://schemas.microsoft.com/office/powerpoint/2010/main" val="1004925849"/>
      </p:ext>
    </p:extLst>
  </p:cSld>
  <p:clrMapOvr>
    <a:masterClrMapping/>
  </p:clrMapOvr>
  <p:transition spd="slow">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332656"/>
            <a:ext cx="8928992" cy="6120680"/>
          </a:xfrm>
        </p:spPr>
        <p:txBody>
          <a:bodyPr>
            <a:normAutofit fontScale="70000" lnSpcReduction="20000"/>
          </a:bodyPr>
          <a:lstStyle/>
          <a:p>
            <a:pPr marL="0" indent="0">
              <a:buNone/>
            </a:pPr>
            <a:r>
              <a:rPr lang="ru-RU" dirty="0"/>
              <a:t>Напишите  сочинение-рассуждение,  раскрывая  смысл  </a:t>
            </a:r>
            <a:r>
              <a:rPr lang="ru-RU" b="1" dirty="0">
                <a:solidFill>
                  <a:srgbClr val="FF0000"/>
                </a:solidFill>
              </a:rPr>
              <a:t>высказывания лингвиста И. Б. </a:t>
            </a:r>
            <a:r>
              <a:rPr lang="ru-RU" b="1" dirty="0" smtClean="0">
                <a:solidFill>
                  <a:srgbClr val="FF0000"/>
                </a:solidFill>
              </a:rPr>
              <a:t>Голуб</a:t>
            </a:r>
            <a:r>
              <a:rPr lang="ru-RU" b="1" dirty="0">
                <a:solidFill>
                  <a:srgbClr val="FF0000"/>
                </a:solidFill>
              </a:rPr>
              <a:t>: «Соединяя в себе черты прилагательного и глагола, причастие  не только образно характеризует предмет, но представляет его признак в </a:t>
            </a:r>
            <a:r>
              <a:rPr lang="ru-RU" b="1" dirty="0" smtClean="0">
                <a:solidFill>
                  <a:srgbClr val="FF0000"/>
                </a:solidFill>
              </a:rPr>
              <a:t>динамике». </a:t>
            </a:r>
          </a:p>
          <a:p>
            <a:pPr marL="0" indent="0">
              <a:buNone/>
            </a:pPr>
            <a:r>
              <a:rPr lang="ru-RU" dirty="0" smtClean="0"/>
              <a:t>Аргументируя </a:t>
            </a:r>
            <a:r>
              <a:rPr lang="ru-RU" dirty="0"/>
              <a:t>свой ответ, приведите 2 (два) примера из прочитанного текста.  Приводя примеры, указывайте номера нужных предложений или применяйте цитирование. </a:t>
            </a:r>
          </a:p>
          <a:p>
            <a:pPr marL="0" indent="0">
              <a:buNone/>
            </a:pPr>
            <a:r>
              <a:rPr lang="ru-RU" dirty="0"/>
              <a:t>Вы можете писать работу в научном или публицистическом стиле, раскрывая  тему на лингвистическом материале. Начать сочинение Вы можете словами</a:t>
            </a:r>
          </a:p>
          <a:p>
            <a:pPr marL="0" indent="0">
              <a:buNone/>
            </a:pPr>
            <a:r>
              <a:rPr lang="ru-RU" dirty="0"/>
              <a:t> А. А. Реформатского</a:t>
            </a:r>
          </a:p>
          <a:p>
            <a:pPr marL="0" indent="0">
              <a:buNone/>
            </a:pPr>
            <a:r>
              <a:rPr lang="ru-RU" dirty="0"/>
              <a:t>Объём сочинения должен составлять не менее 70 слов.  </a:t>
            </a:r>
          </a:p>
          <a:p>
            <a:pPr marL="0" indent="0">
              <a:buNone/>
            </a:pPr>
            <a:r>
              <a:rPr lang="ru-RU" dirty="0"/>
              <a:t>Работа, написанная без опоры на прочитанный текст (не по данному тексту), не  оценивается.  Если  сочинение  представляет  собой  пересказанный  или полностью  переписанный  исходный  текст  без  каких  бы  то  ни  было комментариев, то такая работа оценивается нулём баллов. </a:t>
            </a:r>
          </a:p>
          <a:p>
            <a:pPr marL="0" indent="0">
              <a:buNone/>
            </a:pPr>
            <a:r>
              <a:rPr lang="ru-RU" dirty="0"/>
              <a:t>Сочинение пишите аккуратно, разборчивым почерком. </a:t>
            </a:r>
          </a:p>
          <a:p>
            <a:pPr marL="0" indent="0">
              <a:buNone/>
            </a:pPr>
            <a:endParaRPr lang="ru-RU" dirty="0"/>
          </a:p>
        </p:txBody>
      </p:sp>
    </p:spTree>
    <p:extLst>
      <p:ext uri="{BB962C8B-B14F-4D97-AF65-F5344CB8AC3E}">
        <p14:creationId xmlns:p14="http://schemas.microsoft.com/office/powerpoint/2010/main" val="1547045981"/>
      </p:ext>
    </p:extLst>
  </p:cSld>
  <p:clrMapOvr>
    <a:masterClrMapping/>
  </p:clrMapOvr>
  <p:transition spd="slow">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85" y="10277"/>
            <a:ext cx="9036496" cy="6731091"/>
          </a:xfrm>
        </p:spPr>
        <p:txBody>
          <a:bodyPr>
            <a:noAutofit/>
          </a:bodyPr>
          <a:lstStyle/>
          <a:p>
            <a:pPr marL="0" indent="0">
              <a:buNone/>
            </a:pPr>
            <a:endParaRPr lang="ru-RU" sz="2000" dirty="0" smtClean="0"/>
          </a:p>
          <a:p>
            <a:pPr marL="0" indent="0">
              <a:buNone/>
            </a:pPr>
            <a:endParaRPr lang="ru-RU" sz="2000" dirty="0"/>
          </a:p>
        </p:txBody>
      </p:sp>
      <p:sp>
        <p:nvSpPr>
          <p:cNvPr id="2" name="Прямоугольник 1"/>
          <p:cNvSpPr/>
          <p:nvPr/>
        </p:nvSpPr>
        <p:spPr>
          <a:xfrm>
            <a:off x="2569" y="116632"/>
            <a:ext cx="9144000" cy="6740307"/>
          </a:xfrm>
          <a:prstGeom prst="rect">
            <a:avLst/>
          </a:prstGeom>
        </p:spPr>
        <p:txBody>
          <a:bodyPr wrap="square">
            <a:spAutoFit/>
          </a:bodyPr>
          <a:lstStyle/>
          <a:p>
            <a:pPr algn="ctr"/>
            <a:r>
              <a:rPr lang="ru-RU" sz="2400" dirty="0"/>
              <a:t> </a:t>
            </a:r>
            <a:r>
              <a:rPr lang="ru-RU" sz="2400" dirty="0" smtClean="0"/>
              <a:t>Текст</a:t>
            </a:r>
          </a:p>
          <a:p>
            <a:r>
              <a:rPr lang="ru-RU" dirty="0" smtClean="0"/>
              <a:t>(</a:t>
            </a:r>
            <a:r>
              <a:rPr lang="ru-RU" sz="2400" dirty="0"/>
              <a:t>1)Средняя полоса Россия – страна необыкновенная. (2) Достаточно увидеть, как ветер уносит в синеющую осеннюю даль лиственный убор лесов или как застенчивым счастьем блестят газа белоголового мальчишки со свистулькой в руках, чтобы понять это. (3) Достаточно увидеть хотя бы это, чтобы сердце сразу, навсегда, навек покорилось этой стране с её светлой и чистой, как родниковая вода, красотой.</a:t>
            </a:r>
          </a:p>
          <a:p>
            <a:r>
              <a:rPr lang="ru-RU" sz="2400" dirty="0"/>
              <a:t>     (4)  Я вырос на юге и впервые увидел Среднюю Россию,  Когда мне было двадцать лет. (50) Это было осенью. (6) Я ехал из Киева в Москву. (7) Невдалеке от Москвы я увидел из окна вагона неправдоподобно синюю, совершенно индиговую маленькую реку, которая была вся засыпана жёлтыми листьями. (8) Я высунулся в окно, и вдруг у меня перехватило дыхание. (9) В лицо светило нежаркое сентябрьское солнце. (10) Я смотрел до головокружения на шумливые рощи, трепет осин и берёз, блеск светлых речушек, на луга и кромку строгих, как кремлёвские стены, сосновых боров по горизонту. </a:t>
            </a:r>
          </a:p>
        </p:txBody>
      </p:sp>
    </p:spTree>
    <p:extLst>
      <p:ext uri="{BB962C8B-B14F-4D97-AF65-F5344CB8AC3E}">
        <p14:creationId xmlns:p14="http://schemas.microsoft.com/office/powerpoint/2010/main" val="2196137324"/>
      </p:ext>
    </p:extLst>
  </p:cSld>
  <p:clrMapOvr>
    <a:masterClrMapping/>
  </p:clrMapOvr>
  <p:transition spd="slow">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85" y="10277"/>
            <a:ext cx="9036496" cy="6731091"/>
          </a:xfrm>
        </p:spPr>
        <p:txBody>
          <a:bodyPr>
            <a:noAutofit/>
          </a:bodyPr>
          <a:lstStyle/>
          <a:p>
            <a:pPr marL="0" indent="0">
              <a:buNone/>
            </a:pPr>
            <a:r>
              <a:rPr lang="ru-RU" sz="2000" dirty="0"/>
              <a:t> </a:t>
            </a:r>
            <a:r>
              <a:rPr lang="ru-RU" sz="2000" dirty="0" smtClean="0"/>
              <a:t>  </a:t>
            </a:r>
          </a:p>
          <a:p>
            <a:pPr marL="0" indent="0">
              <a:buNone/>
            </a:pPr>
            <a:r>
              <a:rPr lang="ru-RU" sz="2000" dirty="0"/>
              <a:t> </a:t>
            </a:r>
            <a:r>
              <a:rPr lang="ru-RU" sz="2000" dirty="0" smtClean="0"/>
              <a:t>   (</a:t>
            </a:r>
            <a:r>
              <a:rPr lang="ru-RU" sz="2400" dirty="0"/>
              <a:t>11) Отчего это со мною произошло? (12) Что заставило меня пережить столь глубокое чувство, трудно объяснимое словами? (13) Сейчас я хорошо знаю, что задохнулся тогда от радости, от внезапного приобщения к красоте страны, что проносилось за окнами в холодеющем воздухе. </a:t>
            </a:r>
          </a:p>
          <a:p>
            <a:pPr marL="0" indent="0">
              <a:buNone/>
            </a:pPr>
            <a:r>
              <a:rPr lang="ru-RU" sz="2400" dirty="0"/>
              <a:t>(14) Так, мелькнув, впервые появилась новая родина, чтобы захватить всё моё сердце. (15) Это вначале удивило меня самого.</a:t>
            </a:r>
          </a:p>
          <a:p>
            <a:pPr marL="0" indent="0">
              <a:buNone/>
            </a:pPr>
            <a:r>
              <a:rPr lang="ru-RU" sz="2400" dirty="0"/>
              <a:t>     (16) На следующий день в Москве, куда я попал впервые, я пошёл в Третьяковскую галерею. (17) Поднялся по лестнице. (18) вошёл в боковой зал наверху. (19) Вдруг снова перехватило дыхание, невольные слёзы обожгли мне глаза, хотя я тогда очень стыдился слёз. (20) Я стоял пред «Золотой осенью» Левитана. (21) Эта картина вошла в моё сознание сразу, как появление настолько величавой и облагораживающей красоты, что до тех пор я даже не </a:t>
            </a:r>
            <a:r>
              <a:rPr lang="ru-RU" sz="2400" dirty="0" smtClean="0"/>
              <a:t>мог </a:t>
            </a:r>
            <a:r>
              <a:rPr lang="ru-RU" sz="2400" dirty="0"/>
              <a:t>поверить, что такая красота существует на свете.</a:t>
            </a:r>
          </a:p>
          <a:p>
            <a:pPr marL="0" indent="0">
              <a:buNone/>
            </a:pPr>
            <a:r>
              <a:rPr lang="ru-RU" sz="2400" dirty="0"/>
              <a:t>     </a:t>
            </a:r>
            <a:endParaRPr lang="ru-RU" sz="2400" dirty="0"/>
          </a:p>
        </p:txBody>
      </p:sp>
      <p:sp>
        <p:nvSpPr>
          <p:cNvPr id="2" name="Прямоугольник 1"/>
          <p:cNvSpPr/>
          <p:nvPr/>
        </p:nvSpPr>
        <p:spPr>
          <a:xfrm>
            <a:off x="2569" y="116632"/>
            <a:ext cx="9144000" cy="461665"/>
          </a:xfrm>
          <a:prstGeom prst="rect">
            <a:avLst/>
          </a:prstGeom>
        </p:spPr>
        <p:txBody>
          <a:bodyPr wrap="square">
            <a:spAutoFit/>
          </a:bodyPr>
          <a:lstStyle/>
          <a:p>
            <a:r>
              <a:rPr lang="ru-RU" sz="2400" dirty="0"/>
              <a:t> </a:t>
            </a:r>
          </a:p>
        </p:txBody>
      </p:sp>
    </p:spTree>
    <p:extLst>
      <p:ext uri="{BB962C8B-B14F-4D97-AF65-F5344CB8AC3E}">
        <p14:creationId xmlns:p14="http://schemas.microsoft.com/office/powerpoint/2010/main" val="749539710"/>
      </p:ext>
    </p:extLst>
  </p:cSld>
  <p:clrMapOvr>
    <a:masterClrMapping/>
  </p:clrMapOvr>
  <p:transition spd="slow">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85" y="10277"/>
            <a:ext cx="9036496" cy="6731091"/>
          </a:xfrm>
        </p:spPr>
        <p:txBody>
          <a:bodyPr>
            <a:noAutofit/>
          </a:bodyPr>
          <a:lstStyle/>
          <a:p>
            <a:pPr marL="0" indent="0">
              <a:buNone/>
            </a:pPr>
            <a:r>
              <a:rPr lang="ru-RU" sz="2000" dirty="0"/>
              <a:t> </a:t>
            </a:r>
            <a:r>
              <a:rPr lang="ru-RU" sz="2400" dirty="0" smtClean="0"/>
              <a:t>(</a:t>
            </a:r>
            <a:r>
              <a:rPr lang="ru-RU" sz="2400" dirty="0"/>
              <a:t>22) Все семь дней, какие я пробыл в Москве, я провёл в галерее у полотен Левитана, изумлённый, взволнованный, притихший. (23) Всё дрожало у меня на душе: я чувствовал, что со мною происходит что-то непонятное</a:t>
            </a:r>
            <a:r>
              <a:rPr lang="ru-RU" sz="2400" dirty="0" smtClean="0"/>
              <a:t>.</a:t>
            </a:r>
          </a:p>
          <a:p>
            <a:pPr marL="0" indent="0">
              <a:buNone/>
            </a:pPr>
            <a:r>
              <a:rPr lang="ru-RU" sz="2400" dirty="0"/>
              <a:t> </a:t>
            </a:r>
            <a:r>
              <a:rPr lang="ru-RU" sz="2400" dirty="0"/>
              <a:t>  (24) А происходило величайшее событие в моей жизни: я обрёл свою родную страну. (25) Я полюбил её до последней прожилки на каждом незаметном дубовом листке. (26) Тогда впервые дошёл до меня подлинный смысл  таких слов, как «священная земля», «отечество»…</a:t>
            </a:r>
          </a:p>
          <a:p>
            <a:pPr marL="0" indent="0">
              <a:buNone/>
            </a:pPr>
            <a:r>
              <a:rPr lang="ru-RU" sz="2400" dirty="0"/>
              <a:t>     (27) С тех пор Средняя Россия стала для меня действительно священной землёй, и я часто видел её так, как в первый раз. (28) Невыразимо прекрасную, покрытую драгоценным покровом серебряной осенней паутины и залитую сиянием нежаркого солнца.</a:t>
            </a:r>
          </a:p>
          <a:p>
            <a:pPr marL="0" indent="0" algn="r">
              <a:buNone/>
            </a:pPr>
            <a:r>
              <a:rPr lang="ru-RU" sz="2400" dirty="0"/>
              <a:t>(По К. Г. Паустовскому*)</a:t>
            </a:r>
          </a:p>
          <a:p>
            <a:pPr marL="0" indent="0">
              <a:buNone/>
            </a:pPr>
            <a:r>
              <a:rPr lang="ru-RU" sz="2000" i="1" dirty="0"/>
              <a:t>*Константин Георгиевич Паустовский (1892 – 1968) – известный русский прозаик, автор повестей, рассказов и очерков.</a:t>
            </a:r>
          </a:p>
          <a:p>
            <a:pPr marL="0" indent="0">
              <a:buNone/>
            </a:pPr>
            <a:endParaRPr lang="ru-RU" sz="2400" dirty="0"/>
          </a:p>
        </p:txBody>
      </p:sp>
      <p:sp>
        <p:nvSpPr>
          <p:cNvPr id="2" name="Прямоугольник 1"/>
          <p:cNvSpPr/>
          <p:nvPr/>
        </p:nvSpPr>
        <p:spPr>
          <a:xfrm>
            <a:off x="2569" y="116632"/>
            <a:ext cx="9144000" cy="461665"/>
          </a:xfrm>
          <a:prstGeom prst="rect">
            <a:avLst/>
          </a:prstGeom>
        </p:spPr>
        <p:txBody>
          <a:bodyPr wrap="square">
            <a:spAutoFit/>
          </a:bodyPr>
          <a:lstStyle/>
          <a:p>
            <a:r>
              <a:rPr lang="ru-RU" sz="2400" dirty="0"/>
              <a:t> </a:t>
            </a:r>
          </a:p>
        </p:txBody>
      </p:sp>
    </p:spTree>
    <p:extLst>
      <p:ext uri="{BB962C8B-B14F-4D97-AF65-F5344CB8AC3E}">
        <p14:creationId xmlns:p14="http://schemas.microsoft.com/office/powerpoint/2010/main" val="1624089046"/>
      </p:ext>
    </p:extLst>
  </p:cSld>
  <p:clrMapOvr>
    <a:masterClrMapping/>
  </p:clrMapOvr>
  <p:transition spd="slow">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rPr>
              <a:t>Повторим теорию</a:t>
            </a:r>
            <a:endParaRPr lang="ru-RU" dirty="0">
              <a:ln w="18000">
                <a:solidFill>
                  <a:srgbClr val="C00000"/>
                </a:solidFill>
                <a:prstDash val="solid"/>
                <a:miter lim="800000"/>
              </a:ln>
              <a:solidFill>
                <a:srgbClr val="FF0000"/>
              </a:solidFill>
            </a:endParaRPr>
          </a:p>
        </p:txBody>
      </p:sp>
      <p:sp>
        <p:nvSpPr>
          <p:cNvPr id="3" name="Объект 2"/>
          <p:cNvSpPr>
            <a:spLocks noGrp="1"/>
          </p:cNvSpPr>
          <p:nvPr>
            <p:ph idx="1"/>
          </p:nvPr>
        </p:nvSpPr>
        <p:spPr>
          <a:xfrm>
            <a:off x="0" y="836712"/>
            <a:ext cx="9144000" cy="5904656"/>
          </a:xfrm>
        </p:spPr>
        <p:txBody>
          <a:bodyPr>
            <a:normAutofit/>
          </a:bodyPr>
          <a:lstStyle/>
          <a:p>
            <a:pPr marL="0" indent="0">
              <a:buNone/>
            </a:pPr>
            <a:r>
              <a:rPr lang="ru-RU" sz="2800" b="1" dirty="0" smtClean="0">
                <a:solidFill>
                  <a:srgbClr val="FF0000"/>
                </a:solidFill>
              </a:rPr>
              <a:t>Причастие</a:t>
            </a:r>
            <a:r>
              <a:rPr lang="ru-RU" sz="2800" dirty="0" smtClean="0"/>
              <a:t> </a:t>
            </a:r>
            <a:r>
              <a:rPr lang="ru-RU" sz="2800" dirty="0"/>
              <a:t>– это самостоятельная часть речи, которая обозначает </a:t>
            </a:r>
            <a:r>
              <a:rPr lang="ru-RU" sz="2800" dirty="0">
                <a:solidFill>
                  <a:srgbClr val="FF0000"/>
                </a:solidFill>
              </a:rPr>
              <a:t>проявляющийся во времени признак предмета по действию  и отвечает на вопрос какой? </a:t>
            </a:r>
            <a:endParaRPr lang="ru-RU" sz="2800" dirty="0" smtClean="0">
              <a:solidFill>
                <a:srgbClr val="FF0000"/>
              </a:solidFill>
            </a:endParaRPr>
          </a:p>
          <a:p>
            <a:pPr marL="0" indent="0">
              <a:buNone/>
            </a:pPr>
            <a:r>
              <a:rPr lang="ru-RU" sz="2800" dirty="0"/>
              <a:t>Причастие образуется от глагола и объединяет в себе морфологические  признаки глагола и признаки </a:t>
            </a:r>
            <a:r>
              <a:rPr lang="ru-RU" sz="2800" dirty="0" smtClean="0"/>
              <a:t>прилагательного.</a:t>
            </a:r>
          </a:p>
          <a:p>
            <a:pPr marL="0" indent="0">
              <a:buNone/>
            </a:pPr>
            <a:r>
              <a:rPr lang="ru-RU" sz="2800" b="1" dirty="0">
                <a:solidFill>
                  <a:srgbClr val="FF0000"/>
                </a:solidFill>
              </a:rPr>
              <a:t>Стилистическая роль причастий </a:t>
            </a:r>
            <a:r>
              <a:rPr lang="ru-RU" sz="2800" dirty="0"/>
              <a:t>в русском языке своеобразна. Эта форма передает смысловую точность, сжатость, лаконичность речи, вносит в текст элементы </a:t>
            </a:r>
            <a:r>
              <a:rPr lang="ru-RU" sz="2800" dirty="0" smtClean="0"/>
              <a:t>книжности, в публицистических и художественных текстах  причастия приобретают экспрессивную окраску.</a:t>
            </a:r>
          </a:p>
          <a:p>
            <a:pPr marL="0" indent="0">
              <a:buNone/>
            </a:pPr>
            <a:r>
              <a:rPr lang="ru-RU" sz="2800" dirty="0" smtClean="0"/>
              <a:t>Эпитет- красочное определение. </a:t>
            </a:r>
            <a:r>
              <a:rPr lang="ru-RU" sz="2800" b="1" dirty="0" smtClean="0">
                <a:solidFill>
                  <a:srgbClr val="FF0000"/>
                </a:solidFill>
              </a:rPr>
              <a:t>Причасти</a:t>
            </a:r>
            <a:r>
              <a:rPr lang="ru-RU" sz="2800" dirty="0" smtClean="0"/>
              <a:t>е и причастный оборот могут выступать </a:t>
            </a:r>
            <a:r>
              <a:rPr lang="ru-RU" sz="2800" b="1" dirty="0" smtClean="0">
                <a:solidFill>
                  <a:srgbClr val="FF0000"/>
                </a:solidFill>
              </a:rPr>
              <a:t>в роли эпитетов</a:t>
            </a:r>
            <a:r>
              <a:rPr lang="ru-RU" sz="2800" dirty="0" smtClean="0"/>
              <a:t>. </a:t>
            </a:r>
            <a:endParaRPr lang="ru-RU" sz="2800" dirty="0"/>
          </a:p>
        </p:txBody>
      </p:sp>
    </p:spTree>
    <p:extLst>
      <p:ext uri="{BB962C8B-B14F-4D97-AF65-F5344CB8AC3E}">
        <p14:creationId xmlns:p14="http://schemas.microsoft.com/office/powerpoint/2010/main" val="3017816140"/>
      </p:ext>
    </p:extLst>
  </p:cSld>
  <p:clrMapOvr>
    <a:masterClrMapping/>
  </p:clrMapOvr>
  <p:transition spd="slow">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01039514"/>
              </p:ext>
            </p:extLst>
          </p:nvPr>
        </p:nvGraphicFramePr>
        <p:xfrm>
          <a:off x="28002" y="546939"/>
          <a:ext cx="9144000" cy="6651709"/>
        </p:xfrm>
        <a:graphic>
          <a:graphicData uri="http://schemas.openxmlformats.org/drawingml/2006/table">
            <a:tbl>
              <a:tblPr/>
              <a:tblGrid>
                <a:gridCol w="2167734"/>
                <a:gridCol w="6976266"/>
              </a:tblGrid>
              <a:tr h="43378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План</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работы</a:t>
                      </a: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Рабочие записи</a:t>
                      </a:r>
                      <a:endParaRPr kumimoji="0" lang="ru-RU" sz="1800" b="0" i="0" u="none" strike="noStrike" cap="none" normalizeH="0" baseline="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31537">
                <a:tc>
                  <a:txBody>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Вступление</a:t>
                      </a: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Основная часть</a:t>
                      </a: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mj-lt"/>
                        <a:buNone/>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И. Б. Голуб отмечает, что в причастии соединены черты прилагательного и причастия, а функции причастия состоят в том, чтобы образно характеризовать предмет, показывать его признак в динамике.</a:t>
                      </a:r>
                    </a:p>
                    <a:p>
                      <a:pPr marL="0" marR="0" lvl="0" indent="0" algn="l" defTabSz="914400" rtl="0" eaLnBrk="1" fontAlgn="base" latinLnBrk="0" hangingPunct="1">
                        <a:lnSpc>
                          <a:spcPct val="100000"/>
                        </a:lnSpc>
                        <a:spcBef>
                          <a:spcPct val="0"/>
                        </a:spcBef>
                        <a:spcAft>
                          <a:spcPct val="0"/>
                        </a:spcAft>
                        <a:buClrTx/>
                        <a:buSzTx/>
                        <a:buFont typeface="+mj-lt"/>
                        <a:buNone/>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Примеры: 1. В предложениях 2, 13 – действительные причастия настоящего времени: «синеющей (дали)», «холодеющем (воздухе)». !!! «не синей дали» и не «холодном воздухе».</a:t>
                      </a:r>
                    </a:p>
                    <a:p>
                      <a:pPr marL="0" marR="0" lvl="0" indent="0" algn="l" defTabSz="914400" rtl="0" eaLnBrk="1" fontAlgn="base" latinLnBrk="0" hangingPunct="1">
                        <a:lnSpc>
                          <a:spcPct val="100000"/>
                        </a:lnSpc>
                        <a:spcBef>
                          <a:spcPct val="0"/>
                        </a:spcBef>
                        <a:spcAft>
                          <a:spcPct val="0"/>
                        </a:spcAft>
                        <a:buClrTx/>
                        <a:buSzTx/>
                        <a:buFont typeface="+mj-lt"/>
                        <a:buNone/>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2. Предложение № 22. Три однородных причастия показывают эмоциональное состояние героя.</a:t>
                      </a:r>
                    </a:p>
                    <a:p>
                      <a:pPr marL="0" marR="0" lvl="0" indent="0" algn="l" defTabSz="914400" rtl="0" eaLnBrk="1" fontAlgn="base" latinLnBrk="0" hangingPunct="1">
                        <a:lnSpc>
                          <a:spcPct val="100000"/>
                        </a:lnSpc>
                        <a:spcBef>
                          <a:spcPct val="0"/>
                        </a:spcBef>
                        <a:spcAft>
                          <a:spcPct val="0"/>
                        </a:spcAft>
                        <a:buClrTx/>
                        <a:buSzTx/>
                        <a:buFont typeface="+mj-lt"/>
                        <a:buNone/>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3. В предложении 28 причастия входят в состав причастного оборота, это делает текст более эмоционально окрашенным и стилистически динамичным, позволяет в значительной мере усилить психологическое воздействие на читателя.</a:t>
                      </a: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Прямоугольник 2"/>
          <p:cNvSpPr/>
          <p:nvPr/>
        </p:nvSpPr>
        <p:spPr>
          <a:xfrm>
            <a:off x="1691747" y="-99392"/>
            <a:ext cx="5004382"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a:ln w="11430">
                  <a:solidFill>
                    <a:schemeClr val="tx2"/>
                  </a:solidFill>
                </a:ln>
                <a:blipFill dpi="0" rotWithShape="1">
                  <a:blip r:embed="rId3">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Calibri"/>
                <a:ea typeface="Times New Roman"/>
                <a:cs typeface="Times New Roman"/>
              </a:rPr>
              <a:t>Работаем с черновиком</a:t>
            </a:r>
            <a:endParaRPr lang="ru-RU" sz="3600" b="1" dirty="0">
              <a:ln w="11430">
                <a:solidFill>
                  <a:schemeClr val="tx2"/>
                </a:solidFill>
              </a:ln>
              <a:blipFill dpi="0" rotWithShape="1">
                <a:blip r:embed="rId3">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Arial" charset="0"/>
              <a:cs typeface="+mn-cs"/>
            </a:endParaRPr>
          </a:p>
        </p:txBody>
      </p:sp>
      <p:sp>
        <p:nvSpPr>
          <p:cNvPr id="5" name="Прямоугольник 4"/>
          <p:cNvSpPr/>
          <p:nvPr/>
        </p:nvSpPr>
        <p:spPr>
          <a:xfrm>
            <a:off x="2201550" y="1988840"/>
            <a:ext cx="6948265" cy="223224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2400" dirty="0" smtClean="0"/>
              <a:t>(2)Достаточно увидеть, как ветер уносит </a:t>
            </a:r>
            <a:r>
              <a:rPr lang="ru-RU" sz="2400" u="wavy" dirty="0" smtClean="0"/>
              <a:t>в </a:t>
            </a:r>
            <a:r>
              <a:rPr lang="ru-RU" sz="2400" b="1" u="wavy" dirty="0" smtClean="0">
                <a:solidFill>
                  <a:srgbClr val="FF0000"/>
                </a:solidFill>
              </a:rPr>
              <a:t>синеющую</a:t>
            </a:r>
            <a:r>
              <a:rPr lang="ru-RU" sz="2400" u="wavy" dirty="0" smtClean="0"/>
              <a:t> </a:t>
            </a:r>
            <a:r>
              <a:rPr lang="ru-RU" sz="2400" dirty="0" smtClean="0"/>
              <a:t>осеннюю даль лиственный убор лесов…</a:t>
            </a:r>
          </a:p>
          <a:p>
            <a:r>
              <a:rPr lang="ru-RU" sz="2400" dirty="0" smtClean="0"/>
              <a:t>(13) Сейчас я хорошо знаю, что задохнулся тогда от радости, от внезапного приобщения к красоте страны, что проносилась за окнами </a:t>
            </a:r>
            <a:r>
              <a:rPr lang="ru-RU" sz="2400" b="1" dirty="0" smtClean="0">
                <a:solidFill>
                  <a:srgbClr val="FF0000"/>
                </a:solidFill>
              </a:rPr>
              <a:t>в </a:t>
            </a:r>
            <a:r>
              <a:rPr lang="ru-RU" sz="2400" b="1" u="wavy" dirty="0" smtClean="0">
                <a:solidFill>
                  <a:srgbClr val="FF0000"/>
                </a:solidFill>
              </a:rPr>
              <a:t>холодеющем</a:t>
            </a:r>
            <a:r>
              <a:rPr lang="ru-RU" sz="2400" b="1" dirty="0" smtClean="0">
                <a:solidFill>
                  <a:srgbClr val="FF0000"/>
                </a:solidFill>
              </a:rPr>
              <a:t> </a:t>
            </a:r>
            <a:r>
              <a:rPr lang="ru-RU" sz="2400" dirty="0" smtClean="0"/>
              <a:t>воздухе.</a:t>
            </a:r>
            <a:endParaRPr lang="ru-RU" sz="2400" dirty="0"/>
          </a:p>
        </p:txBody>
      </p:sp>
      <p:sp>
        <p:nvSpPr>
          <p:cNvPr id="6" name="Прямоугольник 5"/>
          <p:cNvSpPr/>
          <p:nvPr/>
        </p:nvSpPr>
        <p:spPr>
          <a:xfrm>
            <a:off x="2195735" y="4221088"/>
            <a:ext cx="6619394" cy="82809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2400" dirty="0" smtClean="0"/>
              <a:t>(22)… я провёл в галерее у полотен Левитана, </a:t>
            </a:r>
            <a:r>
              <a:rPr lang="ru-RU" sz="2400" b="1" u="wavy" dirty="0" smtClean="0">
                <a:solidFill>
                  <a:srgbClr val="FF0000"/>
                </a:solidFill>
              </a:rPr>
              <a:t>изумлённый, взволнованный, притихший</a:t>
            </a:r>
            <a:r>
              <a:rPr lang="ru-RU" sz="2400" dirty="0" smtClean="0"/>
              <a:t>.</a:t>
            </a:r>
            <a:endParaRPr lang="ru-RU" sz="2400" dirty="0"/>
          </a:p>
        </p:txBody>
      </p:sp>
      <p:sp>
        <p:nvSpPr>
          <p:cNvPr id="7" name="Прямоугольник 6"/>
          <p:cNvSpPr/>
          <p:nvPr/>
        </p:nvSpPr>
        <p:spPr>
          <a:xfrm>
            <a:off x="2195735" y="5049180"/>
            <a:ext cx="6610063" cy="164485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2400" dirty="0" smtClean="0"/>
              <a:t>(28) Невыразимо прекрасную, </a:t>
            </a:r>
            <a:r>
              <a:rPr lang="ru-RU" sz="2400" b="1" u="wavy" dirty="0" smtClean="0">
                <a:solidFill>
                  <a:srgbClr val="FF0000"/>
                </a:solidFill>
              </a:rPr>
              <a:t>покрытую драгоценным покровом  серебряной осенней паутины и залитую сиянием нежаркого солнца. </a:t>
            </a:r>
            <a:endParaRPr lang="ru-RU" sz="2400" b="1" u="wavy" dirty="0">
              <a:solidFill>
                <a:srgbClr val="FF0000"/>
              </a:solidFill>
            </a:endParaRPr>
          </a:p>
        </p:txBody>
      </p:sp>
    </p:spTree>
    <p:extLst>
      <p:ext uri="{BB962C8B-B14F-4D97-AF65-F5344CB8AC3E}">
        <p14:creationId xmlns:p14="http://schemas.microsoft.com/office/powerpoint/2010/main" val="10847540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xit" presetSubtype="32" fill="hold" grpId="1" nodeType="clickEffect">
                                  <p:stCondLst>
                                    <p:cond delay="0"/>
                                  </p:stCondLst>
                                  <p:childTnLst>
                                    <p:animEffect transition="out" filter="circle(out)">
                                      <p:cBhvr>
                                        <p:cTn id="11" dur="2000"/>
                                        <p:tgtEl>
                                          <p:spTgt spid="5"/>
                                        </p:tgtEl>
                                      </p:cBhvr>
                                    </p:animEffect>
                                    <p:set>
                                      <p:cBhvr>
                                        <p:cTn id="12" dur="1" fill="hold">
                                          <p:stCondLst>
                                            <p:cond delay="19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xit" presetSubtype="32" fill="hold" grpId="1" nodeType="clickEffect">
                                  <p:stCondLst>
                                    <p:cond delay="0"/>
                                  </p:stCondLst>
                                  <p:childTnLst>
                                    <p:animEffect transition="out" filter="circle(out)">
                                      <p:cBhvr>
                                        <p:cTn id="21" dur="2000"/>
                                        <p:tgtEl>
                                          <p:spTgt spid="6"/>
                                        </p:tgtEl>
                                      </p:cBhvr>
                                    </p:animEffect>
                                    <p:set>
                                      <p:cBhvr>
                                        <p:cTn id="22" dur="1" fill="hold">
                                          <p:stCondLst>
                                            <p:cond delay="19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xit" presetSubtype="32" fill="hold" grpId="1" nodeType="clickEffect">
                                  <p:stCondLst>
                                    <p:cond delay="0"/>
                                  </p:stCondLst>
                                  <p:childTnLst>
                                    <p:animEffect transition="out" filter="circle(out)">
                                      <p:cBhvr>
                                        <p:cTn id="31" dur="2000"/>
                                        <p:tgtEl>
                                          <p:spTgt spid="7"/>
                                        </p:tgtEl>
                                      </p:cBhvr>
                                    </p:animEffect>
                                    <p:set>
                                      <p:cBhvr>
                                        <p:cTn id="32"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879358842"/>
              </p:ext>
            </p:extLst>
          </p:nvPr>
        </p:nvGraphicFramePr>
        <p:xfrm>
          <a:off x="0" y="766763"/>
          <a:ext cx="9144000" cy="5759450"/>
        </p:xfrm>
        <a:graphic>
          <a:graphicData uri="http://schemas.openxmlformats.org/drawingml/2006/table">
            <a:tbl>
              <a:tblPr/>
              <a:tblGrid>
                <a:gridCol w="2541588"/>
                <a:gridCol w="6602412"/>
              </a:tblGrid>
              <a:tr h="9604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План</a:t>
                      </a: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работы</a:t>
                      </a: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34" charset="0"/>
                          <a:cs typeface="Times New Roman" pitchFamily="18" charset="0"/>
                        </a:rPr>
                        <a:t>Рабочие записи</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99012">
                <a:tc>
                  <a:txBody>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ru-RU" sz="2400" b="0" i="0" u="none" strike="noStrike" cap="none" normalizeH="0" baseline="0" smtClean="0">
                          <a:ln>
                            <a:noFill/>
                          </a:ln>
                          <a:solidFill>
                            <a:schemeClr val="tx1"/>
                          </a:solidFill>
                          <a:effectLst/>
                          <a:latin typeface="Calibri" pitchFamily="34" charset="0"/>
                          <a:cs typeface="Times New Roman" pitchFamily="18" charset="0"/>
                        </a:rPr>
                        <a:t>Заключение</a:t>
                      </a: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III</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 Итак, мы убедились в том, что причастия играют  важную роль в художественном тексте. Они  придают повествованию смысловую точность, сжатость, лаконичность. Будучи одним из способов создания эпитетов, причастия являются одним из ярких средств выразительности речи.</a:t>
                      </a: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Прямоугольник 2"/>
          <p:cNvSpPr/>
          <p:nvPr/>
        </p:nvSpPr>
        <p:spPr>
          <a:xfrm>
            <a:off x="1691747" y="116632"/>
            <a:ext cx="5004382"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Calibri"/>
                <a:ea typeface="Times New Roman"/>
                <a:cs typeface="Times New Roman"/>
              </a:rPr>
              <a:t>Работаем с черновиком</a:t>
            </a:r>
            <a:endPar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Arial" charset="0"/>
              <a:cs typeface="+mn-cs"/>
            </a:endParaRPr>
          </a:p>
        </p:txBody>
      </p:sp>
    </p:spTree>
    <p:extLst>
      <p:ext uri="{BB962C8B-B14F-4D97-AF65-F5344CB8AC3E}">
        <p14:creationId xmlns:p14="http://schemas.microsoft.com/office/powerpoint/2010/main" val="79398758"/>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16632"/>
            <a:ext cx="9144000" cy="6552728"/>
          </a:xfrm>
        </p:spPr>
        <p:txBody>
          <a:bodyPr>
            <a:normAutofit/>
          </a:bodyPr>
          <a:lstStyle/>
          <a:p>
            <a:pPr marL="0" lvl="0" indent="0" fontAlgn="base">
              <a:spcAft>
                <a:spcPct val="0"/>
              </a:spcAft>
              <a:buNone/>
            </a:pPr>
            <a:r>
              <a:rPr lang="ru-RU" dirty="0">
                <a:solidFill>
                  <a:prstClr val="black"/>
                </a:solidFill>
              </a:rPr>
              <a:t>Движение и его выражение - </a:t>
            </a:r>
            <a:r>
              <a:rPr lang="ru-RU" b="1" dirty="0">
                <a:ln w="18000">
                  <a:solidFill>
                    <a:srgbClr val="C0504D">
                      <a:satMod val="140000"/>
                    </a:srgbClr>
                  </a:solidFill>
                  <a:prstDash val="solid"/>
                  <a:miter lim="800000"/>
                </a:ln>
                <a:solidFill>
                  <a:srgbClr val="C00000"/>
                </a:solidFill>
                <a:effectLst>
                  <a:outerShdw blurRad="25500" dist="23000" dir="7020000" algn="tl">
                    <a:srgbClr val="000000">
                      <a:alpha val="50000"/>
                    </a:srgbClr>
                  </a:outerShdw>
                </a:effectLst>
              </a:rPr>
              <a:t>глагол </a:t>
            </a:r>
            <a:r>
              <a:rPr lang="ru-RU" dirty="0">
                <a:solidFill>
                  <a:prstClr val="black"/>
                </a:solidFill>
              </a:rPr>
              <a:t>- являются основой языка. Найти верный глагол для фразы - это значит дать движение фразе </a:t>
            </a:r>
          </a:p>
          <a:p>
            <a:pPr marL="0" lvl="0" indent="0" algn="r" fontAlgn="base">
              <a:spcAft>
                <a:spcPct val="0"/>
              </a:spcAft>
              <a:buNone/>
            </a:pPr>
            <a:r>
              <a:rPr lang="ru-RU" dirty="0">
                <a:solidFill>
                  <a:prstClr val="black"/>
                </a:solidFill>
              </a:rPr>
              <a:t>А. Н. Толстой</a:t>
            </a:r>
            <a:endParaRPr lang="ru-RU" b="1" dirty="0">
              <a:ln w="18000">
                <a:solidFill>
                  <a:srgbClr val="C0504D">
                    <a:satMod val="140000"/>
                  </a:srgbClr>
                </a:solidFill>
                <a:prstDash val="solid"/>
                <a:miter lim="800000"/>
              </a:ln>
              <a:solidFill>
                <a:srgbClr val="C00000"/>
              </a:solidFill>
              <a:effectLst>
                <a:outerShdw blurRad="25500" dist="23000" dir="7020000" algn="tl">
                  <a:srgbClr val="000000">
                    <a:alpha val="50000"/>
                  </a:srgbClr>
                </a:outerShdw>
              </a:effectLst>
            </a:endParaRPr>
          </a:p>
          <a:p>
            <a:pPr marL="0" lvl="0" indent="0" fontAlgn="base">
              <a:spcAft>
                <a:spcPct val="0"/>
              </a:spcAft>
              <a:buNone/>
            </a:pPr>
            <a:r>
              <a:rPr lang="ru-RU" b="1" dirty="0">
                <a:ln w="18000">
                  <a:solidFill>
                    <a:srgbClr val="C0504D">
                      <a:satMod val="140000"/>
                    </a:srgbClr>
                  </a:solidFill>
                  <a:prstDash val="solid"/>
                  <a:miter lim="800000"/>
                </a:ln>
                <a:solidFill>
                  <a:srgbClr val="C00000"/>
                </a:solidFill>
                <a:effectLst>
                  <a:outerShdw blurRad="25500" dist="23000" dir="7020000" algn="tl">
                    <a:srgbClr val="000000">
                      <a:alpha val="50000"/>
                    </a:srgbClr>
                  </a:outerShdw>
                </a:effectLst>
              </a:rPr>
              <a:t>Глагол</a:t>
            </a:r>
            <a:r>
              <a:rPr lang="ru-RU" dirty="0">
                <a:solidFill>
                  <a:prstClr val="black"/>
                </a:solidFill>
              </a:rPr>
              <a:t> – самая огнедышащая, самая живая часть речи. В глаголе струится самая алая, самая свежая артериальная кровь языка. </a:t>
            </a:r>
          </a:p>
          <a:p>
            <a:pPr marL="0" lvl="0" indent="0" algn="r" fontAlgn="base">
              <a:spcAft>
                <a:spcPct val="0"/>
              </a:spcAft>
              <a:buNone/>
            </a:pPr>
            <a:r>
              <a:rPr lang="ru-RU" dirty="0">
                <a:solidFill>
                  <a:prstClr val="black"/>
                </a:solidFill>
              </a:rPr>
              <a:t>А. Югов</a:t>
            </a:r>
          </a:p>
          <a:p>
            <a:pPr marL="0" lvl="0" indent="0" fontAlgn="base">
              <a:spcAft>
                <a:spcPct val="0"/>
              </a:spcAft>
              <a:buNone/>
            </a:pPr>
            <a:r>
              <a:rPr lang="ru-RU" dirty="0">
                <a:solidFill>
                  <a:prstClr val="black"/>
                </a:solidFill>
              </a:rPr>
              <a:t>По моему глубокому убеждению, вся разительность прозы - в</a:t>
            </a:r>
            <a:r>
              <a:rPr lang="ru-RU" b="1" dirty="0">
                <a:ln w="18000">
                  <a:solidFill>
                    <a:srgbClr val="C0504D">
                      <a:satMod val="140000"/>
                    </a:srgbClr>
                  </a:solidFill>
                  <a:prstDash val="solid"/>
                  <a:miter lim="800000"/>
                </a:ln>
                <a:noFill/>
                <a:effectLst>
                  <a:outerShdw blurRad="25500" dist="23000" dir="7020000" algn="tl">
                    <a:srgbClr val="000000">
                      <a:alpha val="50000"/>
                    </a:srgbClr>
                  </a:outerShdw>
                </a:effectLst>
              </a:rPr>
              <a:t> </a:t>
            </a:r>
            <a:r>
              <a:rPr lang="ru-RU" b="1" dirty="0">
                <a:ln w="18000">
                  <a:solidFill>
                    <a:srgbClr val="C0504D">
                      <a:satMod val="140000"/>
                    </a:srgbClr>
                  </a:solidFill>
                  <a:prstDash val="solid"/>
                  <a:miter lim="800000"/>
                </a:ln>
                <a:solidFill>
                  <a:srgbClr val="C00000"/>
                </a:solidFill>
                <a:effectLst>
                  <a:outerShdw blurRad="25500" dist="23000" dir="7020000" algn="tl">
                    <a:srgbClr val="000000">
                      <a:alpha val="50000"/>
                    </a:srgbClr>
                  </a:outerShdw>
                </a:effectLst>
              </a:rPr>
              <a:t>глаголе</a:t>
            </a:r>
            <a:r>
              <a:rPr lang="ru-RU" b="1" dirty="0">
                <a:ln w="18000">
                  <a:solidFill>
                    <a:srgbClr val="C0504D">
                      <a:satMod val="140000"/>
                    </a:srgbClr>
                  </a:solidFill>
                  <a:prstDash val="solid"/>
                  <a:miter lim="800000"/>
                </a:ln>
                <a:noFill/>
                <a:effectLst>
                  <a:outerShdw blurRad="25500" dist="23000" dir="7020000" algn="tl">
                    <a:srgbClr val="000000">
                      <a:alpha val="50000"/>
                    </a:srgbClr>
                  </a:outerShdw>
                </a:effectLst>
              </a:rPr>
              <a:t>,</a:t>
            </a:r>
            <a:r>
              <a:rPr lang="ru-RU" dirty="0">
                <a:solidFill>
                  <a:prstClr val="black"/>
                </a:solidFill>
              </a:rPr>
              <a:t> ибо глагол - это действенность характера. </a:t>
            </a:r>
          </a:p>
          <a:p>
            <a:pPr marL="0" lvl="0" indent="0" algn="r" fontAlgn="base">
              <a:spcAft>
                <a:spcPct val="0"/>
              </a:spcAft>
              <a:buNone/>
            </a:pPr>
            <a:r>
              <a:rPr lang="ru-RU" dirty="0">
                <a:solidFill>
                  <a:prstClr val="black"/>
                </a:solidFill>
              </a:rPr>
              <a:t>Ю. В. Бондарев</a:t>
            </a:r>
          </a:p>
          <a:p>
            <a:pPr marL="0" lvl="0" indent="0" fontAlgn="base">
              <a:spcBef>
                <a:spcPct val="0"/>
              </a:spcBef>
              <a:spcAft>
                <a:spcPct val="0"/>
              </a:spcAft>
              <a:buNone/>
            </a:pPr>
            <a:endParaRPr lang="ru-RU" dirty="0">
              <a:solidFill>
                <a:prstClr val="black"/>
              </a:solidFill>
            </a:endParaRPr>
          </a:p>
        </p:txBody>
      </p:sp>
    </p:spTree>
    <p:extLst>
      <p:ext uri="{BB962C8B-B14F-4D97-AF65-F5344CB8AC3E}">
        <p14:creationId xmlns:p14="http://schemas.microsoft.com/office/powerpoint/2010/main" val="10147323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8520" y="0"/>
            <a:ext cx="9252520" cy="7029400"/>
          </a:xfrm>
        </p:spPr>
        <p:txBody>
          <a:bodyPr>
            <a:normAutofit/>
          </a:bodyPr>
          <a:lstStyle/>
          <a:p>
            <a:pPr marL="0" indent="0" algn="ctr">
              <a:buNone/>
            </a:pPr>
            <a:r>
              <a:rPr lang="ru-RU" sz="2400" i="1" dirty="0" smtClean="0">
                <a:latin typeface="Century Schoolbook" pitchFamily="18" charset="0"/>
              </a:rPr>
              <a:t>Сочинение</a:t>
            </a:r>
          </a:p>
          <a:p>
            <a:pPr marL="0" indent="0">
              <a:buNone/>
            </a:pPr>
            <a:r>
              <a:rPr lang="ru-RU" sz="2400" i="1" dirty="0" smtClean="0">
                <a:latin typeface="Century Schoolbook" pitchFamily="18" charset="0"/>
              </a:rPr>
              <a:t>    </a:t>
            </a:r>
            <a:r>
              <a:rPr lang="ru-RU" sz="2600" i="1" dirty="0" smtClean="0">
                <a:latin typeface="Century Schoolbook" pitchFamily="18" charset="0"/>
              </a:rPr>
              <a:t>И</a:t>
            </a:r>
            <a:r>
              <a:rPr lang="ru-RU" sz="2600" i="1" dirty="0">
                <a:latin typeface="Century Schoolbook" pitchFamily="18" charset="0"/>
              </a:rPr>
              <a:t>. Б. Голуб отмечает, что в причастии соединены черты прилагательного </a:t>
            </a:r>
            <a:r>
              <a:rPr lang="ru-RU" sz="2600" i="1" dirty="0" smtClean="0">
                <a:latin typeface="Century Schoolbook" pitchFamily="18" charset="0"/>
              </a:rPr>
              <a:t>и глагола, </a:t>
            </a:r>
            <a:r>
              <a:rPr lang="ru-RU" sz="2600" i="1" dirty="0">
                <a:latin typeface="Century Schoolbook" pitchFamily="18" charset="0"/>
              </a:rPr>
              <a:t>а функции причастия состоят в том, чтобы образно характеризовать предмет, показывать его признак в </a:t>
            </a:r>
            <a:r>
              <a:rPr lang="ru-RU" sz="2600" i="1" dirty="0" smtClean="0">
                <a:latin typeface="Century Schoolbook" pitchFamily="18" charset="0"/>
              </a:rPr>
              <a:t>динамике. Докажем </a:t>
            </a:r>
            <a:r>
              <a:rPr lang="ru-RU" sz="2600" i="1" dirty="0">
                <a:latin typeface="Century Schoolbook" pitchFamily="18" charset="0"/>
              </a:rPr>
              <a:t>это</a:t>
            </a:r>
            <a:r>
              <a:rPr lang="ru-RU" sz="2600" i="1" dirty="0" smtClean="0">
                <a:latin typeface="Century Schoolbook" pitchFamily="18" charset="0"/>
              </a:rPr>
              <a:t>.</a:t>
            </a:r>
          </a:p>
          <a:p>
            <a:pPr marL="0" indent="0">
              <a:buNone/>
            </a:pPr>
            <a:r>
              <a:rPr lang="ru-RU" sz="2600" i="1" dirty="0">
                <a:latin typeface="Century Schoolbook" pitchFamily="18" charset="0"/>
              </a:rPr>
              <a:t>   Обратимся </a:t>
            </a:r>
            <a:r>
              <a:rPr lang="ru-RU" sz="2600" i="1" dirty="0" smtClean="0">
                <a:latin typeface="Century Schoolbook" pitchFamily="18" charset="0"/>
              </a:rPr>
              <a:t>к предложениям </a:t>
            </a:r>
            <a:r>
              <a:rPr lang="ru-RU" sz="2600" i="1" dirty="0">
                <a:latin typeface="Century Schoolbook" pitchFamily="18" charset="0"/>
              </a:rPr>
              <a:t>2, 13 </a:t>
            </a:r>
            <a:r>
              <a:rPr lang="ru-RU" sz="2600" i="1" dirty="0" smtClean="0">
                <a:latin typeface="Century Schoolbook" pitchFamily="18" charset="0"/>
              </a:rPr>
              <a:t>. В них есть действительные </a:t>
            </a:r>
            <a:r>
              <a:rPr lang="ru-RU" sz="2600" i="1" dirty="0">
                <a:latin typeface="Century Schoolbook" pitchFamily="18" charset="0"/>
              </a:rPr>
              <a:t>причастия настоящего времени: «</a:t>
            </a:r>
            <a:r>
              <a:rPr lang="ru-RU" sz="2600" i="1" dirty="0" smtClean="0">
                <a:latin typeface="Century Schoolbook" pitchFamily="18" charset="0"/>
              </a:rPr>
              <a:t>синеющая </a:t>
            </a:r>
            <a:r>
              <a:rPr lang="ru-RU" sz="2600" i="1" dirty="0">
                <a:latin typeface="Century Schoolbook" pitchFamily="18" charset="0"/>
              </a:rPr>
              <a:t>(</a:t>
            </a:r>
            <a:r>
              <a:rPr lang="ru-RU" sz="2600" i="1" dirty="0" smtClean="0">
                <a:latin typeface="Century Schoolbook" pitchFamily="18" charset="0"/>
              </a:rPr>
              <a:t>даль)», </a:t>
            </a:r>
            <a:r>
              <a:rPr lang="ru-RU" sz="2600" i="1" dirty="0">
                <a:latin typeface="Century Schoolbook" pitchFamily="18" charset="0"/>
              </a:rPr>
              <a:t>«</a:t>
            </a:r>
            <a:r>
              <a:rPr lang="ru-RU" sz="2600" i="1" dirty="0" smtClean="0">
                <a:latin typeface="Century Schoolbook" pitchFamily="18" charset="0"/>
              </a:rPr>
              <a:t>холодеющий </a:t>
            </a:r>
            <a:r>
              <a:rPr lang="ru-RU" sz="2600" i="1" dirty="0">
                <a:latin typeface="Century Schoolbook" pitchFamily="18" charset="0"/>
              </a:rPr>
              <a:t>(</a:t>
            </a:r>
            <a:r>
              <a:rPr lang="ru-RU" sz="2600" i="1" dirty="0" smtClean="0">
                <a:latin typeface="Century Schoolbook" pitchFamily="18" charset="0"/>
              </a:rPr>
              <a:t>воздух)».  </a:t>
            </a:r>
          </a:p>
          <a:p>
            <a:pPr marL="0" indent="0">
              <a:buNone/>
            </a:pPr>
            <a:r>
              <a:rPr lang="ru-RU" sz="2600" i="1" dirty="0" smtClean="0">
                <a:latin typeface="Century Schoolbook" pitchFamily="18" charset="0"/>
              </a:rPr>
              <a:t>К. Г. Паустовский не случайно употребляет эти эпитеты, а мог бы сказать «синяя даль», «холодный воздух», видимо, для него важно, как сказано И. Б. Голуб, «представить признак в динамике».</a:t>
            </a:r>
          </a:p>
          <a:p>
            <a:pPr marL="0" indent="0">
              <a:buNone/>
            </a:pPr>
            <a:r>
              <a:rPr lang="ru-RU" sz="2600" i="1" dirty="0">
                <a:latin typeface="Century Schoolbook" pitchFamily="18" charset="0"/>
              </a:rPr>
              <a:t>   </a:t>
            </a:r>
            <a:endParaRPr lang="ru-RU" sz="2600" i="1" dirty="0" smtClean="0">
              <a:latin typeface="Century Schoolbook" pitchFamily="18" charset="0"/>
            </a:endParaRPr>
          </a:p>
          <a:p>
            <a:pPr marL="0" indent="0">
              <a:buNone/>
            </a:pPr>
            <a:r>
              <a:rPr lang="ru-RU" sz="2600" i="1" dirty="0">
                <a:latin typeface="Century Schoolbook" pitchFamily="18" charset="0"/>
              </a:rPr>
              <a:t> </a:t>
            </a:r>
          </a:p>
        </p:txBody>
      </p:sp>
    </p:spTree>
    <p:extLst>
      <p:ext uri="{BB962C8B-B14F-4D97-AF65-F5344CB8AC3E}">
        <p14:creationId xmlns:p14="http://schemas.microsoft.com/office/powerpoint/2010/main" val="2221882420"/>
      </p:ext>
    </p:extLst>
  </p:cSld>
  <p:clrMapOvr>
    <a:masterClrMapping/>
  </p:clrMapOvr>
  <p:transition spd="slow">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260648"/>
            <a:ext cx="9144000" cy="6597352"/>
          </a:xfrm>
        </p:spPr>
        <p:txBody>
          <a:bodyPr>
            <a:normAutofit fontScale="92500" lnSpcReduction="10000"/>
          </a:bodyPr>
          <a:lstStyle/>
          <a:p>
            <a:pPr marL="0" indent="0">
              <a:buNone/>
            </a:pPr>
            <a:r>
              <a:rPr lang="ru-RU" sz="2400" i="1" dirty="0" smtClean="0">
                <a:latin typeface="Century Schoolbook" pitchFamily="18" charset="0"/>
              </a:rPr>
              <a:t>   </a:t>
            </a:r>
            <a:r>
              <a:rPr lang="ru-RU" sz="2800" i="1" dirty="0" smtClean="0">
                <a:latin typeface="Century Schoolbook" pitchFamily="18" charset="0"/>
              </a:rPr>
              <a:t>В </a:t>
            </a:r>
            <a:r>
              <a:rPr lang="ru-RU" sz="2800" i="1" dirty="0">
                <a:latin typeface="Century Schoolbook" pitchFamily="18" charset="0"/>
              </a:rPr>
              <a:t>предложении 28 причастия </a:t>
            </a:r>
            <a:r>
              <a:rPr lang="ru-RU" sz="2800" i="1" dirty="0" smtClean="0">
                <a:latin typeface="Century Schoolbook" pitchFamily="18" charset="0"/>
              </a:rPr>
              <a:t>«покрытую» и «залитую» входят </a:t>
            </a:r>
            <a:r>
              <a:rPr lang="ru-RU" sz="2800" i="1" dirty="0">
                <a:latin typeface="Century Schoolbook" pitchFamily="18" charset="0"/>
              </a:rPr>
              <a:t>в состав причастного оборота, </a:t>
            </a:r>
            <a:r>
              <a:rPr lang="ru-RU" sz="2800" i="1" dirty="0" smtClean="0">
                <a:latin typeface="Century Schoolbook" pitchFamily="18" charset="0"/>
              </a:rPr>
              <a:t>который является эпитетом. Этот приём </a:t>
            </a:r>
            <a:r>
              <a:rPr lang="ru-RU" sz="2800" i="1" dirty="0">
                <a:latin typeface="Century Schoolbook" pitchFamily="18" charset="0"/>
              </a:rPr>
              <a:t>делает текст более эмоционально окрашенным </a:t>
            </a:r>
            <a:r>
              <a:rPr lang="ru-RU" sz="2800" i="1" dirty="0" smtClean="0">
                <a:latin typeface="Century Schoolbook" pitchFamily="18" charset="0"/>
              </a:rPr>
              <a:t>и динамичным</a:t>
            </a:r>
            <a:r>
              <a:rPr lang="ru-RU" sz="2800" i="1" dirty="0">
                <a:latin typeface="Century Schoolbook" pitchFamily="18" charset="0"/>
              </a:rPr>
              <a:t>, позволяет в значительной мере усилить психологическое воздействие на </a:t>
            </a:r>
            <a:r>
              <a:rPr lang="ru-RU" sz="2800" i="1" dirty="0" smtClean="0">
                <a:latin typeface="Century Schoolbook" pitchFamily="18" charset="0"/>
              </a:rPr>
              <a:t>читателя.</a:t>
            </a:r>
            <a:endParaRPr lang="ru-RU" sz="2800" i="1" dirty="0">
              <a:latin typeface="Century Schoolbook" pitchFamily="18" charset="0"/>
            </a:endParaRPr>
          </a:p>
          <a:p>
            <a:pPr marL="0" indent="0">
              <a:buNone/>
            </a:pPr>
            <a:r>
              <a:rPr lang="ru-RU" sz="2800" i="1" dirty="0" smtClean="0">
                <a:latin typeface="Century Schoolbook" pitchFamily="18" charset="0"/>
              </a:rPr>
              <a:t>   Итак</a:t>
            </a:r>
            <a:r>
              <a:rPr lang="ru-RU" sz="2800" i="1" dirty="0">
                <a:latin typeface="Century Schoolbook" pitchFamily="18" charset="0"/>
              </a:rPr>
              <a:t>, мы убедились в </a:t>
            </a:r>
            <a:r>
              <a:rPr lang="ru-RU" sz="2800" i="1" dirty="0" smtClean="0">
                <a:latin typeface="Century Schoolbook" pitchFamily="18" charset="0"/>
              </a:rPr>
              <a:t>правоте высказывания </a:t>
            </a:r>
          </a:p>
          <a:p>
            <a:pPr marL="0" indent="0">
              <a:buNone/>
            </a:pPr>
            <a:r>
              <a:rPr lang="ru-RU" sz="2800" i="1" dirty="0" smtClean="0">
                <a:latin typeface="Century Schoolbook" pitchFamily="18" charset="0"/>
              </a:rPr>
              <a:t>И. Б. Голуб о том, </a:t>
            </a:r>
            <a:r>
              <a:rPr lang="ru-RU" sz="2800" i="1" dirty="0">
                <a:latin typeface="Century Schoolbook" pitchFamily="18" charset="0"/>
              </a:rPr>
              <a:t>что «причастие  не только образно характеризует предмет, но представляет его признак в динамике». </a:t>
            </a:r>
            <a:r>
              <a:rPr lang="ru-RU" sz="2800" i="1" dirty="0" smtClean="0">
                <a:latin typeface="Century Schoolbook" pitchFamily="18" charset="0"/>
              </a:rPr>
              <a:t> Причастия </a:t>
            </a:r>
            <a:r>
              <a:rPr lang="ru-RU" sz="2800" i="1" dirty="0">
                <a:latin typeface="Century Schoolbook" pitchFamily="18" charset="0"/>
              </a:rPr>
              <a:t>играют  важную роль в </a:t>
            </a:r>
            <a:r>
              <a:rPr lang="ru-RU" sz="2800" i="1" dirty="0" smtClean="0">
                <a:latin typeface="Century Schoolbook" pitchFamily="18" charset="0"/>
              </a:rPr>
              <a:t>тексте</a:t>
            </a:r>
            <a:r>
              <a:rPr lang="ru-RU" sz="2800" i="1" dirty="0">
                <a:latin typeface="Century Schoolbook" pitchFamily="18" charset="0"/>
              </a:rPr>
              <a:t>. Они  придают повествованию смысловую точность, сжатость, лаконичность. Будучи одним из способов создания эпитетов, причастия являются одним из ярких средств выразительности </a:t>
            </a:r>
            <a:r>
              <a:rPr lang="ru-RU" sz="2800" i="1" dirty="0" smtClean="0">
                <a:latin typeface="Century Schoolbook" pitchFamily="18" charset="0"/>
              </a:rPr>
              <a:t>речи.</a:t>
            </a:r>
          </a:p>
          <a:p>
            <a:pPr marL="0" indent="0">
              <a:buNone/>
            </a:pPr>
            <a:r>
              <a:rPr lang="ru-RU" sz="2800" i="1" dirty="0">
                <a:latin typeface="Century Schoolbook" pitchFamily="18" charset="0"/>
              </a:rPr>
              <a:t> </a:t>
            </a:r>
          </a:p>
        </p:txBody>
      </p:sp>
    </p:spTree>
    <p:extLst>
      <p:ext uri="{BB962C8B-B14F-4D97-AF65-F5344CB8AC3E}">
        <p14:creationId xmlns:p14="http://schemas.microsoft.com/office/powerpoint/2010/main" val="261849563"/>
      </p:ext>
    </p:extLst>
  </p:cSld>
  <p:clrMapOvr>
    <a:masterClrMapping/>
  </p:clrMapOvr>
  <p:transition spd="slow">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Андрей\Pictures\Мои рисунки\книги\0_b4158_98a19034_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5" y="-99392"/>
            <a:ext cx="9145015" cy="6707446"/>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07504" y="200337"/>
            <a:ext cx="9036496" cy="2123658"/>
          </a:xfrm>
          <a:prstGeom prst="rect">
            <a:avLst/>
          </a:prstGeom>
        </p:spPr>
        <p:txBody>
          <a:bodyPr wrap="square">
            <a:spAutoFit/>
          </a:bodyPr>
          <a:lstStyle/>
          <a:p>
            <a:pPr lvl="0" algn="ctr"/>
            <a:r>
              <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Пишем </a:t>
            </a: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сочинение </a:t>
            </a:r>
          </a:p>
          <a:p>
            <a:pPr lvl="0" algn="ct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О Местоимении</a:t>
            </a:r>
            <a:endPar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endParaRPr>
          </a:p>
        </p:txBody>
      </p:sp>
      <p:sp>
        <p:nvSpPr>
          <p:cNvPr id="7" name="Прямоугольник 6"/>
          <p:cNvSpPr/>
          <p:nvPr/>
        </p:nvSpPr>
        <p:spPr>
          <a:xfrm rot="19789210">
            <a:off x="1377637" y="2996310"/>
            <a:ext cx="2886755" cy="2215991"/>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lvl="0" algn="ctr"/>
            <a:r>
              <a:rPr lang="ru-RU" b="1" i="1" dirty="0" smtClean="0">
                <a:ln w="11430">
                  <a:solidFill>
                    <a:srgbClr val="00B0F0"/>
                  </a:solidFill>
                </a:ln>
                <a:solidFill>
                  <a:schemeClr val="tx2"/>
                </a:solidFill>
                <a:latin typeface="Century Schoolbook" pitchFamily="18" charset="0"/>
              </a:rPr>
              <a:t>Сочинение</a:t>
            </a:r>
          </a:p>
          <a:p>
            <a:pPr lvl="0"/>
            <a:r>
              <a:rPr lang="ru-RU" b="1" i="1" dirty="0" smtClean="0">
                <a:ln w="11430">
                  <a:solidFill>
                    <a:srgbClr val="00B0F0"/>
                  </a:solidFill>
                </a:ln>
                <a:solidFill>
                  <a:schemeClr val="tx2"/>
                </a:solidFill>
                <a:latin typeface="Century Schoolbook" pitchFamily="18" charset="0"/>
              </a:rPr>
              <a:t>А. А. Реформатский утверждает, </a:t>
            </a:r>
            <a:r>
              <a:rPr lang="ru-RU" b="1" i="1" dirty="0">
                <a:ln w="11430">
                  <a:solidFill>
                    <a:srgbClr val="00B0F0"/>
                  </a:solidFill>
                </a:ln>
                <a:solidFill>
                  <a:schemeClr val="tx2"/>
                </a:solidFill>
                <a:latin typeface="Century Schoolbook" pitchFamily="18" charset="0"/>
              </a:rPr>
              <a:t>ч</a:t>
            </a:r>
            <a:r>
              <a:rPr lang="ru-RU" b="1" i="1" dirty="0" smtClean="0">
                <a:ln w="11430">
                  <a:solidFill>
                    <a:srgbClr val="00B0F0"/>
                  </a:solidFill>
                </a:ln>
                <a:solidFill>
                  <a:schemeClr val="tx2"/>
                </a:solidFill>
                <a:latin typeface="Century Schoolbook" pitchFamily="18" charset="0"/>
              </a:rPr>
              <a:t>то местоимения </a:t>
            </a:r>
            <a:r>
              <a:rPr lang="ru-RU" b="1" i="1" dirty="0">
                <a:ln w="11430">
                  <a:solidFill>
                    <a:srgbClr val="00B0F0"/>
                  </a:solidFill>
                </a:ln>
                <a:solidFill>
                  <a:schemeClr val="tx2"/>
                </a:solidFill>
                <a:latin typeface="Century Schoolbook" pitchFamily="18" charset="0"/>
              </a:rPr>
              <a:t>— удобное звено </a:t>
            </a:r>
            <a:endParaRPr lang="ru-RU" b="1" i="1" dirty="0" smtClean="0">
              <a:ln w="11430">
                <a:solidFill>
                  <a:srgbClr val="00B0F0"/>
                </a:solidFill>
              </a:ln>
              <a:solidFill>
                <a:schemeClr val="tx2"/>
              </a:solidFill>
              <a:latin typeface="Century Schoolbook" pitchFamily="18" charset="0"/>
            </a:endParaRPr>
          </a:p>
          <a:p>
            <a:pPr lvl="0"/>
            <a:endParaRPr lang="ru-RU" sz="2400" b="1" i="1" dirty="0" smtClean="0">
              <a:ln w="11430">
                <a:solidFill>
                  <a:srgbClr val="00B0F0"/>
                </a:solidFill>
              </a:ln>
              <a:solidFill>
                <a:schemeClr val="tx2"/>
              </a:solidFill>
              <a:latin typeface="Century Schoolbook" pitchFamily="18" charset="0"/>
            </a:endParaRPr>
          </a:p>
          <a:p>
            <a:pPr lvl="0"/>
            <a:endParaRPr lang="ru-RU" sz="2400" b="1" i="1" dirty="0">
              <a:ln w="11430">
                <a:solidFill>
                  <a:srgbClr val="00B0F0"/>
                </a:solidFill>
              </a:ln>
              <a:solidFill>
                <a:schemeClr val="tx2"/>
              </a:solidFill>
              <a:latin typeface="Century Schoolbook" pitchFamily="18" charset="0"/>
            </a:endParaRPr>
          </a:p>
        </p:txBody>
      </p:sp>
    </p:spTree>
    <p:extLst>
      <p:ext uri="{BB962C8B-B14F-4D97-AF65-F5344CB8AC3E}">
        <p14:creationId xmlns:p14="http://schemas.microsoft.com/office/powerpoint/2010/main" val="36730096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85" y="10277"/>
            <a:ext cx="9036496" cy="5865515"/>
          </a:xfrm>
        </p:spPr>
        <p:txBody>
          <a:bodyPr>
            <a:noAutofit/>
          </a:bodyPr>
          <a:lstStyle/>
          <a:p>
            <a:pPr marL="0" indent="0">
              <a:buNone/>
            </a:pPr>
            <a:endParaRPr lang="ru-RU" sz="2000" dirty="0" smtClean="0"/>
          </a:p>
          <a:p>
            <a:pPr marL="0" indent="0">
              <a:buNone/>
            </a:pPr>
            <a:endParaRPr lang="ru-RU" sz="2000" dirty="0"/>
          </a:p>
          <a:p>
            <a:pPr marL="0" indent="0">
              <a:buNone/>
            </a:pPr>
            <a:r>
              <a:rPr lang="ru-RU" sz="2000" dirty="0" smtClean="0"/>
              <a:t>Напишите  </a:t>
            </a:r>
            <a:r>
              <a:rPr lang="ru-RU" sz="2000" dirty="0"/>
              <a:t>сочинение-рассуждение,  раскрывая  смысл  </a:t>
            </a:r>
            <a:r>
              <a:rPr lang="ru-RU" sz="2000" dirty="0" smtClean="0"/>
              <a:t>высказывания лингвиста </a:t>
            </a:r>
            <a:r>
              <a:rPr lang="ru-RU" sz="2000" b="1" dirty="0" smtClean="0">
                <a:solidFill>
                  <a:srgbClr val="FF0000"/>
                </a:solidFill>
              </a:rPr>
              <a:t>А. А. </a:t>
            </a:r>
            <a:r>
              <a:rPr lang="ru-RU" sz="2000" b="1" dirty="0">
                <a:solidFill>
                  <a:srgbClr val="FF0000"/>
                </a:solidFill>
              </a:rPr>
              <a:t>Реформатского : «Местоимения — удобное звено в устройстве языка, местоимения позволяют избегать нудных повторов речи, экономят время и место в высказывании</a:t>
            </a:r>
            <a:r>
              <a:rPr lang="ru-RU" sz="2000" b="1" dirty="0" smtClean="0">
                <a:solidFill>
                  <a:srgbClr val="FF0000"/>
                </a:solidFill>
              </a:rPr>
              <a:t>...»</a:t>
            </a:r>
            <a:endParaRPr lang="ru-RU" sz="2000" b="1" dirty="0">
              <a:solidFill>
                <a:srgbClr val="FF0000"/>
              </a:solidFill>
            </a:endParaRPr>
          </a:p>
          <a:p>
            <a:pPr marL="0" indent="0">
              <a:buNone/>
            </a:pPr>
            <a:r>
              <a:rPr lang="ru-RU" sz="2000" dirty="0" smtClean="0"/>
              <a:t>Аргументируя </a:t>
            </a:r>
            <a:r>
              <a:rPr lang="ru-RU" sz="2000" dirty="0"/>
              <a:t>свой ответ, приведите 2 (два) примера из прочитанного текста. </a:t>
            </a:r>
            <a:r>
              <a:rPr lang="ru-RU" sz="2000" dirty="0" smtClean="0"/>
              <a:t> Приводя </a:t>
            </a:r>
            <a:r>
              <a:rPr lang="ru-RU" sz="2000" dirty="0"/>
              <a:t>примеры, указывайте номера нужных предложений или применяйте </a:t>
            </a:r>
            <a:r>
              <a:rPr lang="ru-RU" sz="2000" dirty="0" smtClean="0"/>
              <a:t>цитирование</a:t>
            </a:r>
            <a:r>
              <a:rPr lang="ru-RU" sz="2000" dirty="0"/>
              <a:t>. </a:t>
            </a:r>
          </a:p>
          <a:p>
            <a:pPr marL="0" indent="0">
              <a:buNone/>
            </a:pPr>
            <a:r>
              <a:rPr lang="ru-RU" sz="2000" dirty="0"/>
              <a:t>Вы можете писать работу в научном или публицистическом стиле, раскрывая </a:t>
            </a:r>
            <a:r>
              <a:rPr lang="ru-RU" sz="2000" dirty="0" smtClean="0"/>
              <a:t> тему </a:t>
            </a:r>
            <a:r>
              <a:rPr lang="ru-RU" sz="2000" dirty="0"/>
              <a:t>на лингвистическом материале. Начать сочинение Вы можете </a:t>
            </a:r>
            <a:r>
              <a:rPr lang="ru-RU" sz="2000" dirty="0" smtClean="0"/>
              <a:t>словами</a:t>
            </a:r>
          </a:p>
          <a:p>
            <a:pPr marL="0" indent="0">
              <a:buNone/>
            </a:pPr>
            <a:r>
              <a:rPr lang="ru-RU" sz="2000" dirty="0" smtClean="0"/>
              <a:t> А. А. Реформатского</a:t>
            </a:r>
            <a:endParaRPr lang="ru-RU" sz="2000" dirty="0"/>
          </a:p>
          <a:p>
            <a:pPr marL="0" indent="0">
              <a:buNone/>
            </a:pPr>
            <a:r>
              <a:rPr lang="ru-RU" sz="2000" dirty="0" smtClean="0"/>
              <a:t>Объём </a:t>
            </a:r>
            <a:r>
              <a:rPr lang="ru-RU" sz="2000" dirty="0"/>
              <a:t>сочинения должен составлять не менее 70 слов.  </a:t>
            </a:r>
          </a:p>
          <a:p>
            <a:pPr marL="0" indent="0">
              <a:buNone/>
            </a:pPr>
            <a:r>
              <a:rPr lang="ru-RU" sz="2000" dirty="0"/>
              <a:t>Работа, написанная без опоры на прочитанный текст (не по данному тексту), </a:t>
            </a:r>
            <a:r>
              <a:rPr lang="ru-RU" sz="2000" dirty="0" smtClean="0"/>
              <a:t>не  </a:t>
            </a:r>
            <a:r>
              <a:rPr lang="ru-RU" sz="2000" dirty="0"/>
              <a:t>оценивается.  Если  сочинение  представляет  собой  пересказанный  или </a:t>
            </a:r>
            <a:r>
              <a:rPr lang="ru-RU" sz="2000" dirty="0" smtClean="0"/>
              <a:t>полностью  </a:t>
            </a:r>
            <a:r>
              <a:rPr lang="ru-RU" sz="2000" dirty="0"/>
              <a:t>переписанный  исходный  текст  без  каких  бы  то  ни  было </a:t>
            </a:r>
            <a:r>
              <a:rPr lang="ru-RU" sz="2000" dirty="0" smtClean="0"/>
              <a:t>комментариев</a:t>
            </a:r>
            <a:r>
              <a:rPr lang="ru-RU" sz="2000" dirty="0"/>
              <a:t>, то такая работа оценивается нулём баллов. </a:t>
            </a:r>
          </a:p>
          <a:p>
            <a:pPr marL="0" indent="0">
              <a:buNone/>
            </a:pPr>
            <a:r>
              <a:rPr lang="ru-RU" sz="2000" dirty="0"/>
              <a:t>Сочинение пишите аккуратно, разборчивым почерком. </a:t>
            </a:r>
          </a:p>
        </p:txBody>
      </p:sp>
    </p:spTree>
    <p:extLst>
      <p:ext uri="{BB962C8B-B14F-4D97-AF65-F5344CB8AC3E}">
        <p14:creationId xmlns:p14="http://schemas.microsoft.com/office/powerpoint/2010/main" val="1502928717"/>
      </p:ext>
    </p:extLst>
  </p:cSld>
  <p:clrMapOvr>
    <a:masterClrMapping/>
  </p:clrMapOvr>
  <p:transition spd="slow">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85" y="10277"/>
            <a:ext cx="9036496" cy="6947115"/>
          </a:xfrm>
        </p:spPr>
        <p:txBody>
          <a:bodyPr>
            <a:noAutofit/>
          </a:bodyPr>
          <a:lstStyle/>
          <a:p>
            <a:pPr marL="0" indent="0">
              <a:buNone/>
            </a:pPr>
            <a:endParaRPr lang="ru-RU" sz="2000" dirty="0" smtClean="0"/>
          </a:p>
          <a:p>
            <a:pPr marL="0" indent="0">
              <a:buNone/>
            </a:pPr>
            <a:endParaRPr lang="ru-RU" sz="2000" dirty="0"/>
          </a:p>
        </p:txBody>
      </p:sp>
      <p:sp>
        <p:nvSpPr>
          <p:cNvPr id="2" name="Прямоугольник 1"/>
          <p:cNvSpPr/>
          <p:nvPr/>
        </p:nvSpPr>
        <p:spPr>
          <a:xfrm>
            <a:off x="0" y="476672"/>
            <a:ext cx="9144000" cy="6524863"/>
          </a:xfrm>
          <a:prstGeom prst="rect">
            <a:avLst/>
          </a:prstGeom>
        </p:spPr>
        <p:txBody>
          <a:bodyPr wrap="square">
            <a:spAutoFit/>
          </a:bodyPr>
          <a:lstStyle/>
          <a:p>
            <a:pPr algn="ctr"/>
            <a:r>
              <a:rPr lang="ru-RU" sz="1400" dirty="0"/>
              <a:t> </a:t>
            </a:r>
            <a:r>
              <a:rPr lang="ru-RU" sz="2000" dirty="0" smtClean="0"/>
              <a:t>Текст</a:t>
            </a:r>
          </a:p>
          <a:p>
            <a:r>
              <a:rPr lang="ru-RU" sz="1400" dirty="0"/>
              <a:t> </a:t>
            </a:r>
            <a:r>
              <a:rPr lang="ru-RU" sz="1400" dirty="0" smtClean="0"/>
              <a:t>   (</a:t>
            </a:r>
            <a:r>
              <a:rPr lang="ru-RU" sz="2000" dirty="0"/>
              <a:t>1) </a:t>
            </a:r>
            <a:r>
              <a:rPr lang="ru-RU" sz="2000" b="1" dirty="0">
                <a:solidFill>
                  <a:srgbClr val="FF0000"/>
                </a:solidFill>
              </a:rPr>
              <a:t>Бабочки </a:t>
            </a:r>
            <a:r>
              <a:rPr lang="ru-RU" sz="2000" dirty="0"/>
              <a:t>— самые красивые создания на Земле. (2</a:t>
            </a:r>
            <a:r>
              <a:rPr lang="ru-RU" sz="2000" b="1" dirty="0">
                <a:solidFill>
                  <a:srgbClr val="FF0000"/>
                </a:solidFill>
              </a:rPr>
              <a:t>) Они </a:t>
            </a:r>
            <a:r>
              <a:rPr lang="ru-RU" sz="2000" dirty="0"/>
              <a:t>похожи на ожившие цветы, причудливость и яркость окраски их крыльев поистине сказочная. (3) Множество волшебных сказок и легенд сложено о бабочках, которых учёные называют скучновато: чешуекрылые. (4) Зато названия у них красивые, чаще всего используются имена греческих богов и героев: Аполлон, Психея, Гектор, Икар, Мнемозина… (5) Так люди выразили своё восхищение яркой красотой бабочек. (6) А чешуйки — это та самая «пыльца», которая так легко стирается и уничтожается от неосторожных прикосновений безжалостных пальцев некоторых «любителей» бабочек…</a:t>
            </a:r>
          </a:p>
          <a:p>
            <a:r>
              <a:rPr lang="ru-RU" sz="2000" dirty="0"/>
              <a:t>     (7) Крылья у них стеклянно-прозрачные, покрыты густым слоем чешуек, расположенных ровными рядами и сложенных друг на друга, как черепица или серебристые деревянные «лемеха», одевающие купола старинных русских церквушек. (8) </a:t>
            </a:r>
            <a:r>
              <a:rPr lang="ru-RU" sz="2000" b="1" dirty="0">
                <a:solidFill>
                  <a:srgbClr val="FF0000"/>
                </a:solidFill>
              </a:rPr>
              <a:t>Чешуйки </a:t>
            </a:r>
            <a:r>
              <a:rPr lang="ru-RU" sz="2000" dirty="0"/>
              <a:t>бывают разные по форме и все они — видоизменённые волоски. (9) В </a:t>
            </a:r>
            <a:r>
              <a:rPr lang="ru-RU" sz="2000" b="1" dirty="0">
                <a:solidFill>
                  <a:srgbClr val="FF0000"/>
                </a:solidFill>
              </a:rPr>
              <a:t>некоторых,</a:t>
            </a:r>
            <a:r>
              <a:rPr lang="ru-RU" sz="2000" dirty="0"/>
              <a:t> как в прозрачных мешочках, собраны зёрнышки окрашенного вещества — пигмента; это цветные чешуйки. (10) Но есть чешуйки оптические, они бесцветны и покрыты тончайшими рёбрышками, лучи света «преломляются» в них, и крыло сверкает радужным, металлическим блеском — зелёным, огненным, ярко-синим! (11) Тропические бабочки иногда напоминают уже не цветы, а редкие драгоценности.</a:t>
            </a:r>
          </a:p>
          <a:p>
            <a:r>
              <a:rPr lang="ru-RU" sz="2000" dirty="0"/>
              <a:t>         </a:t>
            </a:r>
          </a:p>
        </p:txBody>
      </p:sp>
    </p:spTree>
    <p:extLst>
      <p:ext uri="{BB962C8B-B14F-4D97-AF65-F5344CB8AC3E}">
        <p14:creationId xmlns:p14="http://schemas.microsoft.com/office/powerpoint/2010/main" val="1692864748"/>
      </p:ext>
    </p:extLst>
  </p:cSld>
  <p:clrMapOvr>
    <a:masterClrMapping/>
  </p:clrMapOvr>
  <p:transition spd="slow">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85" y="10277"/>
            <a:ext cx="9036496" cy="6947115"/>
          </a:xfrm>
        </p:spPr>
        <p:txBody>
          <a:bodyPr>
            <a:noAutofit/>
          </a:bodyPr>
          <a:lstStyle/>
          <a:p>
            <a:pPr marL="0" indent="0">
              <a:buNone/>
            </a:pPr>
            <a:endParaRPr lang="ru-RU" sz="2000" dirty="0" smtClean="0"/>
          </a:p>
          <a:p>
            <a:pPr marL="0" indent="0">
              <a:buNone/>
            </a:pPr>
            <a:endParaRPr lang="ru-RU" sz="2000" dirty="0"/>
          </a:p>
        </p:txBody>
      </p:sp>
      <p:sp>
        <p:nvSpPr>
          <p:cNvPr id="2" name="Прямоугольник 1"/>
          <p:cNvSpPr/>
          <p:nvPr/>
        </p:nvSpPr>
        <p:spPr>
          <a:xfrm>
            <a:off x="0" y="128159"/>
            <a:ext cx="9144000" cy="6771084"/>
          </a:xfrm>
          <a:prstGeom prst="rect">
            <a:avLst/>
          </a:prstGeom>
        </p:spPr>
        <p:txBody>
          <a:bodyPr wrap="square">
            <a:spAutoFit/>
          </a:bodyPr>
          <a:lstStyle/>
          <a:p>
            <a:r>
              <a:rPr lang="ru-RU" sz="1400" dirty="0" smtClean="0"/>
              <a:t>             </a:t>
            </a:r>
            <a:r>
              <a:rPr lang="ru-RU" sz="1400" dirty="0"/>
              <a:t>(</a:t>
            </a:r>
            <a:r>
              <a:rPr lang="ru-RU" sz="2000" dirty="0"/>
              <a:t>12) Стоит вглядеться и в крылышки невзрачных </a:t>
            </a:r>
            <a:r>
              <a:rPr lang="ru-RU" sz="2000" b="1" dirty="0">
                <a:solidFill>
                  <a:srgbClr val="FF0000"/>
                </a:solidFill>
              </a:rPr>
              <a:t>ночных бабочек</a:t>
            </a:r>
            <a:r>
              <a:rPr lang="ru-RU" sz="2000" dirty="0"/>
              <a:t>, </a:t>
            </a:r>
            <a:r>
              <a:rPr lang="ru-RU" sz="2000" b="1" dirty="0">
                <a:solidFill>
                  <a:srgbClr val="FF0000"/>
                </a:solidFill>
              </a:rPr>
              <a:t>которые</a:t>
            </a:r>
            <a:r>
              <a:rPr lang="ru-RU" sz="2000" dirty="0"/>
              <a:t> прилетают на свет летними вечерами. (13) В лупу можно увидеть, насколько красив и сложен рисунок на крыльях и что сверкают на них серебром и золотом узоры, как на драгоценной парче. (14) Очень интересны радужные «сложные» глаза бабочек и свёрнутые спиралью хоботки, при помощи которых эти насекомые питаются нектаром цветов.</a:t>
            </a:r>
          </a:p>
          <a:p>
            <a:r>
              <a:rPr lang="ru-RU" sz="2000" dirty="0"/>
              <a:t>       (15) Разве не чудо, что бабочки, как в настоящей сказке, в течение жизни испытывают полное перевоплощение! (16) Они, конечно, не единственные, кто умеет превращаться, но в этом видоизменении особенно разительна разница между похожей на червяка прожорливой гусеницы и яркой, порхающей в небе бабочкой. (17) Из яичка, отложенного бабочкой, появляются крохотные </a:t>
            </a:r>
            <a:r>
              <a:rPr lang="ru-RU" sz="2000" dirty="0" err="1"/>
              <a:t>гусенички</a:t>
            </a:r>
            <a:r>
              <a:rPr lang="ru-RU" sz="2000" dirty="0"/>
              <a:t>, которые всю свою жизнь едят и растут, растут и едят, главным образом, листья растений. (18) Потом выросшие гусеницы превращаются в неподвижные, но живые куколки. (19) Некоторые гусеницы, перед тем как «окуклиться», прядут овальные крепкие коконы из прочной нити. (20) Кстати, до изобретения синтетических волокон натуральный шёлк, который делали из этих нитей, был самой красивой материей — от тонкого, как паутинка, газа до тяжёлого блестящего атласа. (21) Со временем неподвижные куколки превращаются в восхитительные существа. (22) Бабочки являются не только самыми красивыми, но и самыми загадочными созданиями на Земле! (По В. Алексееву)</a:t>
            </a:r>
          </a:p>
        </p:txBody>
      </p:sp>
    </p:spTree>
    <p:extLst>
      <p:ext uri="{BB962C8B-B14F-4D97-AF65-F5344CB8AC3E}">
        <p14:creationId xmlns:p14="http://schemas.microsoft.com/office/powerpoint/2010/main" val="1877117030"/>
      </p:ext>
    </p:extLst>
  </p:cSld>
  <p:clrMapOvr>
    <a:masterClrMapping/>
  </p:clrMapOvr>
  <p:transition spd="slow">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88640"/>
            <a:ext cx="9036496" cy="6408712"/>
          </a:xfrm>
        </p:spPr>
        <p:txBody>
          <a:bodyPr/>
          <a:lstStyle/>
          <a:p>
            <a:pPr marL="0" indent="0" algn="ctr">
              <a:buNone/>
            </a:pPr>
            <a:r>
              <a:rPr lang="ru-RU" i="1" dirty="0" smtClean="0">
                <a:latin typeface="Century Schoolbook" pitchFamily="18" charset="0"/>
              </a:rPr>
              <a:t>Сочинение</a:t>
            </a:r>
          </a:p>
          <a:p>
            <a:pPr marL="0" indent="0">
              <a:buNone/>
            </a:pPr>
            <a:r>
              <a:rPr lang="ru-RU" i="1" dirty="0">
                <a:latin typeface="Century Schoolbook" pitchFamily="18" charset="0"/>
              </a:rPr>
              <a:t> </a:t>
            </a:r>
            <a:r>
              <a:rPr lang="ru-RU" i="1" dirty="0" smtClean="0">
                <a:latin typeface="Century Schoolbook" pitchFamily="18" charset="0"/>
              </a:rPr>
              <a:t> Из школьной грамматики мы знаем, что местоимения – это части речи, которые  указывают на предмет, признак или количество, но не называют их.  А лингвист А. А.  Реформатский </a:t>
            </a:r>
            <a:r>
              <a:rPr lang="ru-RU" i="1" dirty="0" smtClean="0">
                <a:latin typeface="Century Schoolbook" pitchFamily="18" charset="0"/>
              </a:rPr>
              <a:t>называет основные функции </a:t>
            </a:r>
            <a:r>
              <a:rPr lang="ru-RU" i="1" dirty="0" smtClean="0">
                <a:latin typeface="Century Schoolbook" pitchFamily="18" charset="0"/>
              </a:rPr>
              <a:t>местоимений в речи:</a:t>
            </a:r>
          </a:p>
          <a:p>
            <a:pPr marL="0" indent="0">
              <a:buNone/>
            </a:pPr>
            <a:r>
              <a:rPr lang="ru-RU" i="1" dirty="0" smtClean="0">
                <a:latin typeface="Century Schoolbook" pitchFamily="18" charset="0"/>
              </a:rPr>
              <a:t>«…местоимения </a:t>
            </a:r>
            <a:r>
              <a:rPr lang="ru-RU" i="1" dirty="0">
                <a:latin typeface="Century Schoolbook" pitchFamily="18" charset="0"/>
              </a:rPr>
              <a:t>позволяют избегать нудных повторов речи, экономят время и место в </a:t>
            </a:r>
            <a:r>
              <a:rPr lang="ru-RU" i="1" dirty="0" smtClean="0">
                <a:latin typeface="Century Schoolbook" pitchFamily="18" charset="0"/>
              </a:rPr>
              <a:t>высказывании». Попробуем доказать это, анализируя текст </a:t>
            </a:r>
          </a:p>
          <a:p>
            <a:pPr marL="0" indent="0">
              <a:buNone/>
            </a:pPr>
            <a:r>
              <a:rPr lang="ru-RU" i="1" dirty="0" smtClean="0">
                <a:latin typeface="Century Schoolbook" pitchFamily="18" charset="0"/>
              </a:rPr>
              <a:t>В. Алексеева.</a:t>
            </a:r>
            <a:endParaRPr lang="ru-RU" i="1" dirty="0">
              <a:latin typeface="Century Schoolbook" pitchFamily="18" charset="0"/>
            </a:endParaRPr>
          </a:p>
        </p:txBody>
      </p:sp>
    </p:spTree>
    <p:extLst>
      <p:ext uri="{BB962C8B-B14F-4D97-AF65-F5344CB8AC3E}">
        <p14:creationId xmlns:p14="http://schemas.microsoft.com/office/powerpoint/2010/main" val="4216353747"/>
      </p:ext>
    </p:extLst>
  </p:cSld>
  <p:clrMapOvr>
    <a:masterClrMapping/>
  </p:clrMapOvr>
  <p:transition spd="slow">
    <p:pull/>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16632"/>
            <a:ext cx="9144000" cy="6480720"/>
          </a:xfrm>
        </p:spPr>
        <p:txBody>
          <a:bodyPr>
            <a:normAutofit fontScale="92500"/>
          </a:bodyPr>
          <a:lstStyle/>
          <a:p>
            <a:pPr marL="0" indent="0">
              <a:buNone/>
            </a:pPr>
            <a:r>
              <a:rPr lang="ru-RU" i="1" dirty="0" smtClean="0">
                <a:latin typeface="Century Schoolbook" pitchFamily="18" charset="0"/>
              </a:rPr>
              <a:t>    </a:t>
            </a:r>
            <a:r>
              <a:rPr lang="ru-RU" sz="2600" i="1" dirty="0" smtClean="0">
                <a:latin typeface="Century Schoolbook" pitchFamily="18" charset="0"/>
              </a:rPr>
              <a:t>В первом предложении текста автор называет, о ком пойдёт речь, это бабочки. Чтобы избежать повтора одного и того же слова, во втором предложении он использует личное местоимение «они</a:t>
            </a:r>
            <a:r>
              <a:rPr lang="ru-RU" sz="2600" i="1" dirty="0" smtClean="0">
                <a:latin typeface="Century Schoolbook" pitchFamily="18" charset="0"/>
              </a:rPr>
              <a:t>»; </a:t>
            </a:r>
            <a:r>
              <a:rPr lang="ru-RU" sz="2600" i="1" dirty="0" smtClean="0">
                <a:latin typeface="Century Schoolbook" pitchFamily="18" charset="0"/>
              </a:rPr>
              <a:t>говоря о крыльях, указывает на принадлежность с помощью притяжательного местоимения «их» . </a:t>
            </a:r>
          </a:p>
          <a:p>
            <a:pPr marL="0" indent="0">
              <a:buNone/>
            </a:pPr>
            <a:r>
              <a:rPr lang="ru-RU" sz="2600" i="1" dirty="0">
                <a:latin typeface="Century Schoolbook" pitchFamily="18" charset="0"/>
              </a:rPr>
              <a:t> </a:t>
            </a:r>
            <a:r>
              <a:rPr lang="ru-RU" sz="2600" i="1" dirty="0" smtClean="0">
                <a:latin typeface="Century Schoolbook" pitchFamily="18" charset="0"/>
              </a:rPr>
              <a:t>   Рассмотрим предложение № 12. Оно сложноподчиненное, для связи главного и придаточного предложения используется относительное местоимение «которые», заменяющее словосочетание «ночные </a:t>
            </a:r>
            <a:r>
              <a:rPr lang="ru-RU" sz="2600" i="1" dirty="0" smtClean="0">
                <a:latin typeface="Century Schoolbook" pitchFamily="18" charset="0"/>
              </a:rPr>
              <a:t>бабочки </a:t>
            </a:r>
            <a:r>
              <a:rPr lang="ru-RU" sz="2600" i="1" dirty="0" smtClean="0">
                <a:latin typeface="Century Schoolbook" pitchFamily="18" charset="0"/>
              </a:rPr>
              <a:t>в главном. Налицо </a:t>
            </a:r>
            <a:r>
              <a:rPr lang="ru-RU" sz="2600" i="1" dirty="0">
                <a:latin typeface="Century Schoolbook" pitchFamily="18" charset="0"/>
              </a:rPr>
              <a:t>экономия «</a:t>
            </a:r>
            <a:r>
              <a:rPr lang="ru-RU" sz="2600" i="1" dirty="0" smtClean="0">
                <a:latin typeface="Century Schoolbook" pitchFamily="18" charset="0"/>
              </a:rPr>
              <a:t>времени </a:t>
            </a:r>
            <a:r>
              <a:rPr lang="ru-RU" sz="2600" i="1" dirty="0">
                <a:latin typeface="Century Schoolbook" pitchFamily="18" charset="0"/>
              </a:rPr>
              <a:t>и </a:t>
            </a:r>
            <a:r>
              <a:rPr lang="ru-RU" sz="2600" i="1" dirty="0" smtClean="0">
                <a:latin typeface="Century Schoolbook" pitchFamily="18" charset="0"/>
              </a:rPr>
              <a:t>места </a:t>
            </a:r>
            <a:r>
              <a:rPr lang="ru-RU" sz="2600" i="1" dirty="0">
                <a:latin typeface="Century Schoolbook" pitchFamily="18" charset="0"/>
              </a:rPr>
              <a:t>в </a:t>
            </a:r>
            <a:r>
              <a:rPr lang="ru-RU" sz="2600" i="1" dirty="0" smtClean="0">
                <a:latin typeface="Century Schoolbook" pitchFamily="18" charset="0"/>
              </a:rPr>
              <a:t>высказывании».</a:t>
            </a:r>
          </a:p>
          <a:p>
            <a:pPr marL="0" indent="0">
              <a:buNone/>
            </a:pPr>
            <a:r>
              <a:rPr lang="ru-RU" sz="2600" i="1" dirty="0">
                <a:latin typeface="Century Schoolbook" pitchFamily="18" charset="0"/>
              </a:rPr>
              <a:t> </a:t>
            </a:r>
            <a:r>
              <a:rPr lang="ru-RU" sz="2600" i="1" dirty="0" smtClean="0">
                <a:latin typeface="Century Schoolbook" pitchFamily="18" charset="0"/>
              </a:rPr>
              <a:t>  Даже такое небольшое исследование текста убеждает нас в том</a:t>
            </a:r>
            <a:r>
              <a:rPr lang="ru-RU" sz="2600" i="1" dirty="0">
                <a:latin typeface="Century Schoolbook" pitchFamily="18" charset="0"/>
              </a:rPr>
              <a:t>, </a:t>
            </a:r>
            <a:r>
              <a:rPr lang="ru-RU" sz="2600" i="1" dirty="0" smtClean="0">
                <a:latin typeface="Century Schoolbook" pitchFamily="18" charset="0"/>
              </a:rPr>
              <a:t>«местоимения  …. позволяют </a:t>
            </a:r>
            <a:r>
              <a:rPr lang="ru-RU" sz="2600" i="1" dirty="0">
                <a:latin typeface="Century Schoolbook" pitchFamily="18" charset="0"/>
              </a:rPr>
              <a:t>избегать нудных повторов речи, экономят время и место в высказывании...»</a:t>
            </a:r>
          </a:p>
          <a:p>
            <a:pPr marL="0" indent="0">
              <a:buNone/>
            </a:pPr>
            <a:endParaRPr lang="ru-RU" sz="2400" i="1" dirty="0" smtClean="0">
              <a:latin typeface="Century Schoolbook" pitchFamily="18" charset="0"/>
            </a:endParaRPr>
          </a:p>
          <a:p>
            <a:pPr marL="0" indent="0">
              <a:buNone/>
            </a:pPr>
            <a:r>
              <a:rPr lang="ru-RU" i="1" dirty="0" smtClean="0">
                <a:latin typeface="Century Schoolbook" pitchFamily="18" charset="0"/>
              </a:rPr>
              <a:t> </a:t>
            </a:r>
          </a:p>
          <a:p>
            <a:pPr marL="0" indent="0">
              <a:buNone/>
            </a:pPr>
            <a:endParaRPr lang="ru-RU" i="1" dirty="0">
              <a:latin typeface="Century Schoolbook" pitchFamily="18" charset="0"/>
            </a:endParaRPr>
          </a:p>
        </p:txBody>
      </p:sp>
    </p:spTree>
    <p:extLst>
      <p:ext uri="{BB962C8B-B14F-4D97-AF65-F5344CB8AC3E}">
        <p14:creationId xmlns:p14="http://schemas.microsoft.com/office/powerpoint/2010/main" val="1599769981"/>
      </p:ext>
    </p:extLst>
  </p:cSld>
  <p:clrMapOvr>
    <a:masterClrMapping/>
  </p:clrMapOvr>
  <p:transition spd="slow">
    <p:pull/>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Андрей\Pictures\Мои рисунки\книги\0_b4158_98a19034_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5" y="-99392"/>
            <a:ext cx="9145015" cy="6707446"/>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07504" y="200337"/>
            <a:ext cx="9036496" cy="2123658"/>
          </a:xfrm>
          <a:prstGeom prst="rect">
            <a:avLst/>
          </a:prstGeom>
        </p:spPr>
        <p:txBody>
          <a:bodyPr wrap="square">
            <a:spAutoFit/>
          </a:bodyPr>
          <a:lstStyle/>
          <a:p>
            <a:pPr lvl="0" algn="ctr"/>
            <a:r>
              <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Пишем </a:t>
            </a: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сочинение </a:t>
            </a:r>
          </a:p>
          <a:p>
            <a:pPr lvl="0" algn="ct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О частицах</a:t>
            </a:r>
            <a:endPar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endParaRPr>
          </a:p>
        </p:txBody>
      </p:sp>
      <p:sp>
        <p:nvSpPr>
          <p:cNvPr id="7" name="Прямоугольник 6"/>
          <p:cNvSpPr/>
          <p:nvPr/>
        </p:nvSpPr>
        <p:spPr>
          <a:xfrm rot="19789210">
            <a:off x="1460022" y="3026234"/>
            <a:ext cx="2416853" cy="1692771"/>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lvl="0" algn="ctr"/>
            <a:r>
              <a:rPr lang="ru-RU" sz="2000" b="1" i="1" dirty="0" smtClean="0">
                <a:ln w="11430">
                  <a:solidFill>
                    <a:srgbClr val="00B0F0"/>
                  </a:solidFill>
                </a:ln>
                <a:solidFill>
                  <a:schemeClr val="tx2"/>
                </a:solidFill>
                <a:latin typeface="Century Schoolbook" pitchFamily="18" charset="0"/>
              </a:rPr>
              <a:t>Сочинение</a:t>
            </a:r>
          </a:p>
          <a:p>
            <a:pPr lvl="0"/>
            <a:r>
              <a:rPr lang="ru-RU" sz="2000" b="1" i="1" dirty="0" smtClean="0">
                <a:ln w="11430">
                  <a:solidFill>
                    <a:srgbClr val="00B0F0"/>
                  </a:solidFill>
                </a:ln>
                <a:solidFill>
                  <a:schemeClr val="tx2"/>
                </a:solidFill>
                <a:latin typeface="Century Schoolbook" pitchFamily="18" charset="0"/>
              </a:rPr>
              <a:t>Н. С. </a:t>
            </a:r>
            <a:r>
              <a:rPr lang="ru-RU" sz="2000" b="1" i="1" dirty="0" err="1" smtClean="0">
                <a:ln w="11430">
                  <a:solidFill>
                    <a:srgbClr val="00B0F0"/>
                  </a:solidFill>
                </a:ln>
                <a:solidFill>
                  <a:schemeClr val="tx2"/>
                </a:solidFill>
                <a:latin typeface="Century Schoolbook" pitchFamily="18" charset="0"/>
              </a:rPr>
              <a:t>Валгина</a:t>
            </a:r>
            <a:r>
              <a:rPr lang="ru-RU" sz="2000" b="1" i="1" dirty="0" smtClean="0">
                <a:ln w="11430">
                  <a:solidFill>
                    <a:srgbClr val="00B0F0"/>
                  </a:solidFill>
                </a:ln>
                <a:solidFill>
                  <a:schemeClr val="tx2"/>
                </a:solidFill>
                <a:latin typeface="Century Schoolbook" pitchFamily="18" charset="0"/>
              </a:rPr>
              <a:t> утверждает, что частица</a:t>
            </a:r>
          </a:p>
          <a:p>
            <a:pPr lvl="0"/>
            <a:endParaRPr lang="ru-RU" sz="2400" b="1" i="1" dirty="0">
              <a:ln w="11430">
                <a:solidFill>
                  <a:srgbClr val="00B0F0"/>
                </a:solidFill>
              </a:ln>
              <a:solidFill>
                <a:schemeClr val="tx2"/>
              </a:solidFill>
              <a:latin typeface="Century Schoolbook" pitchFamily="18" charset="0"/>
            </a:endParaRPr>
          </a:p>
        </p:txBody>
      </p:sp>
    </p:spTree>
    <p:extLst>
      <p:ext uri="{BB962C8B-B14F-4D97-AF65-F5344CB8AC3E}">
        <p14:creationId xmlns:p14="http://schemas.microsoft.com/office/powerpoint/2010/main" val="7859898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16632"/>
            <a:ext cx="9144000" cy="6624736"/>
          </a:xfrm>
        </p:spPr>
        <p:txBody>
          <a:bodyPr>
            <a:normAutofit fontScale="70000" lnSpcReduction="20000"/>
          </a:bodyPr>
          <a:lstStyle/>
          <a:p>
            <a:pPr marL="0" indent="0">
              <a:buNone/>
            </a:pPr>
            <a:endParaRPr lang="ru-RU" dirty="0"/>
          </a:p>
          <a:p>
            <a:pPr marL="0" indent="0">
              <a:buNone/>
            </a:pPr>
            <a:endParaRPr lang="ru-RU" dirty="0"/>
          </a:p>
          <a:p>
            <a:pPr marL="0" indent="0">
              <a:buNone/>
            </a:pPr>
            <a:r>
              <a:rPr lang="ru-RU" dirty="0"/>
              <a:t>Напишите  сочинение-рассуждение,  раскрывая  смысл  высказывания </a:t>
            </a:r>
            <a:r>
              <a:rPr lang="ru-RU" dirty="0" smtClean="0"/>
              <a:t>лингвиста, </a:t>
            </a:r>
            <a:r>
              <a:rPr lang="ru-RU" dirty="0"/>
              <a:t>а</a:t>
            </a:r>
            <a:r>
              <a:rPr lang="ru-RU" dirty="0" smtClean="0"/>
              <a:t>втора учебников русского языка  </a:t>
            </a:r>
            <a:r>
              <a:rPr lang="ru-RU" b="1" dirty="0">
                <a:solidFill>
                  <a:srgbClr val="FF0000"/>
                </a:solidFill>
              </a:rPr>
              <a:t>Н.С. </a:t>
            </a:r>
            <a:r>
              <a:rPr lang="ru-RU" b="1" dirty="0" err="1" smtClean="0">
                <a:solidFill>
                  <a:srgbClr val="FF0000"/>
                </a:solidFill>
              </a:rPr>
              <a:t>Валгиной</a:t>
            </a:r>
            <a:r>
              <a:rPr lang="ru-RU" b="1" dirty="0">
                <a:solidFill>
                  <a:srgbClr val="FF0000"/>
                </a:solidFill>
              </a:rPr>
              <a:t>: «</a:t>
            </a:r>
            <a:r>
              <a:rPr lang="ru-RU" b="1" u="sng" dirty="0">
                <a:solidFill>
                  <a:srgbClr val="C00000"/>
                </a:solidFill>
              </a:rPr>
              <a:t>Частицы </a:t>
            </a:r>
            <a:r>
              <a:rPr lang="ru-RU" b="1" dirty="0">
                <a:solidFill>
                  <a:srgbClr val="FF0000"/>
                </a:solidFill>
              </a:rPr>
              <a:t>выражают общие </a:t>
            </a:r>
            <a:r>
              <a:rPr lang="ru-RU" b="1" u="heavy" dirty="0">
                <a:solidFill>
                  <a:srgbClr val="FF0000"/>
                </a:solidFill>
              </a:rPr>
              <a:t>логико-смысловые, эмоциональные и модально-волевые оттенки слова или словосочетания, а также предложения в </a:t>
            </a:r>
            <a:r>
              <a:rPr lang="ru-RU" b="1" u="heavy" dirty="0" smtClean="0">
                <a:solidFill>
                  <a:srgbClr val="FF0000"/>
                </a:solidFill>
              </a:rPr>
              <a:t>целом».</a:t>
            </a:r>
            <a:endParaRPr lang="ru-RU" b="1" u="heavy" dirty="0">
              <a:solidFill>
                <a:srgbClr val="FF0000"/>
              </a:solidFill>
            </a:endParaRPr>
          </a:p>
          <a:p>
            <a:pPr marL="0" indent="0">
              <a:buNone/>
            </a:pPr>
            <a:r>
              <a:rPr lang="ru-RU" dirty="0" smtClean="0"/>
              <a:t>Аргументируя </a:t>
            </a:r>
            <a:r>
              <a:rPr lang="ru-RU" dirty="0"/>
              <a:t>свой ответ, приведите 2 (два) примера из прочитанного текста.  Приводя примеры, указывайте номера нужных предложений или применяйте цитирование. </a:t>
            </a:r>
          </a:p>
          <a:p>
            <a:pPr marL="0" indent="0">
              <a:buNone/>
            </a:pPr>
            <a:r>
              <a:rPr lang="ru-RU" dirty="0"/>
              <a:t>Вы можете писать работу в научном или публицистическом стиле, раскрывая  тему на лингвистическом материале. Начать сочинение Вы можете </a:t>
            </a:r>
            <a:r>
              <a:rPr lang="ru-RU" dirty="0" smtClean="0"/>
              <a:t>словами Н. С. </a:t>
            </a:r>
            <a:r>
              <a:rPr lang="ru-RU" dirty="0" err="1" smtClean="0"/>
              <a:t>Валгиной</a:t>
            </a:r>
            <a:r>
              <a:rPr lang="ru-RU" dirty="0" smtClean="0"/>
              <a:t>.</a:t>
            </a:r>
            <a:endParaRPr lang="ru-RU" dirty="0"/>
          </a:p>
          <a:p>
            <a:pPr marL="0" indent="0">
              <a:buNone/>
            </a:pPr>
            <a:r>
              <a:rPr lang="ru-RU" dirty="0" smtClean="0"/>
              <a:t>Объём </a:t>
            </a:r>
            <a:r>
              <a:rPr lang="ru-RU" dirty="0"/>
              <a:t>сочинения должен составлять не менее 70 слов.  </a:t>
            </a:r>
          </a:p>
          <a:p>
            <a:pPr marL="0" indent="0">
              <a:buNone/>
            </a:pPr>
            <a:r>
              <a:rPr lang="ru-RU" dirty="0"/>
              <a:t>Работа, написанная без опоры на прочитанный текст (не по данному тексту), не  оценивается.  Если  сочинение  представляет  собой  пересказанный  или полностью  переписанный  исходный  текст  без  каких  бы  то  ни  было комментариев, то такая работа оценивается нулём баллов. </a:t>
            </a:r>
          </a:p>
          <a:p>
            <a:pPr marL="0" indent="0">
              <a:buNone/>
            </a:pPr>
            <a:r>
              <a:rPr lang="ru-RU" dirty="0"/>
              <a:t>Сочинение пишите аккуратно, разборчивым почерком. </a:t>
            </a:r>
          </a:p>
          <a:p>
            <a:pPr marL="0" indent="0">
              <a:buNone/>
            </a:pPr>
            <a:endParaRPr lang="ru-RU" dirty="0"/>
          </a:p>
        </p:txBody>
      </p:sp>
    </p:spTree>
    <p:extLst>
      <p:ext uri="{BB962C8B-B14F-4D97-AF65-F5344CB8AC3E}">
        <p14:creationId xmlns:p14="http://schemas.microsoft.com/office/powerpoint/2010/main" val="2902751132"/>
      </p:ext>
    </p:extLst>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16632"/>
            <a:ext cx="9144000" cy="6552728"/>
          </a:xfrm>
        </p:spPr>
        <p:txBody>
          <a:bodyPr>
            <a:normAutofit lnSpcReduction="10000"/>
          </a:bodyPr>
          <a:lstStyle/>
          <a:p>
            <a:pPr marL="0" lvl="0" indent="0" fontAlgn="base">
              <a:spcBef>
                <a:spcPct val="0"/>
              </a:spcBef>
              <a:spcAft>
                <a:spcPct val="0"/>
              </a:spcAft>
              <a:buNone/>
            </a:pPr>
            <a:r>
              <a:rPr lang="ru-RU" sz="2800" dirty="0">
                <a:solidFill>
                  <a:prstClr val="black"/>
                </a:solidFill>
              </a:rPr>
              <a:t>...русский язык чрезвычайно богат, глубок для выражения простых, естественных понятий... В русском языке иногда для выражения разнообразных  оттенков одного и того же действия существует </a:t>
            </a:r>
            <a:r>
              <a:rPr lang="ru-RU" sz="2800" b="1" dirty="0">
                <a:ln w="18000">
                  <a:solidFill>
                    <a:srgbClr val="F79646">
                      <a:lumMod val="75000"/>
                    </a:srgbClr>
                  </a:solidFill>
                  <a:prstDash val="solid"/>
                  <a:miter lim="800000"/>
                </a:ln>
                <a:solidFill>
                  <a:srgbClr val="F79646">
                    <a:lumMod val="50000"/>
                  </a:srgbClr>
                </a:solidFill>
                <a:effectLst>
                  <a:outerShdw blurRad="25500" dist="23000" dir="7020000" algn="tl">
                    <a:srgbClr val="000000">
                      <a:alpha val="50000"/>
                    </a:srgbClr>
                  </a:outerShdw>
                </a:effectLst>
              </a:rPr>
              <a:t>до 10 и более глаголов одного корня, но разных видов</a:t>
            </a:r>
            <a:r>
              <a:rPr lang="ru-RU" sz="2800" dirty="0">
                <a:solidFill>
                  <a:prstClr val="black"/>
                </a:solidFill>
              </a:rPr>
              <a:t>. </a:t>
            </a:r>
          </a:p>
          <a:p>
            <a:pPr marL="0" lvl="0" indent="0" algn="r" fontAlgn="base">
              <a:spcBef>
                <a:spcPct val="0"/>
              </a:spcBef>
              <a:spcAft>
                <a:spcPct val="0"/>
              </a:spcAft>
              <a:buNone/>
            </a:pPr>
            <a:r>
              <a:rPr lang="ru-RU" sz="2800" dirty="0">
                <a:solidFill>
                  <a:prstClr val="black"/>
                </a:solidFill>
              </a:rPr>
              <a:t>В. Г. Б е л и н с к и й</a:t>
            </a:r>
          </a:p>
          <a:p>
            <a:pPr marL="0" lvl="0" indent="0" fontAlgn="base">
              <a:spcAft>
                <a:spcPct val="0"/>
              </a:spcAft>
              <a:buNone/>
            </a:pPr>
            <a:r>
              <a:rPr lang="ru-RU" sz="2800" b="1" dirty="0" smtClean="0">
                <a:ln w="18000">
                  <a:solidFill>
                    <a:srgbClr val="C0504D">
                      <a:satMod val="140000"/>
                    </a:srgbClr>
                  </a:solidFill>
                  <a:prstDash val="solid"/>
                  <a:miter lim="800000"/>
                </a:ln>
                <a:solidFill>
                  <a:srgbClr val="C00000"/>
                </a:solidFill>
                <a:effectLst>
                  <a:outerShdw blurRad="25500" dist="23000" dir="7020000" algn="tl">
                    <a:srgbClr val="000000">
                      <a:alpha val="50000"/>
                    </a:srgbClr>
                  </a:outerShdw>
                </a:effectLst>
              </a:rPr>
              <a:t>Причастие</a:t>
            </a:r>
            <a:r>
              <a:rPr lang="ru-RU" sz="2800" b="1" dirty="0" smtClean="0">
                <a:ln w="10541" cmpd="sng">
                  <a:solidFill>
                    <a:srgbClr val="4F81BD">
                      <a:shade val="88000"/>
                      <a:satMod val="110000"/>
                    </a:srgbClr>
                  </a:solidFill>
                  <a:prstDash val="solid"/>
                </a:ln>
                <a:solidFill>
                  <a:srgbClr val="FF0000"/>
                </a:solidFill>
              </a:rPr>
              <a:t> </a:t>
            </a:r>
            <a:r>
              <a:rPr lang="ru-RU" sz="2800" dirty="0">
                <a:solidFill>
                  <a:prstClr val="black"/>
                </a:solidFill>
              </a:rPr>
              <a:t>служат к сокращению человеческого слова.</a:t>
            </a:r>
          </a:p>
          <a:p>
            <a:pPr marL="0" lvl="0" indent="0" algn="r" fontAlgn="base">
              <a:spcAft>
                <a:spcPct val="0"/>
              </a:spcAft>
              <a:buNone/>
            </a:pPr>
            <a:r>
              <a:rPr lang="ru-RU" sz="2800" dirty="0">
                <a:solidFill>
                  <a:prstClr val="black"/>
                </a:solidFill>
              </a:rPr>
              <a:t> М. В. Ломоносов</a:t>
            </a:r>
          </a:p>
          <a:p>
            <a:pPr marL="0" lvl="0" indent="0" fontAlgn="base">
              <a:spcAft>
                <a:spcPct val="0"/>
              </a:spcAft>
              <a:buNone/>
            </a:pPr>
            <a:r>
              <a:rPr lang="ru-RU" sz="2800" dirty="0">
                <a:solidFill>
                  <a:prstClr val="black"/>
                </a:solidFill>
              </a:rPr>
              <a:t>...</a:t>
            </a:r>
            <a:r>
              <a:rPr lang="ru-RU" sz="2800" b="1" dirty="0">
                <a:ln w="18000">
                  <a:solidFill>
                    <a:srgbClr val="C0504D">
                      <a:satMod val="140000"/>
                    </a:srgbClr>
                  </a:solidFill>
                  <a:prstDash val="solid"/>
                  <a:miter lim="800000"/>
                </a:ln>
                <a:solidFill>
                  <a:srgbClr val="C00000"/>
                </a:solidFill>
                <a:effectLst>
                  <a:outerShdw blurRad="25500" dist="23000" dir="7020000" algn="tl">
                    <a:srgbClr val="000000">
                      <a:alpha val="50000"/>
                    </a:srgbClr>
                  </a:outerShdw>
                </a:effectLst>
              </a:rPr>
              <a:t>причастие</a:t>
            </a:r>
            <a:r>
              <a:rPr lang="ru-RU" sz="2800" dirty="0">
                <a:solidFill>
                  <a:prstClr val="black"/>
                </a:solidFill>
              </a:rPr>
              <a:t> дорисовывает движение.</a:t>
            </a:r>
          </a:p>
          <a:p>
            <a:pPr marL="0" lvl="0" indent="0" algn="r" fontAlgn="base">
              <a:spcAft>
                <a:spcPct val="0"/>
              </a:spcAft>
              <a:buNone/>
            </a:pPr>
            <a:r>
              <a:rPr lang="ru-RU" sz="2800" dirty="0">
                <a:solidFill>
                  <a:prstClr val="black"/>
                </a:solidFill>
              </a:rPr>
              <a:t>К. Д. Григорович</a:t>
            </a:r>
          </a:p>
          <a:p>
            <a:pPr marL="0" lvl="0" indent="0" fontAlgn="base">
              <a:spcAft>
                <a:spcPct val="0"/>
              </a:spcAft>
              <a:buNone/>
            </a:pPr>
            <a:r>
              <a:rPr lang="ru-RU" sz="2800" dirty="0">
                <a:solidFill>
                  <a:prstClr val="black"/>
                </a:solidFill>
              </a:rPr>
              <a:t>Соединяя в себе черты прилагательного и глагола, </a:t>
            </a:r>
            <a:r>
              <a:rPr lang="ru-RU" sz="2800" b="1" dirty="0">
                <a:ln w="18000">
                  <a:solidFill>
                    <a:srgbClr val="C0504D">
                      <a:satMod val="140000"/>
                    </a:srgbClr>
                  </a:solidFill>
                  <a:prstDash val="solid"/>
                  <a:miter lim="800000"/>
                </a:ln>
                <a:solidFill>
                  <a:srgbClr val="C00000"/>
                </a:solidFill>
                <a:effectLst>
                  <a:outerShdw blurRad="25500" dist="23000" dir="7020000" algn="tl">
                    <a:srgbClr val="000000">
                      <a:alpha val="50000"/>
                    </a:srgbClr>
                  </a:outerShdw>
                </a:effectLst>
              </a:rPr>
              <a:t>причастие  </a:t>
            </a:r>
            <a:r>
              <a:rPr lang="ru-RU" sz="2800" dirty="0">
                <a:solidFill>
                  <a:prstClr val="black"/>
                </a:solidFill>
              </a:rPr>
              <a:t>не только образно характеризует предмет, но представляет его признак в динамике </a:t>
            </a:r>
          </a:p>
          <a:p>
            <a:pPr marL="0" lvl="0" indent="0" algn="r" fontAlgn="base">
              <a:spcAft>
                <a:spcPct val="0"/>
              </a:spcAft>
              <a:buNone/>
            </a:pPr>
            <a:r>
              <a:rPr lang="ru-RU" sz="2800" dirty="0">
                <a:solidFill>
                  <a:prstClr val="black"/>
                </a:solidFill>
              </a:rPr>
              <a:t>И. Б. Голуб</a:t>
            </a:r>
          </a:p>
          <a:p>
            <a:pPr marL="0" lvl="0" indent="0" fontAlgn="base">
              <a:spcBef>
                <a:spcPct val="0"/>
              </a:spcBef>
              <a:spcAft>
                <a:spcPct val="0"/>
              </a:spcAft>
              <a:buNone/>
            </a:pPr>
            <a:endParaRPr lang="ru-RU" dirty="0">
              <a:solidFill>
                <a:prstClr val="black"/>
              </a:solidFill>
            </a:endParaRPr>
          </a:p>
        </p:txBody>
      </p:sp>
    </p:spTree>
    <p:extLst>
      <p:ext uri="{BB962C8B-B14F-4D97-AF65-F5344CB8AC3E}">
        <p14:creationId xmlns:p14="http://schemas.microsoft.com/office/powerpoint/2010/main" val="40092968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heel(1)">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1)">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332656"/>
            <a:ext cx="9036496" cy="6525344"/>
          </a:xfrm>
        </p:spPr>
        <p:txBody>
          <a:bodyPr>
            <a:normAutofit fontScale="62500" lnSpcReduction="20000"/>
          </a:bodyPr>
          <a:lstStyle/>
          <a:p>
            <a:pPr marL="0" indent="0">
              <a:buNone/>
            </a:pPr>
            <a:r>
              <a:rPr lang="ru-RU" dirty="0" smtClean="0"/>
              <a:t>      (</a:t>
            </a:r>
            <a:r>
              <a:rPr lang="ru-RU" dirty="0"/>
              <a:t>1)В последнее время мне не раз приходилось читать и слышать  о том, </a:t>
            </a:r>
            <a:r>
              <a:rPr lang="ru-RU" dirty="0" smtClean="0"/>
              <a:t> что  </a:t>
            </a:r>
            <a:r>
              <a:rPr lang="ru-RU" dirty="0"/>
              <a:t>якобы  массовый  героизм  советских  людей  во  время  Великой </a:t>
            </a:r>
            <a:r>
              <a:rPr lang="ru-RU" dirty="0" smtClean="0"/>
              <a:t>Отечественной  </a:t>
            </a:r>
            <a:r>
              <a:rPr lang="ru-RU" dirty="0"/>
              <a:t>войны  был  обусловлен  страхом.  (2)Будто  бы  наших  солдат </a:t>
            </a:r>
            <a:r>
              <a:rPr lang="ru-RU" dirty="0" smtClean="0"/>
              <a:t> сторожили  </a:t>
            </a:r>
            <a:r>
              <a:rPr lang="ru-RU" dirty="0"/>
              <a:t>специальные  заградительные  отряды,  и  того,  кто  пытался </a:t>
            </a:r>
            <a:r>
              <a:rPr lang="ru-RU" dirty="0" smtClean="0"/>
              <a:t> отступить</a:t>
            </a:r>
            <a:r>
              <a:rPr lang="ru-RU" dirty="0"/>
              <a:t>, немедленно расстреливали. (3)Вот при трезвом размышлении наш </a:t>
            </a:r>
            <a:r>
              <a:rPr lang="ru-RU" dirty="0" smtClean="0"/>
              <a:t> боец  </a:t>
            </a:r>
            <a:r>
              <a:rPr lang="ru-RU" dirty="0"/>
              <a:t>и  приходил  к  безрадостному  выводу:  если  уж  смерть  всё  равно </a:t>
            </a:r>
            <a:r>
              <a:rPr lang="ru-RU" dirty="0" smtClean="0"/>
              <a:t> неизбежна</a:t>
            </a:r>
            <a:r>
              <a:rPr lang="ru-RU" dirty="0"/>
              <a:t>,  то  лучше  пасть  героем  на  поле  битвы,  нежели  тебя,  как </a:t>
            </a:r>
          </a:p>
          <a:p>
            <a:pPr marL="0" indent="0">
              <a:buNone/>
            </a:pPr>
            <a:r>
              <a:rPr lang="ru-RU" dirty="0"/>
              <a:t>предателя, пристрелят свои </a:t>
            </a:r>
            <a:r>
              <a:rPr lang="ru-RU" b="1" dirty="0">
                <a:solidFill>
                  <a:srgbClr val="C00000"/>
                </a:solidFill>
              </a:rPr>
              <a:t>же.  </a:t>
            </a:r>
          </a:p>
          <a:p>
            <a:pPr marL="0" indent="0">
              <a:buNone/>
            </a:pPr>
            <a:r>
              <a:rPr lang="ru-RU" dirty="0" smtClean="0"/>
              <a:t>    (</a:t>
            </a:r>
            <a:r>
              <a:rPr lang="ru-RU" dirty="0"/>
              <a:t>4)Нелепость  такого  «трезвого  размышления»  очевидна  для  любого </a:t>
            </a:r>
            <a:r>
              <a:rPr lang="ru-RU" dirty="0" smtClean="0"/>
              <a:t> человека</a:t>
            </a:r>
            <a:r>
              <a:rPr lang="ru-RU" dirty="0"/>
              <a:t>,  который  </a:t>
            </a:r>
            <a:r>
              <a:rPr lang="ru-RU" b="1" dirty="0">
                <a:solidFill>
                  <a:srgbClr val="FF0000"/>
                </a:solidFill>
              </a:rPr>
              <a:t>хоть  раз  </a:t>
            </a:r>
            <a:r>
              <a:rPr lang="ru-RU" dirty="0"/>
              <a:t>оказывался  под  пулями.  (5)Я  на  всю  жизнь </a:t>
            </a:r>
            <a:r>
              <a:rPr lang="ru-RU" dirty="0" smtClean="0"/>
              <a:t>запомнил  </a:t>
            </a:r>
            <a:r>
              <a:rPr lang="ru-RU" dirty="0"/>
              <a:t>свой  первый  бой.  (6)Пыль,  поднятая  взрывами,  закрыла  солнце. </a:t>
            </a:r>
            <a:r>
              <a:rPr lang="ru-RU" dirty="0" smtClean="0"/>
              <a:t> (</a:t>
            </a:r>
            <a:r>
              <a:rPr lang="ru-RU" dirty="0"/>
              <a:t>7)Земля  ходила  ходуном,  как  во  время  землетрясения,  и  я,  слепой  и </a:t>
            </a:r>
          </a:p>
          <a:p>
            <a:pPr marL="0" indent="0">
              <a:buNone/>
            </a:pPr>
            <a:r>
              <a:rPr lang="ru-RU" dirty="0"/>
              <a:t>оглохший, не понимал, где верх, где низ… (8)И что же, в такой момент, когда </a:t>
            </a:r>
            <a:r>
              <a:rPr lang="ru-RU" dirty="0" smtClean="0"/>
              <a:t> точно </a:t>
            </a:r>
            <a:r>
              <a:rPr lang="ru-RU" dirty="0"/>
              <a:t>не знаешь, жив ещё или уже убит, кто-то сможет философствовать: раз </a:t>
            </a:r>
          </a:p>
          <a:p>
            <a:pPr marL="0" indent="0">
              <a:buNone/>
            </a:pPr>
            <a:r>
              <a:rPr lang="ru-RU" dirty="0"/>
              <a:t>бежать нельзя, что ж, делать нечего, приму геройскую смерть? (9)Это бред! </a:t>
            </a:r>
          </a:p>
          <a:p>
            <a:pPr marL="0" indent="0">
              <a:buNone/>
            </a:pPr>
            <a:r>
              <a:rPr lang="ru-RU" dirty="0"/>
              <a:t>(10)Страх  </a:t>
            </a:r>
            <a:r>
              <a:rPr lang="ru-RU" b="1" dirty="0">
                <a:solidFill>
                  <a:srgbClr val="FF0000"/>
                </a:solidFill>
              </a:rPr>
              <a:t>не</a:t>
            </a:r>
            <a:r>
              <a:rPr lang="ru-RU" dirty="0"/>
              <a:t>  может  превратить  труса  в  героя!  (11)Если  бы  это  было </a:t>
            </a:r>
          </a:p>
          <a:p>
            <a:pPr marL="0" indent="0">
              <a:buNone/>
            </a:pPr>
            <a:r>
              <a:rPr lang="ru-RU" dirty="0"/>
              <a:t>возможно, все армии мира давно стали бы применять такой нехитрый метод </a:t>
            </a:r>
          </a:p>
          <a:p>
            <a:pPr marL="0" indent="0">
              <a:buNone/>
            </a:pPr>
            <a:r>
              <a:rPr lang="ru-RU" dirty="0"/>
              <a:t>воспитания мужества и воинской доблести. (12)Герой </a:t>
            </a:r>
            <a:r>
              <a:rPr lang="ru-RU" b="1" dirty="0">
                <a:solidFill>
                  <a:srgbClr val="C00000"/>
                </a:solidFill>
              </a:rPr>
              <a:t>как раз </a:t>
            </a:r>
            <a:r>
              <a:rPr lang="ru-RU" dirty="0"/>
              <a:t>тем </a:t>
            </a:r>
            <a:r>
              <a:rPr lang="ru-RU" b="1" dirty="0">
                <a:solidFill>
                  <a:srgbClr val="C00000"/>
                </a:solidFill>
              </a:rPr>
              <a:t>только </a:t>
            </a:r>
            <a:r>
              <a:rPr lang="ru-RU" dirty="0"/>
              <a:t> и </a:t>
            </a:r>
          </a:p>
          <a:p>
            <a:pPr marL="0" indent="0">
              <a:buNone/>
            </a:pPr>
            <a:r>
              <a:rPr lang="ru-RU" dirty="0"/>
              <a:t>отличается от труса, что как-то умеет преодолеть страх смерти, что, истекая </a:t>
            </a:r>
          </a:p>
          <a:p>
            <a:pPr marL="0" indent="0">
              <a:buNone/>
            </a:pPr>
            <a:r>
              <a:rPr lang="ru-RU" dirty="0"/>
              <a:t>кровью,  он  почему-то  продолжает  сражаться  с  врагом.   (13)«Как-то», </a:t>
            </a:r>
          </a:p>
          <a:p>
            <a:pPr marL="0" indent="0">
              <a:buNone/>
            </a:pPr>
            <a:r>
              <a:rPr lang="ru-RU" dirty="0"/>
              <a:t>«почему-то» – я, несмотря на то что почти полтора года провёл на передовой, </a:t>
            </a:r>
            <a:r>
              <a:rPr lang="ru-RU" b="1" dirty="0">
                <a:solidFill>
                  <a:srgbClr val="FF0000"/>
                </a:solidFill>
              </a:rPr>
              <a:t>не</a:t>
            </a:r>
            <a:r>
              <a:rPr lang="ru-RU" dirty="0"/>
              <a:t> сумею объяснить, какие чувства руководят солдатом во время сражения, </a:t>
            </a:r>
          </a:p>
          <a:p>
            <a:pPr marL="0" indent="0">
              <a:buNone/>
            </a:pPr>
            <a:r>
              <a:rPr lang="ru-RU" dirty="0"/>
              <a:t>когда грань между жизнью и смертью становится почти неразличимой.  </a:t>
            </a:r>
          </a:p>
        </p:txBody>
      </p:sp>
    </p:spTree>
    <p:extLst>
      <p:ext uri="{BB962C8B-B14F-4D97-AF65-F5344CB8AC3E}">
        <p14:creationId xmlns:p14="http://schemas.microsoft.com/office/powerpoint/2010/main" val="503112031"/>
      </p:ext>
    </p:extLst>
  </p:cSld>
  <p:clrMapOvr>
    <a:masterClrMapping/>
  </p:clrMapOvr>
  <p:transition spd="slow">
    <p:pull/>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332656"/>
            <a:ext cx="9036496" cy="6525344"/>
          </a:xfrm>
        </p:spPr>
        <p:txBody>
          <a:bodyPr>
            <a:normAutofit fontScale="62500" lnSpcReduction="20000"/>
          </a:bodyPr>
          <a:lstStyle/>
          <a:p>
            <a:pPr marL="0" indent="0">
              <a:buNone/>
            </a:pPr>
            <a:r>
              <a:rPr lang="ru-RU" dirty="0"/>
              <a:t>      (14)Но  важным  мне  здесь  представляется  иное:  как  современные  люди </a:t>
            </a:r>
          </a:p>
          <a:p>
            <a:pPr marL="0" indent="0">
              <a:buNone/>
            </a:pPr>
            <a:r>
              <a:rPr lang="ru-RU" dirty="0"/>
              <a:t>объясняют  себе  поведение  советских  людей  во  время  недавней  войны. </a:t>
            </a:r>
          </a:p>
          <a:p>
            <a:pPr marL="0" indent="0">
              <a:buNone/>
            </a:pPr>
            <a:r>
              <a:rPr lang="ru-RU" dirty="0"/>
              <a:t>(15)«Фанатики,  оболваненные  пропагандой»,  «марионетки,  осуждённые  на </a:t>
            </a:r>
          </a:p>
          <a:p>
            <a:pPr marL="0" indent="0">
              <a:buNone/>
            </a:pPr>
            <a:r>
              <a:rPr lang="ru-RU" dirty="0"/>
              <a:t>подвиг», «люди, у которых отняли будущее»… (16)Когда я, бывший солдат, </a:t>
            </a:r>
          </a:p>
          <a:p>
            <a:pPr marL="0" indent="0">
              <a:buNone/>
            </a:pPr>
            <a:r>
              <a:rPr lang="ru-RU" dirty="0"/>
              <a:t>слышу подобные заявления, то испытываю не возмущение и обиду. (17)Я </a:t>
            </a:r>
            <a:r>
              <a:rPr lang="ru-RU" b="1" dirty="0">
                <a:solidFill>
                  <a:srgbClr val="C00000"/>
                </a:solidFill>
              </a:rPr>
              <a:t>же </a:t>
            </a:r>
          </a:p>
          <a:p>
            <a:pPr marL="0" indent="0">
              <a:buNone/>
            </a:pPr>
            <a:r>
              <a:rPr lang="ru-RU" dirty="0"/>
              <a:t>признался, что и сам не могу точно объяснить, почему мы погибали, но не </a:t>
            </a:r>
          </a:p>
          <a:p>
            <a:pPr marL="0" indent="0">
              <a:buNone/>
            </a:pPr>
            <a:r>
              <a:rPr lang="ru-RU" dirty="0"/>
              <a:t>бросали позиций. (18)Мне горько  оттого, что я ощущаю своё бессилие: как </a:t>
            </a:r>
          </a:p>
          <a:p>
            <a:pPr marL="0" indent="0">
              <a:buNone/>
            </a:pPr>
            <a:r>
              <a:rPr lang="ru-RU" dirty="0"/>
              <a:t>объяснить  современным  людям,  что  человек  в  своих  поступках  может </a:t>
            </a:r>
          </a:p>
          <a:p>
            <a:pPr marL="0" indent="0">
              <a:buNone/>
            </a:pPr>
            <a:r>
              <a:rPr lang="ru-RU" dirty="0"/>
              <a:t>руководствоваться  чем-то  иным,  кроме  животного  страха?!  (19)</a:t>
            </a:r>
            <a:r>
              <a:rPr lang="ru-RU" b="1" dirty="0">
                <a:solidFill>
                  <a:srgbClr val="C00000"/>
                </a:solidFill>
              </a:rPr>
              <a:t>Неужели</a:t>
            </a:r>
            <a:r>
              <a:rPr lang="ru-RU" dirty="0"/>
              <a:t> </a:t>
            </a:r>
          </a:p>
          <a:p>
            <a:pPr marL="0" indent="0">
              <a:buNone/>
            </a:pPr>
            <a:r>
              <a:rPr lang="ru-RU" dirty="0"/>
              <a:t>моему  соотечественнику  сегодня  проще  поверить  в  то,  что  его  деды  и </a:t>
            </a:r>
          </a:p>
          <a:p>
            <a:pPr marL="0" indent="0">
              <a:buNone/>
            </a:pPr>
            <a:r>
              <a:rPr lang="ru-RU" dirty="0"/>
              <a:t>прадеды  были  запуганными  рабами  бесчеловечного  режима,  чем  в  то,  что </a:t>
            </a:r>
          </a:p>
          <a:p>
            <a:pPr marL="0" indent="0">
              <a:buNone/>
            </a:pPr>
            <a:r>
              <a:rPr lang="ru-RU" dirty="0"/>
              <a:t>они беззаветно любили свою родину, где жили их матери, жёны и дети, и что </a:t>
            </a:r>
          </a:p>
          <a:p>
            <a:pPr marL="0" indent="0">
              <a:buNone/>
            </a:pPr>
            <a:r>
              <a:rPr lang="ru-RU" dirty="0"/>
              <a:t>ценой своей жизни пытались спасти их от смерти? (20)А если, не дай Бог, на </a:t>
            </a:r>
          </a:p>
          <a:p>
            <a:pPr marL="0" indent="0">
              <a:buNone/>
            </a:pPr>
            <a:r>
              <a:rPr lang="ru-RU" dirty="0"/>
              <a:t>вашу долю выпадет такое же испытание, за что вы ухватитесь, какая вера вам </a:t>
            </a:r>
          </a:p>
          <a:p>
            <a:pPr marL="0" indent="0">
              <a:buNone/>
            </a:pPr>
            <a:r>
              <a:rPr lang="ru-RU" dirty="0"/>
              <a:t>даст силы, какое чувство заставит вас идти вперёд? (21)Неужели вас погонит </a:t>
            </a:r>
          </a:p>
          <a:p>
            <a:pPr marL="0" indent="0">
              <a:buNone/>
            </a:pPr>
            <a:r>
              <a:rPr lang="ru-RU" dirty="0"/>
              <a:t>на  верную  смерть  только  тёмный,  звериный  страх  и  злобное  отчаяние?! </a:t>
            </a:r>
          </a:p>
          <a:p>
            <a:pPr marL="0" indent="0">
              <a:buNone/>
            </a:pPr>
            <a:r>
              <a:rPr lang="ru-RU" b="1" dirty="0">
                <a:solidFill>
                  <a:srgbClr val="C00000"/>
                </a:solidFill>
              </a:rPr>
              <a:t>(22)Ведь нет же! </a:t>
            </a:r>
            <a:r>
              <a:rPr lang="ru-RU" dirty="0"/>
              <a:t>(23)Вот и нас вели в бой совсем другие чувства.  </a:t>
            </a:r>
          </a:p>
          <a:p>
            <a:pPr marL="0" indent="0" algn="r">
              <a:buNone/>
            </a:pPr>
            <a:r>
              <a:rPr lang="ru-RU" dirty="0"/>
              <a:t>(По А.Н. Кузнецову*) </a:t>
            </a:r>
          </a:p>
          <a:p>
            <a:pPr marL="0" indent="0">
              <a:buNone/>
            </a:pPr>
            <a:r>
              <a:rPr lang="ru-RU" dirty="0"/>
              <a:t>*А.Н.  Кузнецов  (1920–1998)  – писатель,  участник  Великой  </a:t>
            </a:r>
            <a:r>
              <a:rPr lang="ru-RU" dirty="0" smtClean="0"/>
              <a:t>Отечественной войны. </a:t>
            </a:r>
            <a:endParaRPr lang="ru-RU" dirty="0"/>
          </a:p>
        </p:txBody>
      </p:sp>
    </p:spTree>
    <p:extLst>
      <p:ext uri="{BB962C8B-B14F-4D97-AF65-F5344CB8AC3E}">
        <p14:creationId xmlns:p14="http://schemas.microsoft.com/office/powerpoint/2010/main" val="2397693891"/>
      </p:ext>
    </p:extLst>
  </p:cSld>
  <p:clrMapOvr>
    <a:masterClrMapping/>
  </p:clrMapOvr>
  <p:transition spd="slow">
    <p:pull/>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b="1" dirty="0" smtClean="0">
                <a:ln w="12700">
                  <a:solidFill>
                    <a:srgbClr val="FF0000"/>
                  </a:solidFill>
                  <a:prstDash val="solid"/>
                </a:ln>
                <a:solidFill>
                  <a:srgbClr val="C00000"/>
                </a:solidFill>
                <a:effectLst>
                  <a:outerShdw blurRad="41275" dist="20320" dir="1800000" algn="tl" rotWithShape="0">
                    <a:srgbClr val="000000">
                      <a:alpha val="40000"/>
                    </a:srgbClr>
                  </a:outerShdw>
                </a:effectLst>
              </a:rPr>
              <a:t>ПОВТОРИМ ТЕОРИЮ</a:t>
            </a:r>
            <a:endParaRPr lang="ru-RU" dirty="0">
              <a:ln w="12700">
                <a:solidFill>
                  <a:srgbClr val="FF0000"/>
                </a:solidFill>
                <a:prstDash val="solid"/>
              </a:ln>
              <a:solidFill>
                <a:srgbClr val="C00000"/>
              </a:solidFill>
            </a:endParaRPr>
          </a:p>
        </p:txBody>
      </p:sp>
      <p:sp>
        <p:nvSpPr>
          <p:cNvPr id="3" name="Объект 2"/>
          <p:cNvSpPr>
            <a:spLocks noGrp="1"/>
          </p:cNvSpPr>
          <p:nvPr>
            <p:ph idx="1"/>
          </p:nvPr>
        </p:nvSpPr>
        <p:spPr>
          <a:xfrm>
            <a:off x="457200" y="908720"/>
            <a:ext cx="8229600" cy="5217443"/>
          </a:xfrm>
        </p:spPr>
        <p:txBody>
          <a:bodyPr>
            <a:normAutofit fontScale="92500" lnSpcReduction="20000"/>
          </a:bodyPr>
          <a:lstStyle/>
          <a:p>
            <a:pPr marL="0" indent="0">
              <a:buNone/>
            </a:pPr>
            <a:r>
              <a:rPr lang="ru-RU" b="1" dirty="0">
                <a:solidFill>
                  <a:srgbClr val="FF0000"/>
                </a:solidFill>
              </a:rPr>
              <a:t>Частица</a:t>
            </a:r>
            <a:r>
              <a:rPr lang="ru-RU" dirty="0"/>
              <a:t> – служебная часть речи, которая вносит в предложение различные оттенки, значения или служит для образования форм слов. Частицы не изменяются и не являются членами предложения</a:t>
            </a:r>
            <a:r>
              <a:rPr lang="ru-RU" dirty="0" smtClean="0"/>
              <a:t>.</a:t>
            </a:r>
            <a:endParaRPr lang="ru-RU" dirty="0"/>
          </a:p>
          <a:p>
            <a:pPr marL="0" indent="0">
              <a:buNone/>
            </a:pPr>
            <a:r>
              <a:rPr lang="ru-RU" b="1" dirty="0">
                <a:solidFill>
                  <a:srgbClr val="FF0000"/>
                </a:solidFill>
              </a:rPr>
              <a:t>Частицы делятся на две основные группы: формообразующие и модальные (смысловые).</a:t>
            </a:r>
          </a:p>
          <a:p>
            <a:pPr marL="0" indent="0">
              <a:buNone/>
            </a:pPr>
            <a:r>
              <a:rPr lang="ru-RU" dirty="0"/>
              <a:t>Формообразующие образуют повелительное и условное </a:t>
            </a:r>
            <a:r>
              <a:rPr lang="ru-RU" dirty="0" smtClean="0"/>
              <a:t>наклонение.</a:t>
            </a:r>
            <a:endParaRPr lang="ru-RU" dirty="0"/>
          </a:p>
          <a:p>
            <a:pPr marL="0" indent="0">
              <a:buNone/>
            </a:pPr>
            <a:r>
              <a:rPr lang="ru-RU" b="1" dirty="0">
                <a:solidFill>
                  <a:srgbClr val="FF0000"/>
                </a:solidFill>
              </a:rPr>
              <a:t>Смысловые вносят различные оттенки значения: </a:t>
            </a:r>
            <a:r>
              <a:rPr lang="ru-RU" dirty="0"/>
              <a:t>отрицания, вопроса, уточнения, выделения, </a:t>
            </a:r>
            <a:r>
              <a:rPr lang="ru-RU" dirty="0" smtClean="0"/>
              <a:t>сомнения.</a:t>
            </a:r>
            <a:endParaRPr lang="ru-RU" dirty="0"/>
          </a:p>
        </p:txBody>
      </p:sp>
    </p:spTree>
    <p:extLst>
      <p:ext uri="{BB962C8B-B14F-4D97-AF65-F5344CB8AC3E}">
        <p14:creationId xmlns:p14="http://schemas.microsoft.com/office/powerpoint/2010/main" val="3055617546"/>
      </p:ext>
    </p:extLst>
  </p:cSld>
  <p:clrMapOvr>
    <a:masterClrMapping/>
  </p:clrMapOvr>
  <p:transition spd="slow">
    <p:pull/>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16632"/>
            <a:ext cx="9036496" cy="6480720"/>
          </a:xfrm>
        </p:spPr>
        <p:txBody>
          <a:bodyPr>
            <a:normAutofit fontScale="92500" lnSpcReduction="10000"/>
          </a:bodyPr>
          <a:lstStyle/>
          <a:p>
            <a:pPr marL="0" indent="0" algn="ctr">
              <a:buNone/>
            </a:pPr>
            <a:r>
              <a:rPr lang="ru-RU" i="1" dirty="0" smtClean="0">
                <a:latin typeface="Century Schoolbook" pitchFamily="18" charset="0"/>
              </a:rPr>
              <a:t>Сочинение</a:t>
            </a:r>
          </a:p>
          <a:p>
            <a:pPr marL="0" indent="0">
              <a:buNone/>
            </a:pPr>
            <a:r>
              <a:rPr lang="ru-RU" i="1" dirty="0" smtClean="0">
                <a:latin typeface="Century Schoolbook" pitchFamily="18" charset="0"/>
              </a:rPr>
              <a:t>     Лингвист, автор </a:t>
            </a:r>
            <a:r>
              <a:rPr lang="ru-RU" i="1" dirty="0">
                <a:latin typeface="Century Schoolbook" pitchFamily="18" charset="0"/>
              </a:rPr>
              <a:t>учебников русского языка </a:t>
            </a:r>
            <a:endParaRPr lang="ru-RU" i="1" dirty="0" smtClean="0">
              <a:latin typeface="Century Schoolbook" pitchFamily="18" charset="0"/>
            </a:endParaRPr>
          </a:p>
          <a:p>
            <a:pPr marL="0" indent="0">
              <a:buNone/>
            </a:pPr>
            <a:r>
              <a:rPr lang="ru-RU" i="1" dirty="0" smtClean="0">
                <a:latin typeface="Century Schoolbook" pitchFamily="18" charset="0"/>
              </a:rPr>
              <a:t> </a:t>
            </a:r>
            <a:r>
              <a:rPr lang="ru-RU" i="1" dirty="0">
                <a:latin typeface="Century Schoolbook" pitchFamily="18" charset="0"/>
              </a:rPr>
              <a:t>Н.С. </a:t>
            </a:r>
            <a:r>
              <a:rPr lang="ru-RU" i="1" dirty="0" err="1" smtClean="0">
                <a:latin typeface="Century Schoolbook" pitchFamily="18" charset="0"/>
              </a:rPr>
              <a:t>Валгина</a:t>
            </a:r>
            <a:r>
              <a:rPr lang="ru-RU" i="1" dirty="0" smtClean="0">
                <a:latin typeface="Century Schoolbook" pitchFamily="18" charset="0"/>
              </a:rPr>
              <a:t> так характеризует частицы: </a:t>
            </a:r>
            <a:r>
              <a:rPr lang="ru-RU" i="1" dirty="0">
                <a:latin typeface="Century Schoolbook" pitchFamily="18" charset="0"/>
              </a:rPr>
              <a:t>«Частицы выражают общие логико-смысловые, эмоциональные и модально-волевые оттенки слова или словосочетания, а также предложения в целом</a:t>
            </a:r>
            <a:r>
              <a:rPr lang="ru-RU" i="1" dirty="0" smtClean="0">
                <a:latin typeface="Century Schoolbook" pitchFamily="18" charset="0"/>
              </a:rPr>
              <a:t>». Из школьной грамматики мы помним, </a:t>
            </a:r>
            <a:r>
              <a:rPr lang="ru-RU" i="1" dirty="0">
                <a:latin typeface="Century Schoolbook" pitchFamily="18" charset="0"/>
              </a:rPr>
              <a:t>что ч</a:t>
            </a:r>
            <a:r>
              <a:rPr lang="ru-RU" i="1" dirty="0" smtClean="0">
                <a:latin typeface="Century Schoolbook" pitchFamily="18" charset="0"/>
              </a:rPr>
              <a:t>астица </a:t>
            </a:r>
            <a:r>
              <a:rPr lang="ru-RU" i="1" dirty="0">
                <a:latin typeface="Century Schoolbook" pitchFamily="18" charset="0"/>
              </a:rPr>
              <a:t>– служебная часть речи, которая вносит в предложение различные оттенки, значения или служит для образования форм слов. </a:t>
            </a:r>
            <a:r>
              <a:rPr lang="ru-RU" i="1" dirty="0" smtClean="0">
                <a:latin typeface="Century Schoolbook" pitchFamily="18" charset="0"/>
              </a:rPr>
              <a:t>Рассмотрим роль частиц в тексте </a:t>
            </a:r>
            <a:endParaRPr lang="ru-RU" i="1" dirty="0" smtClean="0">
              <a:latin typeface="Century Schoolbook" pitchFamily="18" charset="0"/>
            </a:endParaRPr>
          </a:p>
          <a:p>
            <a:pPr marL="0" indent="0">
              <a:buNone/>
            </a:pPr>
            <a:r>
              <a:rPr lang="ru-RU" i="1" dirty="0" smtClean="0">
                <a:latin typeface="Century Schoolbook" pitchFamily="18" charset="0"/>
              </a:rPr>
              <a:t>А</a:t>
            </a:r>
            <a:r>
              <a:rPr lang="ru-RU" i="1" dirty="0" smtClean="0">
                <a:latin typeface="Century Schoolbook" pitchFamily="18" charset="0"/>
              </a:rPr>
              <a:t>. Н. Кузнецова.</a:t>
            </a:r>
          </a:p>
          <a:p>
            <a:pPr marL="0" indent="0">
              <a:buNone/>
            </a:pPr>
            <a:r>
              <a:rPr lang="ru-RU" i="1" dirty="0">
                <a:latin typeface="Century Schoolbook" pitchFamily="18" charset="0"/>
              </a:rPr>
              <a:t> </a:t>
            </a:r>
            <a:r>
              <a:rPr lang="ru-RU" i="1" dirty="0" smtClean="0">
                <a:latin typeface="Century Schoolbook" pitchFamily="18" charset="0"/>
              </a:rPr>
              <a:t>   </a:t>
            </a:r>
            <a:endParaRPr lang="ru-RU" dirty="0" smtClean="0">
              <a:latin typeface="Century Schoolbook" pitchFamily="18" charset="0"/>
            </a:endParaRPr>
          </a:p>
          <a:p>
            <a:pPr marL="0" indent="0">
              <a:buNone/>
            </a:pPr>
            <a:endParaRPr lang="ru-RU" dirty="0" smtClean="0">
              <a:latin typeface="Century Schoolbook" pitchFamily="18" charset="0"/>
            </a:endParaRPr>
          </a:p>
          <a:p>
            <a:pPr marL="0" indent="0" algn="ctr">
              <a:buNone/>
            </a:pPr>
            <a:endParaRPr lang="ru-RU" dirty="0">
              <a:latin typeface="Century Schoolbook" pitchFamily="18" charset="0"/>
            </a:endParaRPr>
          </a:p>
        </p:txBody>
      </p:sp>
    </p:spTree>
    <p:extLst>
      <p:ext uri="{BB962C8B-B14F-4D97-AF65-F5344CB8AC3E}">
        <p14:creationId xmlns:p14="http://schemas.microsoft.com/office/powerpoint/2010/main" val="1689292337"/>
      </p:ext>
    </p:extLst>
  </p:cSld>
  <p:clrMapOvr>
    <a:masterClrMapping/>
  </p:clrMapOvr>
  <p:transition spd="slow">
    <p:pull/>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16632"/>
            <a:ext cx="9036496" cy="6480720"/>
          </a:xfrm>
        </p:spPr>
        <p:txBody>
          <a:bodyPr>
            <a:normAutofit fontScale="85000" lnSpcReduction="10000"/>
          </a:bodyPr>
          <a:lstStyle/>
          <a:p>
            <a:pPr marL="0" indent="0">
              <a:buNone/>
            </a:pPr>
            <a:r>
              <a:rPr lang="ru-RU" i="1" dirty="0">
                <a:latin typeface="Century Schoolbook" pitchFamily="18" charset="0"/>
              </a:rPr>
              <a:t>    В предложении 10 </a:t>
            </a:r>
            <a:r>
              <a:rPr lang="ru-RU" i="1" dirty="0" smtClean="0">
                <a:latin typeface="Century Schoolbook" pitchFamily="18" charset="0"/>
              </a:rPr>
              <a:t>(«Страх  </a:t>
            </a:r>
            <a:r>
              <a:rPr lang="ru-RU" i="1" dirty="0">
                <a:latin typeface="Century Schoolbook" pitchFamily="18" charset="0"/>
              </a:rPr>
              <a:t>не  может  превратить  труса  в  героя</a:t>
            </a:r>
            <a:r>
              <a:rPr lang="ru-RU" i="1" dirty="0" smtClean="0">
                <a:latin typeface="Century Schoolbook" pitchFamily="18" charset="0"/>
              </a:rPr>
              <a:t>!»)  </a:t>
            </a:r>
            <a:r>
              <a:rPr lang="ru-RU" i="1" dirty="0">
                <a:latin typeface="Century Schoolbook" pitchFamily="18" charset="0"/>
              </a:rPr>
              <a:t>отрицательная частица «не» придаёт отрицательное значение всему </a:t>
            </a:r>
            <a:r>
              <a:rPr lang="ru-RU" i="1" dirty="0" smtClean="0">
                <a:latin typeface="Century Schoolbook" pitchFamily="18" charset="0"/>
              </a:rPr>
              <a:t>предложению, а в 16-ом – одному </a:t>
            </a:r>
            <a:r>
              <a:rPr lang="ru-RU" i="1" dirty="0">
                <a:latin typeface="Century Schoolbook" pitchFamily="18" charset="0"/>
              </a:rPr>
              <a:t>слову («испытываю </a:t>
            </a:r>
            <a:r>
              <a:rPr lang="ru-RU" b="1" i="1" dirty="0">
                <a:latin typeface="Century Schoolbook" pitchFamily="18" charset="0"/>
              </a:rPr>
              <a:t>не</a:t>
            </a:r>
            <a:r>
              <a:rPr lang="ru-RU" i="1" dirty="0">
                <a:latin typeface="Century Schoolbook" pitchFamily="18" charset="0"/>
              </a:rPr>
              <a:t> возмущение и обиду»). </a:t>
            </a:r>
            <a:endParaRPr lang="ru-RU" i="1" dirty="0" smtClean="0">
              <a:latin typeface="Century Schoolbook" pitchFamily="18" charset="0"/>
            </a:endParaRPr>
          </a:p>
          <a:p>
            <a:pPr marL="0" indent="0">
              <a:buNone/>
            </a:pPr>
            <a:r>
              <a:rPr lang="ru-RU" i="1" dirty="0">
                <a:latin typeface="Century Schoolbook" pitchFamily="18" charset="0"/>
              </a:rPr>
              <a:t> </a:t>
            </a:r>
            <a:r>
              <a:rPr lang="ru-RU" i="1" dirty="0" smtClean="0">
                <a:latin typeface="Century Schoolbook" pitchFamily="18" charset="0"/>
              </a:rPr>
              <a:t>  Обратимся </a:t>
            </a:r>
            <a:r>
              <a:rPr lang="ru-RU" i="1" dirty="0">
                <a:latin typeface="Century Schoolbook" pitchFamily="18" charset="0"/>
              </a:rPr>
              <a:t>к предложению № 19. Частица «неужели» –модальная, вопросительная, помогает выразить </a:t>
            </a:r>
            <a:r>
              <a:rPr lang="ru-RU" i="1" dirty="0" smtClean="0">
                <a:latin typeface="Century Schoolbook" pitchFamily="18" charset="0"/>
              </a:rPr>
              <a:t>чувство автора, его недоумение, возмущение современниками, не умеющими ценить подвиг дедов и прадедов.</a:t>
            </a:r>
          </a:p>
          <a:p>
            <a:pPr marL="0" indent="0">
              <a:buNone/>
            </a:pPr>
            <a:r>
              <a:rPr lang="ru-RU" i="1" dirty="0">
                <a:latin typeface="Century Schoolbook" pitchFamily="18" charset="0"/>
              </a:rPr>
              <a:t> </a:t>
            </a:r>
            <a:r>
              <a:rPr lang="ru-RU" i="1" dirty="0" smtClean="0">
                <a:latin typeface="Century Schoolbook" pitchFamily="18" charset="0"/>
              </a:rPr>
              <a:t>  Таким образом, даже при таком небольшом исследовании текста мы убедились, что частицы играют большую роль в речи, </a:t>
            </a:r>
            <a:r>
              <a:rPr lang="ru-RU" i="1" dirty="0">
                <a:latin typeface="Century Schoolbook" pitchFamily="18" charset="0"/>
              </a:rPr>
              <a:t>помогая выразить </a:t>
            </a:r>
            <a:r>
              <a:rPr lang="ru-RU" i="1" dirty="0" smtClean="0">
                <a:latin typeface="Century Schoolbook" pitchFamily="18" charset="0"/>
              </a:rPr>
              <a:t>«логико-смысловые</a:t>
            </a:r>
            <a:r>
              <a:rPr lang="ru-RU" i="1" dirty="0">
                <a:latin typeface="Century Schoolbook" pitchFamily="18" charset="0"/>
              </a:rPr>
              <a:t>, эмоциональные и модально-волевые оттенки слова или словосочетания, а также предложения в целом». </a:t>
            </a:r>
            <a:endParaRPr lang="ru-RU" i="1" dirty="0" smtClean="0">
              <a:latin typeface="Century Schoolbook" pitchFamily="18" charset="0"/>
            </a:endParaRPr>
          </a:p>
          <a:p>
            <a:pPr marL="0" indent="0">
              <a:buNone/>
            </a:pPr>
            <a:endParaRPr lang="ru-RU" i="1" dirty="0" smtClean="0">
              <a:latin typeface="Century Schoolbook" pitchFamily="18" charset="0"/>
            </a:endParaRPr>
          </a:p>
          <a:p>
            <a:pPr marL="0" indent="0" algn="ctr">
              <a:buNone/>
            </a:pPr>
            <a:endParaRPr lang="ru-RU" dirty="0">
              <a:latin typeface="Century Schoolbook" pitchFamily="18" charset="0"/>
            </a:endParaRPr>
          </a:p>
        </p:txBody>
      </p:sp>
    </p:spTree>
    <p:extLst>
      <p:ext uri="{BB962C8B-B14F-4D97-AF65-F5344CB8AC3E}">
        <p14:creationId xmlns:p14="http://schemas.microsoft.com/office/powerpoint/2010/main" val="1333447965"/>
      </p:ext>
    </p:extLst>
  </p:cSld>
  <p:clrMapOvr>
    <a:masterClrMapping/>
  </p:clrMapOvr>
  <p:transition spd="slow">
    <p:pull/>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Андрей\Pictures\Мои рисунки\книги\0_b4158_98a19034_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5" y="-99392"/>
            <a:ext cx="9145015" cy="6707446"/>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07504" y="200337"/>
            <a:ext cx="9036496" cy="2123658"/>
          </a:xfrm>
          <a:prstGeom prst="rect">
            <a:avLst/>
          </a:prstGeom>
        </p:spPr>
        <p:txBody>
          <a:bodyPr wrap="square">
            <a:spAutoFit/>
          </a:bodyPr>
          <a:lstStyle/>
          <a:p>
            <a:pPr lvl="0" algn="ctr"/>
            <a:r>
              <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Пишем </a:t>
            </a: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сочинение </a:t>
            </a:r>
          </a:p>
          <a:p>
            <a:pPr lvl="0" algn="ctr"/>
            <a:r>
              <a:rPr lang="ru-RU" sz="66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О междометиях</a:t>
            </a:r>
            <a:endParaRPr lang="ru-RU" sz="66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endParaRPr>
          </a:p>
        </p:txBody>
      </p:sp>
      <p:sp>
        <p:nvSpPr>
          <p:cNvPr id="7" name="Прямоугольник 6"/>
          <p:cNvSpPr/>
          <p:nvPr/>
        </p:nvSpPr>
        <p:spPr>
          <a:xfrm rot="19789210">
            <a:off x="1460022" y="2718458"/>
            <a:ext cx="2416853" cy="2308324"/>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lvl="0" algn="ctr"/>
            <a:r>
              <a:rPr lang="ru-RU" sz="2000" b="1" i="1" dirty="0" smtClean="0">
                <a:ln w="11430">
                  <a:solidFill>
                    <a:srgbClr val="00B0F0"/>
                  </a:solidFill>
                </a:ln>
                <a:solidFill>
                  <a:schemeClr val="tx2"/>
                </a:solidFill>
                <a:latin typeface="Century Schoolbook" pitchFamily="18" charset="0"/>
              </a:rPr>
              <a:t>Сочинение</a:t>
            </a:r>
          </a:p>
          <a:p>
            <a:pPr lvl="0"/>
            <a:r>
              <a:rPr lang="ru-RU" sz="2000" b="1" i="1" dirty="0" smtClean="0">
                <a:ln w="11430">
                  <a:solidFill>
                    <a:srgbClr val="00B0F0"/>
                  </a:solidFill>
                </a:ln>
                <a:solidFill>
                  <a:schemeClr val="tx2"/>
                </a:solidFill>
                <a:latin typeface="Century Schoolbook" pitchFamily="18" charset="0"/>
              </a:rPr>
              <a:t>Н. С. </a:t>
            </a:r>
            <a:r>
              <a:rPr lang="ru-RU" sz="2000" b="1" i="1" dirty="0" err="1" smtClean="0">
                <a:ln w="11430">
                  <a:solidFill>
                    <a:srgbClr val="00B0F0"/>
                  </a:solidFill>
                </a:ln>
                <a:solidFill>
                  <a:schemeClr val="tx2"/>
                </a:solidFill>
                <a:latin typeface="Century Schoolbook" pitchFamily="18" charset="0"/>
              </a:rPr>
              <a:t>Валгина</a:t>
            </a:r>
            <a:r>
              <a:rPr lang="ru-RU" sz="2000" b="1" i="1" dirty="0" smtClean="0">
                <a:ln w="11430">
                  <a:solidFill>
                    <a:srgbClr val="00B0F0"/>
                  </a:solidFill>
                </a:ln>
                <a:solidFill>
                  <a:schemeClr val="tx2"/>
                </a:solidFill>
                <a:latin typeface="Century Schoolbook" pitchFamily="18" charset="0"/>
              </a:rPr>
              <a:t> утверждает, что междометия  </a:t>
            </a:r>
            <a:r>
              <a:rPr lang="ru-RU" sz="2000" b="1" i="1" dirty="0">
                <a:ln w="11430">
                  <a:solidFill>
                    <a:srgbClr val="00B0F0"/>
                  </a:solidFill>
                </a:ln>
                <a:solidFill>
                  <a:schemeClr val="tx2"/>
                </a:solidFill>
                <a:latin typeface="Century Schoolbook" pitchFamily="18" charset="0"/>
              </a:rPr>
              <a:t>отличаются </a:t>
            </a:r>
            <a:endParaRPr lang="ru-RU" sz="2000" b="1" i="1" dirty="0" smtClean="0">
              <a:ln w="11430">
                <a:solidFill>
                  <a:srgbClr val="00B0F0"/>
                </a:solidFill>
              </a:ln>
              <a:solidFill>
                <a:schemeClr val="tx2"/>
              </a:solidFill>
              <a:latin typeface="Century Schoolbook" pitchFamily="18" charset="0"/>
            </a:endParaRPr>
          </a:p>
          <a:p>
            <a:pPr lvl="0"/>
            <a:endParaRPr lang="ru-RU" sz="2400" b="1" i="1" dirty="0">
              <a:ln w="11430">
                <a:solidFill>
                  <a:srgbClr val="00B0F0"/>
                </a:solidFill>
              </a:ln>
              <a:solidFill>
                <a:schemeClr val="tx2"/>
              </a:solidFill>
              <a:latin typeface="Century Schoolbook" pitchFamily="18" charset="0"/>
            </a:endParaRPr>
          </a:p>
        </p:txBody>
      </p:sp>
    </p:spTree>
    <p:extLst>
      <p:ext uri="{BB962C8B-B14F-4D97-AF65-F5344CB8AC3E}">
        <p14:creationId xmlns:p14="http://schemas.microsoft.com/office/powerpoint/2010/main" val="2349377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85" y="10277"/>
            <a:ext cx="9036496" cy="5865515"/>
          </a:xfrm>
        </p:spPr>
        <p:txBody>
          <a:bodyPr>
            <a:noAutofit/>
          </a:bodyPr>
          <a:lstStyle/>
          <a:p>
            <a:pPr marL="0" indent="0">
              <a:buNone/>
            </a:pPr>
            <a:endParaRPr lang="ru-RU" sz="2000" dirty="0" smtClean="0"/>
          </a:p>
          <a:p>
            <a:pPr marL="0" indent="0">
              <a:buNone/>
            </a:pPr>
            <a:endParaRPr lang="ru-RU" sz="2000" dirty="0"/>
          </a:p>
          <a:p>
            <a:pPr marL="0" indent="0">
              <a:buNone/>
            </a:pPr>
            <a:r>
              <a:rPr lang="ru-RU" sz="2000" dirty="0" smtClean="0"/>
              <a:t>Напишите  </a:t>
            </a:r>
            <a:r>
              <a:rPr lang="ru-RU" sz="2000" dirty="0"/>
              <a:t>сочинение-рассуждение,  раскрывая  смысл  </a:t>
            </a:r>
            <a:r>
              <a:rPr lang="ru-RU" sz="2000" dirty="0" smtClean="0"/>
              <a:t>высказывания лингвиста</a:t>
            </a:r>
          </a:p>
          <a:p>
            <a:pPr marL="0" indent="0">
              <a:buNone/>
            </a:pPr>
            <a:r>
              <a:rPr lang="ru-RU" sz="2000" b="1" dirty="0" smtClean="0">
                <a:solidFill>
                  <a:srgbClr val="FF0000"/>
                </a:solidFill>
              </a:rPr>
              <a:t>Н. С. </a:t>
            </a:r>
            <a:r>
              <a:rPr lang="ru-RU" sz="2000" b="1" dirty="0" err="1" smtClean="0">
                <a:solidFill>
                  <a:srgbClr val="FF0000"/>
                </a:solidFill>
              </a:rPr>
              <a:t>Валгиной</a:t>
            </a:r>
            <a:r>
              <a:rPr lang="ru-RU" sz="2000" b="1" dirty="0" smtClean="0">
                <a:solidFill>
                  <a:srgbClr val="FF0000"/>
                </a:solidFill>
              </a:rPr>
              <a:t>: «</a:t>
            </a:r>
            <a:r>
              <a:rPr lang="ru-RU" sz="2000" b="1" dirty="0">
                <a:solidFill>
                  <a:srgbClr val="FF0000"/>
                </a:solidFill>
              </a:rPr>
              <a:t>Междометия  отличаются от всех знаменательных частей речи тем, что они не обладают функцией называния, , так как являются своего рода речевыми знаками, сигналами, употребляемыми для кратчайшего выражения реакции человека на различные события реальной действительности или для выражения требования, желания </a:t>
            </a:r>
            <a:r>
              <a:rPr lang="ru-RU" sz="2000" b="1" dirty="0" smtClean="0">
                <a:solidFill>
                  <a:srgbClr val="FF0000"/>
                </a:solidFill>
              </a:rPr>
              <a:t>человека». </a:t>
            </a:r>
          </a:p>
          <a:p>
            <a:pPr marL="0" indent="0">
              <a:buNone/>
            </a:pPr>
            <a:r>
              <a:rPr lang="ru-RU" sz="2000" dirty="0" smtClean="0"/>
              <a:t>Аргументируя </a:t>
            </a:r>
            <a:r>
              <a:rPr lang="ru-RU" sz="2000" dirty="0"/>
              <a:t>свой ответ, приведите 2 (два) примера из прочитанного текста. </a:t>
            </a:r>
            <a:r>
              <a:rPr lang="ru-RU" sz="2000" dirty="0" smtClean="0"/>
              <a:t> Приводя </a:t>
            </a:r>
            <a:r>
              <a:rPr lang="ru-RU" sz="2000" dirty="0"/>
              <a:t>примеры, указывайте номера нужных предложений или применяйте </a:t>
            </a:r>
            <a:r>
              <a:rPr lang="ru-RU" sz="2000" dirty="0" smtClean="0"/>
              <a:t>цитирование</a:t>
            </a:r>
            <a:r>
              <a:rPr lang="ru-RU" sz="2000" dirty="0"/>
              <a:t>. </a:t>
            </a:r>
          </a:p>
          <a:p>
            <a:pPr marL="0" indent="0">
              <a:buNone/>
            </a:pPr>
            <a:r>
              <a:rPr lang="ru-RU" sz="2000" dirty="0"/>
              <a:t>Вы можете писать работу в научном или публицистическом стиле, раскрывая </a:t>
            </a:r>
            <a:r>
              <a:rPr lang="ru-RU" sz="2000" dirty="0" smtClean="0"/>
              <a:t> тему </a:t>
            </a:r>
            <a:r>
              <a:rPr lang="ru-RU" sz="2000" dirty="0"/>
              <a:t>на лингвистическом материале. Начать сочинение Вы можете </a:t>
            </a:r>
            <a:r>
              <a:rPr lang="ru-RU" sz="2000" dirty="0" smtClean="0"/>
              <a:t>словами</a:t>
            </a:r>
          </a:p>
          <a:p>
            <a:pPr marL="0" indent="0">
              <a:buNone/>
            </a:pPr>
            <a:r>
              <a:rPr lang="ru-RU" sz="2000" dirty="0" smtClean="0"/>
              <a:t> А. А. Реформатского</a:t>
            </a:r>
            <a:endParaRPr lang="ru-RU" sz="2000" dirty="0"/>
          </a:p>
          <a:p>
            <a:pPr marL="0" indent="0">
              <a:buNone/>
            </a:pPr>
            <a:r>
              <a:rPr lang="ru-RU" sz="2000" dirty="0" smtClean="0"/>
              <a:t>Объём </a:t>
            </a:r>
            <a:r>
              <a:rPr lang="ru-RU" sz="2000" dirty="0"/>
              <a:t>сочинения должен составлять не менее 70 слов.  </a:t>
            </a:r>
          </a:p>
          <a:p>
            <a:pPr marL="0" indent="0">
              <a:buNone/>
            </a:pPr>
            <a:r>
              <a:rPr lang="ru-RU" sz="2000" dirty="0"/>
              <a:t>Работа, написанная без опоры на прочитанный текст (не по данному тексту), </a:t>
            </a:r>
            <a:r>
              <a:rPr lang="ru-RU" sz="2000" dirty="0" smtClean="0"/>
              <a:t>не  </a:t>
            </a:r>
            <a:r>
              <a:rPr lang="ru-RU" sz="2000" dirty="0"/>
              <a:t>оценивается.  Если  сочинение  представляет  собой  пересказанный  или </a:t>
            </a:r>
            <a:r>
              <a:rPr lang="ru-RU" sz="2000" dirty="0" smtClean="0"/>
              <a:t>полностью  </a:t>
            </a:r>
            <a:r>
              <a:rPr lang="ru-RU" sz="2000" dirty="0"/>
              <a:t>переписанный  исходный  текст  без  каких  бы  то  ни  было </a:t>
            </a:r>
            <a:r>
              <a:rPr lang="ru-RU" sz="2000" dirty="0" smtClean="0"/>
              <a:t>комментариев</a:t>
            </a:r>
            <a:r>
              <a:rPr lang="ru-RU" sz="2000" dirty="0"/>
              <a:t>, то такая работа оценивается нулём баллов. </a:t>
            </a:r>
          </a:p>
          <a:p>
            <a:pPr marL="0" indent="0">
              <a:buNone/>
            </a:pPr>
            <a:r>
              <a:rPr lang="ru-RU" sz="2000" dirty="0"/>
              <a:t>Сочинение пишите аккуратно, разборчивым почерком. </a:t>
            </a:r>
          </a:p>
        </p:txBody>
      </p:sp>
      <p:cxnSp>
        <p:nvCxnSpPr>
          <p:cNvPr id="4" name="Прямая соединительная линия 3"/>
          <p:cNvCxnSpPr/>
          <p:nvPr/>
        </p:nvCxnSpPr>
        <p:spPr>
          <a:xfrm>
            <a:off x="1907704" y="1412776"/>
            <a:ext cx="144016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5" name="Прямая соединительная линия 4"/>
          <p:cNvCxnSpPr/>
          <p:nvPr/>
        </p:nvCxnSpPr>
        <p:spPr>
          <a:xfrm>
            <a:off x="4860032" y="1443066"/>
            <a:ext cx="403244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7" name="Прямая соединительная линия 6"/>
          <p:cNvCxnSpPr/>
          <p:nvPr/>
        </p:nvCxnSpPr>
        <p:spPr>
          <a:xfrm>
            <a:off x="971600" y="1772816"/>
            <a:ext cx="432048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Прямая соединительная линия 8"/>
          <p:cNvCxnSpPr/>
          <p:nvPr/>
        </p:nvCxnSpPr>
        <p:spPr>
          <a:xfrm>
            <a:off x="7668344" y="2060848"/>
            <a:ext cx="122413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Прямая соединительная линия 10"/>
          <p:cNvCxnSpPr/>
          <p:nvPr/>
        </p:nvCxnSpPr>
        <p:spPr>
          <a:xfrm>
            <a:off x="179512" y="2060848"/>
            <a:ext cx="532859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Прямая соединительная линия 13"/>
          <p:cNvCxnSpPr/>
          <p:nvPr/>
        </p:nvCxnSpPr>
        <p:spPr>
          <a:xfrm>
            <a:off x="179512" y="2348880"/>
            <a:ext cx="748883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Прямая соединительная линия 15"/>
          <p:cNvCxnSpPr/>
          <p:nvPr/>
        </p:nvCxnSpPr>
        <p:spPr>
          <a:xfrm>
            <a:off x="0" y="2664439"/>
            <a:ext cx="5004048"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5922498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ircle(in)">
                                      <p:cBhvr>
                                        <p:cTn id="3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64704" y="5441747"/>
            <a:ext cx="8229600" cy="5793507"/>
          </a:xfrm>
        </p:spPr>
        <p:txBody>
          <a:bodyPr>
            <a:normAutofit/>
          </a:bodyPr>
          <a:lstStyle/>
          <a:p>
            <a:pPr marL="0" indent="0">
              <a:buNone/>
            </a:pPr>
            <a:r>
              <a:rPr lang="ru-RU" sz="2400" dirty="0"/>
              <a:t> </a:t>
            </a:r>
          </a:p>
        </p:txBody>
      </p:sp>
      <p:sp>
        <p:nvSpPr>
          <p:cNvPr id="5" name="Прямоугольник 4"/>
          <p:cNvSpPr/>
          <p:nvPr/>
        </p:nvSpPr>
        <p:spPr>
          <a:xfrm>
            <a:off x="-78365" y="-1"/>
            <a:ext cx="9353465" cy="7109639"/>
          </a:xfrm>
          <a:prstGeom prst="rect">
            <a:avLst/>
          </a:prstGeom>
        </p:spPr>
        <p:txBody>
          <a:bodyPr wrap="square">
            <a:spAutoFit/>
          </a:bodyPr>
          <a:lstStyle/>
          <a:p>
            <a:r>
              <a:rPr lang="ru-RU" sz="2400" dirty="0"/>
              <a:t>(1)Как-то летом Лёвка, примостившись на заборе, помахал рукой Серёже.</a:t>
            </a:r>
          </a:p>
          <a:p>
            <a:r>
              <a:rPr lang="ru-RU" sz="2400" dirty="0"/>
              <a:t> – (2)Смотри-ка... рогатка у меня. (3)Сам сделал! (4)Бьёт без промаха! (5)Рогатку испробовали. (6)Марья Павловна выглянула из окна.</a:t>
            </a:r>
          </a:p>
          <a:p>
            <a:r>
              <a:rPr lang="ru-RU" sz="2400" dirty="0"/>
              <a:t>– (7)Это нехорошая игра, ведь вы можете попасть в моего кота.</a:t>
            </a:r>
          </a:p>
          <a:p>
            <a:r>
              <a:rPr lang="ru-RU" sz="2400" dirty="0"/>
              <a:t>– (8)Так что же, из-за вашего кота нам и поиграть нельзя? – дерзко спросил Лёвка.</a:t>
            </a:r>
          </a:p>
          <a:p>
            <a:r>
              <a:rPr lang="ru-RU" sz="2400" dirty="0"/>
              <a:t>(9)Марья Павловна пристально посмотрела на него, взяла </a:t>
            </a:r>
            <a:r>
              <a:rPr lang="ru-RU" sz="2400" dirty="0" err="1"/>
              <a:t>Мурлышку</a:t>
            </a:r>
            <a:r>
              <a:rPr lang="ru-RU" sz="2400" dirty="0"/>
              <a:t> на руки, покачала головой и закрыла окно.</a:t>
            </a:r>
          </a:p>
          <a:p>
            <a:r>
              <a:rPr lang="ru-RU" sz="2400" dirty="0"/>
              <a:t>– (10</a:t>
            </a:r>
            <a:r>
              <a:rPr lang="ru-RU" sz="2400" dirty="0" smtClean="0"/>
              <a:t>) </a:t>
            </a:r>
            <a:r>
              <a:rPr lang="ru-RU" sz="2400" b="1" dirty="0" smtClean="0">
                <a:solidFill>
                  <a:srgbClr val="FF0000"/>
                </a:solidFill>
              </a:rPr>
              <a:t>Ну </a:t>
            </a:r>
            <a:r>
              <a:rPr lang="ru-RU" sz="2400" b="1" dirty="0">
                <a:solidFill>
                  <a:srgbClr val="FF0000"/>
                </a:solidFill>
              </a:rPr>
              <a:t>и</a:t>
            </a:r>
            <a:r>
              <a:rPr lang="ru-RU" sz="2400" dirty="0"/>
              <a:t> наплевать! – сказал Лёвка. – (11)Мне в водосточную трубу попасть </a:t>
            </a:r>
            <a:r>
              <a:rPr lang="ru-RU" sz="2400" dirty="0" smtClean="0"/>
              <a:t>хочется</a:t>
            </a:r>
            <a:r>
              <a:rPr lang="ru-RU" sz="2400" dirty="0"/>
              <a:t>.</a:t>
            </a:r>
          </a:p>
          <a:p>
            <a:r>
              <a:rPr lang="ru-RU" sz="2400" dirty="0"/>
              <a:t>(12)Он долго выбирал камешек покрупнее, потом натянул длинную резинку  – из окна Марьи Павловны со звоном посыпались стёкла. (13)Мальчики замерли.</a:t>
            </a:r>
          </a:p>
          <a:p>
            <a:r>
              <a:rPr lang="ru-RU" sz="2400" dirty="0"/>
              <a:t>– (14)Бежим! – крикнул Лёвка, и ребята бросились наутёк. (15)Настали неприятные дни ожидания расплаты.</a:t>
            </a:r>
          </a:p>
          <a:p>
            <a:r>
              <a:rPr lang="ru-RU" sz="2400" dirty="0"/>
              <a:t>– (16)Старуха обязательно пожалуется, – говорил Лёвка. – (17)Вот злющая какая! (18)Подожди... я ей устрою штуку! (19)Будет она знать</a:t>
            </a:r>
            <a:r>
              <a:rPr lang="ru-RU" sz="2400" dirty="0" smtClean="0"/>
              <a:t>...</a:t>
            </a:r>
            <a:endParaRPr lang="ru-RU" sz="2400" dirty="0"/>
          </a:p>
        </p:txBody>
      </p:sp>
    </p:spTree>
    <p:extLst>
      <p:ext uri="{BB962C8B-B14F-4D97-AF65-F5344CB8AC3E}">
        <p14:creationId xmlns:p14="http://schemas.microsoft.com/office/powerpoint/2010/main" val="1235333330"/>
      </p:ext>
    </p:extLst>
  </p:cSld>
  <p:clrMapOvr>
    <a:masterClrMapping/>
  </p:clrMapOvr>
  <p:transition spd="slow">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64704" y="5441747"/>
            <a:ext cx="8229600" cy="5793507"/>
          </a:xfrm>
        </p:spPr>
        <p:txBody>
          <a:bodyPr>
            <a:normAutofit/>
          </a:bodyPr>
          <a:lstStyle/>
          <a:p>
            <a:pPr marL="0" indent="0">
              <a:buNone/>
            </a:pPr>
            <a:r>
              <a:rPr lang="ru-RU" sz="2400" dirty="0"/>
              <a:t> </a:t>
            </a:r>
          </a:p>
        </p:txBody>
      </p:sp>
      <p:sp>
        <p:nvSpPr>
          <p:cNvPr id="5" name="Прямоугольник 4"/>
          <p:cNvSpPr/>
          <p:nvPr/>
        </p:nvSpPr>
        <p:spPr>
          <a:xfrm>
            <a:off x="136576" y="23664"/>
            <a:ext cx="9144000" cy="6370975"/>
          </a:xfrm>
          <a:prstGeom prst="rect">
            <a:avLst/>
          </a:prstGeom>
        </p:spPr>
        <p:txBody>
          <a:bodyPr wrap="square">
            <a:spAutoFit/>
          </a:bodyPr>
          <a:lstStyle/>
          <a:p>
            <a:endParaRPr lang="ru-RU" sz="2400" dirty="0" smtClean="0"/>
          </a:p>
          <a:p>
            <a:r>
              <a:rPr lang="ru-RU" sz="2400" dirty="0" smtClean="0"/>
              <a:t>(</a:t>
            </a:r>
            <a:r>
              <a:rPr lang="ru-RU" sz="2400" dirty="0"/>
              <a:t>20)Лёвка показал на </a:t>
            </a:r>
            <a:r>
              <a:rPr lang="ru-RU" sz="2400" dirty="0" err="1"/>
              <a:t>Мурлышку</a:t>
            </a:r>
            <a:r>
              <a:rPr lang="ru-RU" sz="2400" dirty="0"/>
              <a:t>, которого любили все соседи, потому что он никому не доставлял хлопот, а целыми днями мирно спал за окном, подтолкнул </a:t>
            </a:r>
            <a:r>
              <a:rPr lang="ru-RU" sz="2400" dirty="0" smtClean="0"/>
              <a:t>Серёжу </a:t>
            </a:r>
            <a:r>
              <a:rPr lang="ru-RU" sz="2400" dirty="0"/>
              <a:t>и зашептал что-то на ухо товарищу.</a:t>
            </a:r>
          </a:p>
          <a:p>
            <a:r>
              <a:rPr lang="ru-RU" sz="2400" dirty="0"/>
              <a:t>– (21)Да, хорошо бы, – сказал Серёжа.</a:t>
            </a:r>
          </a:p>
          <a:p>
            <a:r>
              <a:rPr lang="ru-RU" sz="2400" dirty="0"/>
              <a:t> (22)Прошло несколько дней.</a:t>
            </a:r>
          </a:p>
          <a:p>
            <a:r>
              <a:rPr lang="ru-RU" sz="2400" dirty="0"/>
              <a:t>...(23)Укрывшись с головой шерстяным одеялом и освободив одно ухо, Серёжа прислушивался к разговору родителей. – (24)Как ты думаешь, куда он мог деться?</a:t>
            </a:r>
          </a:p>
          <a:p>
            <a:r>
              <a:rPr lang="ru-RU" sz="2400" dirty="0"/>
              <a:t>– (25)</a:t>
            </a:r>
            <a:r>
              <a:rPr lang="ru-RU" sz="2400" b="1" dirty="0">
                <a:solidFill>
                  <a:srgbClr val="FF0000"/>
                </a:solidFill>
              </a:rPr>
              <a:t>Ну</a:t>
            </a:r>
            <a:r>
              <a:rPr lang="ru-RU" sz="2400" dirty="0"/>
              <a:t> что я могу думать, – усмехнулся отец. – (26)Может, пошёл кот погулять, вот и всё. (27)А может, украл кто-нибудь? (28)Есть такие </a:t>
            </a:r>
            <a:r>
              <a:rPr lang="ru-RU" sz="2400" dirty="0" err="1"/>
              <a:t>подлецы</a:t>
            </a:r>
            <a:r>
              <a:rPr lang="ru-RU" sz="2400" dirty="0"/>
              <a:t>...</a:t>
            </a:r>
          </a:p>
          <a:p>
            <a:r>
              <a:rPr lang="ru-RU" sz="2400" dirty="0"/>
              <a:t>– (29)Не может быть, – решительно сказала мать, – на этой улице все знают Марью Павловну. (30)Никто так не обидит старую, больную женщину... (31)Ведь этот </a:t>
            </a:r>
            <a:r>
              <a:rPr lang="ru-RU" sz="2400" dirty="0" err="1"/>
              <a:t>Мурлышка</a:t>
            </a:r>
            <a:r>
              <a:rPr lang="ru-RU" sz="2400" dirty="0"/>
              <a:t>  – вся её жизнь!</a:t>
            </a:r>
          </a:p>
          <a:p>
            <a:r>
              <a:rPr lang="ru-RU" sz="2400" dirty="0"/>
              <a:t>(32)На другой день Марья Павловна подошла к мальчикам.</a:t>
            </a:r>
          </a:p>
        </p:txBody>
      </p:sp>
    </p:spTree>
    <p:extLst>
      <p:ext uri="{BB962C8B-B14F-4D97-AF65-F5344CB8AC3E}">
        <p14:creationId xmlns:p14="http://schemas.microsoft.com/office/powerpoint/2010/main" val="2701294539"/>
      </p:ext>
    </p:extLst>
  </p:cSld>
  <p:clrMapOvr>
    <a:masterClrMapping/>
  </p:clrMapOvr>
  <p:transition spd="slow">
    <p:pull/>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64704" y="5441747"/>
            <a:ext cx="8229600" cy="5793507"/>
          </a:xfrm>
        </p:spPr>
        <p:txBody>
          <a:bodyPr>
            <a:normAutofit/>
          </a:bodyPr>
          <a:lstStyle/>
          <a:p>
            <a:pPr marL="0" indent="0">
              <a:buNone/>
            </a:pPr>
            <a:r>
              <a:rPr lang="ru-RU" sz="2400" dirty="0"/>
              <a:t> </a:t>
            </a:r>
          </a:p>
        </p:txBody>
      </p:sp>
      <p:sp>
        <p:nvSpPr>
          <p:cNvPr id="5" name="Прямоугольник 4"/>
          <p:cNvSpPr/>
          <p:nvPr/>
        </p:nvSpPr>
        <p:spPr>
          <a:xfrm>
            <a:off x="-27519" y="-171400"/>
            <a:ext cx="9144000" cy="7109639"/>
          </a:xfrm>
          <a:prstGeom prst="rect">
            <a:avLst/>
          </a:prstGeom>
        </p:spPr>
        <p:txBody>
          <a:bodyPr wrap="square">
            <a:spAutoFit/>
          </a:bodyPr>
          <a:lstStyle/>
          <a:p>
            <a:r>
              <a:rPr lang="ru-RU" sz="2400" dirty="0" smtClean="0"/>
              <a:t>– </a:t>
            </a:r>
            <a:r>
              <a:rPr lang="ru-RU" sz="2400" dirty="0"/>
              <a:t>(33)Ребятки, вы не видели </a:t>
            </a:r>
            <a:r>
              <a:rPr lang="ru-RU" sz="2400" dirty="0" err="1"/>
              <a:t>Мурлышку</a:t>
            </a:r>
            <a:r>
              <a:rPr lang="ru-RU" sz="2400" dirty="0"/>
              <a:t>? – (34)голос у неё был тихий, глаза серые, пустые.</a:t>
            </a:r>
          </a:p>
          <a:p>
            <a:r>
              <a:rPr lang="ru-RU" sz="2400" dirty="0" smtClean="0"/>
              <a:t>—(</a:t>
            </a:r>
            <a:r>
              <a:rPr lang="ru-RU" sz="2400" dirty="0"/>
              <a:t>35)Нет, — глядя в сторону, сказал Серёжа</a:t>
            </a:r>
            <a:r>
              <a:rPr lang="ru-RU" sz="2400" dirty="0" smtClean="0"/>
              <a:t>. (</a:t>
            </a:r>
            <a:r>
              <a:rPr lang="ru-RU" sz="2400" dirty="0"/>
              <a:t>36)Марья Павловна вздохнула, провела рукой по лбу и медленно пошла домой</a:t>
            </a:r>
            <a:r>
              <a:rPr lang="ru-RU" sz="2400" dirty="0" smtClean="0"/>
              <a:t>. (</a:t>
            </a:r>
            <a:r>
              <a:rPr lang="ru-RU" sz="2400" dirty="0"/>
              <a:t>37)Лёвка скорчил гримасу.</a:t>
            </a:r>
          </a:p>
          <a:p>
            <a:r>
              <a:rPr lang="ru-RU" sz="2400" dirty="0"/>
              <a:t>– (38)Подлизывается... (39)А вредная всё-таки, – он покрутил головой. – (40)И правда, сама виновата... (41)Думает, если мы дети, так мы и постоять за себя не </a:t>
            </a:r>
            <a:r>
              <a:rPr lang="ru-RU" sz="2400" dirty="0" smtClean="0"/>
              <a:t>сумеем</a:t>
            </a:r>
            <a:r>
              <a:rPr lang="ru-RU" sz="2400" dirty="0"/>
              <a:t>!</a:t>
            </a:r>
          </a:p>
          <a:p>
            <a:r>
              <a:rPr lang="ru-RU" sz="2400" dirty="0"/>
              <a:t>– (42)</a:t>
            </a:r>
            <a:r>
              <a:rPr lang="ru-RU" sz="2400" b="1" dirty="0">
                <a:solidFill>
                  <a:srgbClr val="FF0000"/>
                </a:solidFill>
              </a:rPr>
              <a:t>Фи</a:t>
            </a:r>
            <a:r>
              <a:rPr lang="ru-RU" sz="2400" dirty="0"/>
              <a:t>! – свистнул Лёвка. – (43)Плакса какая! Подумаешь –  рыжий кот пропал!</a:t>
            </a:r>
          </a:p>
          <a:p>
            <a:r>
              <a:rPr lang="ru-RU" sz="2400" dirty="0"/>
              <a:t>(44)Так прошло ещё несколько дней. (45)Все соседи включились в поиски кота, а несчастная Марья Павловна совсем отчаялась и слегла с сердечным приступом. (46)И ребята не выдержали.</a:t>
            </a:r>
          </a:p>
          <a:p>
            <a:r>
              <a:rPr lang="ru-RU" sz="2400" dirty="0"/>
              <a:t>– (47)Надо найти старушку, которой мы отдали кота,  – решили они.</a:t>
            </a:r>
          </a:p>
          <a:p>
            <a:r>
              <a:rPr lang="ru-RU" sz="2400" dirty="0"/>
              <a:t> (48)Но легко сказать «найти», а где её сыщешь теперь, когда столько дней </a:t>
            </a:r>
            <a:r>
              <a:rPr lang="ru-RU" sz="2400" dirty="0" smtClean="0"/>
              <a:t>прошло</a:t>
            </a:r>
            <a:r>
              <a:rPr lang="ru-RU" sz="2400" dirty="0"/>
              <a:t>.</a:t>
            </a:r>
          </a:p>
          <a:p>
            <a:r>
              <a:rPr lang="ru-RU" sz="2400" dirty="0"/>
              <a:t>(49)Неожиданно им повезло: они увидели её на городском рынке и опрометью бросились к пожилой женщине, которая даже испугалась</a:t>
            </a:r>
            <a:r>
              <a:rPr lang="ru-RU" sz="2400" dirty="0" smtClean="0"/>
              <a:t>:</a:t>
            </a:r>
            <a:endParaRPr lang="ru-RU" sz="2400" dirty="0"/>
          </a:p>
        </p:txBody>
      </p:sp>
    </p:spTree>
    <p:extLst>
      <p:ext uri="{BB962C8B-B14F-4D97-AF65-F5344CB8AC3E}">
        <p14:creationId xmlns:p14="http://schemas.microsoft.com/office/powerpoint/2010/main" val="1317576915"/>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16632"/>
            <a:ext cx="9144000" cy="6552728"/>
          </a:xfrm>
        </p:spPr>
        <p:txBody>
          <a:bodyPr>
            <a:noAutofit/>
          </a:bodyPr>
          <a:lstStyle/>
          <a:p>
            <a:pPr marL="0" lvl="0" indent="0" fontAlgn="base">
              <a:spcBef>
                <a:spcPct val="0"/>
              </a:spcBef>
              <a:spcAft>
                <a:spcPct val="0"/>
              </a:spcAft>
              <a:buNone/>
            </a:pPr>
            <a:r>
              <a:rPr lang="ru-RU" sz="2800" b="1" dirty="0">
                <a:ln w="18000">
                  <a:solidFill>
                    <a:srgbClr val="F79646">
                      <a:lumMod val="75000"/>
                    </a:srgbClr>
                  </a:solidFill>
                  <a:prstDash val="solid"/>
                  <a:miter lim="800000"/>
                </a:ln>
                <a:solidFill>
                  <a:srgbClr val="C00000"/>
                </a:solidFill>
                <a:effectLst>
                  <a:outerShdw blurRad="25500" dist="23000" dir="7020000" algn="tl">
                    <a:srgbClr val="000000">
                      <a:alpha val="50000"/>
                    </a:srgbClr>
                  </a:outerShdw>
                </a:effectLst>
              </a:rPr>
              <a:t>Наречия</a:t>
            </a:r>
            <a:r>
              <a:rPr lang="ru-RU" sz="2800" dirty="0">
                <a:solidFill>
                  <a:prstClr val="black"/>
                </a:solidFill>
              </a:rPr>
              <a:t> можно назвать «живыми ископаемыми», список русских наречий полон обломков далёкого прошлого.</a:t>
            </a:r>
          </a:p>
          <a:p>
            <a:pPr marL="0" lvl="0" indent="0" algn="r" fontAlgn="base">
              <a:spcBef>
                <a:spcPct val="0"/>
              </a:spcBef>
              <a:spcAft>
                <a:spcPct val="0"/>
              </a:spcAft>
              <a:buNone/>
            </a:pPr>
            <a:r>
              <a:rPr lang="ru-RU" sz="2800" dirty="0">
                <a:solidFill>
                  <a:prstClr val="black"/>
                </a:solidFill>
              </a:rPr>
              <a:t>Л. В. Успенский</a:t>
            </a:r>
          </a:p>
          <a:p>
            <a:pPr marL="0" lvl="0" indent="0" fontAlgn="base">
              <a:spcAft>
                <a:spcPct val="0"/>
              </a:spcAft>
              <a:buNone/>
            </a:pPr>
            <a:r>
              <a:rPr lang="ru-RU" sz="2800" b="1" dirty="0">
                <a:ln w="10541" cmpd="sng">
                  <a:solidFill>
                    <a:srgbClr val="4F81BD">
                      <a:shade val="88000"/>
                      <a:satMod val="110000"/>
                    </a:srgbClr>
                  </a:solidFill>
                  <a:prstDash val="solid"/>
                </a:ln>
                <a:solidFill>
                  <a:srgbClr val="C00000"/>
                </a:solidFill>
              </a:rPr>
              <a:t>Местоименные слова </a:t>
            </a:r>
            <a:r>
              <a:rPr lang="ru-RU" sz="2800" dirty="0">
                <a:solidFill>
                  <a:prstClr val="black"/>
                </a:solidFill>
              </a:rPr>
              <a:t>– слова вторичные, слова-заместители. Золотым фондом для местоимений являются знаменательные слова, без наличия которых существование местоимений «обесценено».</a:t>
            </a:r>
          </a:p>
          <a:p>
            <a:pPr marL="0" lvl="0" indent="0" algn="r" fontAlgn="base">
              <a:spcAft>
                <a:spcPct val="0"/>
              </a:spcAft>
              <a:buNone/>
            </a:pPr>
            <a:r>
              <a:rPr lang="ru-RU" sz="2800" dirty="0">
                <a:solidFill>
                  <a:prstClr val="black"/>
                </a:solidFill>
              </a:rPr>
              <a:t>А. А. Реформатский</a:t>
            </a:r>
          </a:p>
          <a:p>
            <a:pPr marL="0" lvl="0" indent="0" fontAlgn="base">
              <a:spcBef>
                <a:spcPct val="0"/>
              </a:spcBef>
              <a:spcAft>
                <a:spcPct val="0"/>
              </a:spcAft>
              <a:buNone/>
            </a:pPr>
            <a:r>
              <a:rPr lang="ru-RU" sz="2800" b="1" dirty="0">
                <a:ln w="18000">
                  <a:solidFill>
                    <a:srgbClr val="C0504D">
                      <a:satMod val="140000"/>
                    </a:srgbClr>
                  </a:solidFill>
                  <a:prstDash val="solid"/>
                  <a:miter lim="800000"/>
                </a:ln>
                <a:solidFill>
                  <a:srgbClr val="F79646">
                    <a:lumMod val="50000"/>
                  </a:srgbClr>
                </a:solidFill>
                <a:effectLst>
                  <a:outerShdw blurRad="25500" dist="23000" dir="7020000" algn="tl">
                    <a:srgbClr val="000000">
                      <a:alpha val="50000"/>
                    </a:srgbClr>
                  </a:outerShdw>
                </a:effectLst>
              </a:rPr>
              <a:t>Местоимения</a:t>
            </a:r>
            <a:r>
              <a:rPr lang="ru-RU" sz="2800" dirty="0">
                <a:solidFill>
                  <a:prstClr val="black"/>
                </a:solidFill>
              </a:rPr>
              <a:t> — это слова, направляющие нашу познавательную деятельность в огромном пространстве научного знания. Это стрелки-указатели в сложной языковой системе.</a:t>
            </a:r>
          </a:p>
          <a:p>
            <a:pPr marL="0" lvl="0" indent="0" algn="r" fontAlgn="base">
              <a:spcBef>
                <a:spcPct val="0"/>
              </a:spcBef>
              <a:spcAft>
                <a:spcPct val="0"/>
              </a:spcAft>
              <a:buNone/>
            </a:pPr>
            <a:r>
              <a:rPr lang="ru-RU" sz="2800" dirty="0">
                <a:solidFill>
                  <a:prstClr val="black"/>
                </a:solidFill>
              </a:rPr>
              <a:t>Г. А. Золотова</a:t>
            </a:r>
          </a:p>
          <a:p>
            <a:pPr marL="0" lvl="0" indent="0" fontAlgn="base">
              <a:spcBef>
                <a:spcPct val="0"/>
              </a:spcBef>
              <a:spcAft>
                <a:spcPct val="0"/>
              </a:spcAft>
              <a:buNone/>
            </a:pPr>
            <a:endParaRPr lang="ru-RU" sz="2800" dirty="0">
              <a:solidFill>
                <a:prstClr val="black"/>
              </a:solidFill>
            </a:endParaRPr>
          </a:p>
        </p:txBody>
      </p:sp>
    </p:spTree>
    <p:extLst>
      <p:ext uri="{BB962C8B-B14F-4D97-AF65-F5344CB8AC3E}">
        <p14:creationId xmlns:p14="http://schemas.microsoft.com/office/powerpoint/2010/main" val="36172219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64704" y="5441747"/>
            <a:ext cx="8229600" cy="5793507"/>
          </a:xfrm>
        </p:spPr>
        <p:txBody>
          <a:bodyPr>
            <a:normAutofit/>
          </a:bodyPr>
          <a:lstStyle/>
          <a:p>
            <a:pPr marL="0" indent="0">
              <a:buNone/>
            </a:pPr>
            <a:r>
              <a:rPr lang="ru-RU" sz="2400" dirty="0"/>
              <a:t> </a:t>
            </a:r>
          </a:p>
        </p:txBody>
      </p:sp>
      <p:sp>
        <p:nvSpPr>
          <p:cNvPr id="5" name="Прямоугольник 4"/>
          <p:cNvSpPr/>
          <p:nvPr/>
        </p:nvSpPr>
        <p:spPr>
          <a:xfrm>
            <a:off x="0" y="0"/>
            <a:ext cx="9144000" cy="7171194"/>
          </a:xfrm>
          <a:prstGeom prst="rect">
            <a:avLst/>
          </a:prstGeom>
        </p:spPr>
        <p:txBody>
          <a:bodyPr wrap="square">
            <a:spAutoFit/>
          </a:bodyPr>
          <a:lstStyle/>
          <a:p>
            <a:r>
              <a:rPr lang="ru-RU" sz="2800" dirty="0" smtClean="0"/>
              <a:t>– </a:t>
            </a:r>
            <a:r>
              <a:rPr lang="ru-RU" sz="2800" dirty="0"/>
              <a:t>(50)Да чего вам от меня надобно-то?</a:t>
            </a:r>
          </a:p>
          <a:p>
            <a:r>
              <a:rPr lang="ru-RU" sz="2800" dirty="0"/>
              <a:t>– (51)Котика рыжего, бабушка! (52)Помните, мы отдали вам на улице.</a:t>
            </a:r>
          </a:p>
          <a:p>
            <a:r>
              <a:rPr lang="ru-RU" sz="2800" dirty="0"/>
              <a:t>– (</a:t>
            </a:r>
            <a:r>
              <a:rPr lang="ru-RU" sz="2800" b="1" dirty="0">
                <a:solidFill>
                  <a:srgbClr val="FF0000"/>
                </a:solidFill>
              </a:rPr>
              <a:t>53)Ишь ты</a:t>
            </a:r>
            <a:r>
              <a:rPr lang="ru-RU" sz="2800" dirty="0"/>
              <a:t>... (54)Назад, значит, взять хотите? (55)Кот ваш орёт днём и ночью. (56)Совсем не нравится он мне.</a:t>
            </a:r>
          </a:p>
          <a:p>
            <a:r>
              <a:rPr lang="ru-RU" sz="2800" dirty="0"/>
              <a:t>(57)Когда старушка привела их к своему домику, Лёвка прыгнул в палисадник, уцепился обеими руками за деревянную раму и прижался носом к окну:</a:t>
            </a:r>
          </a:p>
          <a:p>
            <a:r>
              <a:rPr lang="ru-RU" sz="2800" dirty="0"/>
              <a:t>– (58)</a:t>
            </a:r>
            <a:r>
              <a:rPr lang="ru-RU" sz="2800" dirty="0" err="1"/>
              <a:t>Мурлышка</a:t>
            </a:r>
            <a:r>
              <a:rPr lang="ru-RU" sz="2800" dirty="0"/>
              <a:t>! (59)Усатенький...</a:t>
            </a:r>
          </a:p>
          <a:p>
            <a:r>
              <a:rPr lang="ru-RU" sz="2800" dirty="0"/>
              <a:t>(60)Через минуту мальчишки торжественно шагали по улице.</a:t>
            </a:r>
          </a:p>
          <a:p>
            <a:r>
              <a:rPr lang="ru-RU" sz="2800" dirty="0"/>
              <a:t>– (61)Только б не упустить теперь, – пыхтел Лёвка. – (62)Нашёлся-таки!.. (63)Усатый-полосатый!</a:t>
            </a:r>
          </a:p>
          <a:p>
            <a:pPr algn="r"/>
            <a:r>
              <a:rPr lang="ru-RU" sz="2000" i="1" dirty="0"/>
              <a:t>(По В. Осеевой)*</a:t>
            </a:r>
          </a:p>
          <a:p>
            <a:r>
              <a:rPr lang="ru-RU" sz="2000" i="1" dirty="0"/>
              <a:t>* Осеева-</a:t>
            </a:r>
            <a:r>
              <a:rPr lang="ru-RU" sz="2000" i="1" dirty="0" err="1"/>
              <a:t>Хмелёва</a:t>
            </a:r>
            <a:r>
              <a:rPr lang="ru-RU" sz="2000" i="1" dirty="0"/>
              <a:t> Валентина Александровна (1902-1969) – детская писательница. Самыми известными её произведениями стали повести «</a:t>
            </a:r>
            <a:r>
              <a:rPr lang="ru-RU" sz="2000" i="1" dirty="0" err="1"/>
              <a:t>Динка</a:t>
            </a:r>
            <a:r>
              <a:rPr lang="ru-RU" sz="2000" i="1" dirty="0"/>
              <a:t>», «</a:t>
            </a:r>
            <a:r>
              <a:rPr lang="ru-RU" sz="2000" i="1" dirty="0" err="1"/>
              <a:t>Динка</a:t>
            </a:r>
            <a:r>
              <a:rPr lang="ru-RU" sz="2000" i="1" dirty="0"/>
              <a:t> прощается с детством</a:t>
            </a:r>
            <a:r>
              <a:rPr lang="ru-RU" sz="2400" dirty="0"/>
              <a:t>».</a:t>
            </a:r>
          </a:p>
        </p:txBody>
      </p:sp>
    </p:spTree>
    <p:extLst>
      <p:ext uri="{BB962C8B-B14F-4D97-AF65-F5344CB8AC3E}">
        <p14:creationId xmlns:p14="http://schemas.microsoft.com/office/powerpoint/2010/main" val="476143162"/>
      </p:ext>
    </p:extLst>
  </p:cSld>
  <p:clrMapOvr>
    <a:masterClrMapping/>
  </p:clrMapOvr>
  <p:transition spd="slow">
    <p:pull/>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rmAutofit fontScale="90000"/>
          </a:bodyPr>
          <a:lstStyle/>
          <a:p>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rPr>
              <a:t>Повторим теорию</a:t>
            </a:r>
            <a:endParaRPr lang="ru-RU" dirty="0">
              <a:ln w="18000">
                <a:solidFill>
                  <a:srgbClr val="C00000"/>
                </a:solidFill>
                <a:prstDash val="solid"/>
                <a:miter lim="800000"/>
              </a:ln>
              <a:solidFill>
                <a:srgbClr val="FF0000"/>
              </a:solidFill>
            </a:endParaRPr>
          </a:p>
        </p:txBody>
      </p:sp>
      <p:sp>
        <p:nvSpPr>
          <p:cNvPr id="3" name="Объект 2"/>
          <p:cNvSpPr>
            <a:spLocks noGrp="1"/>
          </p:cNvSpPr>
          <p:nvPr>
            <p:ph idx="1"/>
          </p:nvPr>
        </p:nvSpPr>
        <p:spPr>
          <a:xfrm>
            <a:off x="107504" y="908720"/>
            <a:ext cx="9036496" cy="5616624"/>
          </a:xfrm>
        </p:spPr>
        <p:txBody>
          <a:bodyPr>
            <a:normAutofit fontScale="92500" lnSpcReduction="20000"/>
          </a:bodyPr>
          <a:lstStyle/>
          <a:p>
            <a:pPr marL="0" indent="0">
              <a:buNone/>
            </a:pPr>
            <a:r>
              <a:rPr lang="ru-RU" b="1" dirty="0">
                <a:solidFill>
                  <a:srgbClr val="FF0000"/>
                </a:solidFill>
              </a:rPr>
              <a:t>Междометия </a:t>
            </a:r>
            <a:r>
              <a:rPr lang="ru-RU" dirty="0"/>
              <a:t>– это слова, которые выражают чувства и побуждения говорящего, но не называют их. Почти все </a:t>
            </a:r>
            <a:r>
              <a:rPr lang="ru-RU" b="1" dirty="0">
                <a:solidFill>
                  <a:srgbClr val="FF0000"/>
                </a:solidFill>
              </a:rPr>
              <a:t>междометия</a:t>
            </a:r>
            <a:r>
              <a:rPr lang="ru-RU" dirty="0"/>
              <a:t>, обслуживающие сферу эмоций, ярко </a:t>
            </a:r>
            <a:r>
              <a:rPr lang="ru-RU" b="1" dirty="0">
                <a:solidFill>
                  <a:srgbClr val="FF0000"/>
                </a:solidFill>
              </a:rPr>
              <a:t>экспрессивны.</a:t>
            </a:r>
            <a:r>
              <a:rPr lang="ru-RU" dirty="0"/>
              <a:t> </a:t>
            </a:r>
            <a:r>
              <a:rPr lang="ru-RU" b="1" dirty="0">
                <a:solidFill>
                  <a:srgbClr val="FF0000"/>
                </a:solidFill>
              </a:rPr>
              <a:t>Междометия придают речи живость</a:t>
            </a:r>
            <a:r>
              <a:rPr lang="ru-RU" dirty="0"/>
              <a:t>, они свойственны эмоциональным репликам и восклицаниям. Поэтому основная сфера их употребления – обиходно-бытовой стиль, живая непринуждённая речь. </a:t>
            </a:r>
            <a:r>
              <a:rPr lang="ru-RU" b="1" dirty="0">
                <a:solidFill>
                  <a:srgbClr val="FF0000"/>
                </a:solidFill>
              </a:rPr>
              <a:t>В художественной литературе междометия используются для речевой характеристики персонажей</a:t>
            </a:r>
            <a:r>
              <a:rPr lang="ru-RU" dirty="0"/>
              <a:t>; употребительны они и в авторском тексте, передавая динамику описываемых событий, отношение к ним автора, внезапность действий, сопровождающие их звуки, восклицания и т. п</a:t>
            </a:r>
            <a:r>
              <a:rPr lang="ru-RU" dirty="0" smtClean="0"/>
              <a:t>. </a:t>
            </a:r>
            <a:r>
              <a:rPr lang="ru-RU" dirty="0"/>
              <a:t/>
            </a:r>
            <a:br>
              <a:rPr lang="ru-RU" dirty="0"/>
            </a:br>
            <a:endParaRPr lang="ru-RU" dirty="0"/>
          </a:p>
          <a:p>
            <a:pPr marL="0" indent="0">
              <a:buNone/>
            </a:pPr>
            <a:endParaRPr lang="ru-RU" dirty="0"/>
          </a:p>
        </p:txBody>
      </p:sp>
    </p:spTree>
    <p:extLst>
      <p:ext uri="{BB962C8B-B14F-4D97-AF65-F5344CB8AC3E}">
        <p14:creationId xmlns:p14="http://schemas.microsoft.com/office/powerpoint/2010/main" val="2677690433"/>
      </p:ext>
    </p:extLst>
  </p:cSld>
  <p:clrMapOvr>
    <a:masterClrMapping/>
  </p:clrMapOvr>
  <p:transition spd="slow">
    <p:pull/>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rmAutofit fontScale="90000"/>
          </a:bodyPr>
          <a:lstStyle/>
          <a:p>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rPr>
              <a:t>Повторим теорию</a:t>
            </a:r>
            <a:endParaRPr lang="ru-RU" dirty="0">
              <a:ln w="18000">
                <a:solidFill>
                  <a:srgbClr val="C00000"/>
                </a:solidFill>
                <a:prstDash val="solid"/>
                <a:miter lim="800000"/>
              </a:ln>
              <a:solidFill>
                <a:srgbClr val="FF0000"/>
              </a:solidFill>
            </a:endParaRPr>
          </a:p>
        </p:txBody>
      </p:sp>
      <p:sp>
        <p:nvSpPr>
          <p:cNvPr id="3" name="Объект 2"/>
          <p:cNvSpPr>
            <a:spLocks noGrp="1"/>
          </p:cNvSpPr>
          <p:nvPr>
            <p:ph idx="1"/>
          </p:nvPr>
        </p:nvSpPr>
        <p:spPr>
          <a:xfrm>
            <a:off x="107504" y="908720"/>
            <a:ext cx="9036496" cy="5616624"/>
          </a:xfrm>
        </p:spPr>
        <p:txBody>
          <a:bodyPr>
            <a:normAutofit fontScale="77500" lnSpcReduction="20000"/>
          </a:bodyPr>
          <a:lstStyle/>
          <a:p>
            <a:pPr marL="0" indent="0">
              <a:buNone/>
            </a:pPr>
            <a:r>
              <a:rPr lang="ru-RU" dirty="0"/>
              <a:t>Междометия по значению можно разбить на следующие группы:</a:t>
            </a:r>
          </a:p>
          <a:p>
            <a:pPr marL="0" indent="0">
              <a:buNone/>
            </a:pPr>
            <a:r>
              <a:rPr lang="ru-RU" dirty="0"/>
              <a:t>1) </a:t>
            </a:r>
            <a:r>
              <a:rPr lang="ru-RU" b="1" dirty="0">
                <a:solidFill>
                  <a:srgbClr val="FF0000"/>
                </a:solidFill>
              </a:rPr>
              <a:t>Междометия, выражающие чувства: </a:t>
            </a:r>
            <a:r>
              <a:rPr lang="ru-RU" dirty="0"/>
              <a:t>удивление, одобрение, угрозу, укоризну, страх, печаль, горе и т. п.: а! ах! ба! ай да! ура! ужо! э-эх! тьфу! фи! фу! уф! ой-ой! ох! о! увы!</a:t>
            </a:r>
          </a:p>
          <a:p>
            <a:pPr marL="0" indent="0">
              <a:buNone/>
            </a:pPr>
            <a:r>
              <a:rPr lang="ru-RU" dirty="0"/>
              <a:t>В зависимости от смысла всей речи, от интонации, от обстановки разговора некоторые из перечисленных междометий употребляются при выражении разных чувств, например: Ах, как приятно! (радость). Ах, это ужасно! (горе, возмущение).</a:t>
            </a:r>
          </a:p>
          <a:p>
            <a:pPr marL="0" indent="0">
              <a:buNone/>
            </a:pPr>
            <a:r>
              <a:rPr lang="ru-RU" dirty="0"/>
              <a:t>2) </a:t>
            </a:r>
            <a:r>
              <a:rPr lang="ru-RU" b="1" dirty="0">
                <a:solidFill>
                  <a:srgbClr val="FF0000"/>
                </a:solidFill>
              </a:rPr>
              <a:t>Междометия, выражающие различные побуждения: </a:t>
            </a:r>
            <a:r>
              <a:rPr lang="ru-RU" dirty="0"/>
              <a:t>вон! прочь! (желание удалить); ну! ну-те (побуждение к речи или действию); на! нате! (побуждение к тому, чтобы брали что-нибудь); цыц! те! </a:t>
            </a:r>
            <a:r>
              <a:rPr lang="ru-RU" dirty="0" err="1"/>
              <a:t>шш</a:t>
            </a:r>
            <a:r>
              <a:rPr lang="ru-RU" dirty="0"/>
              <a:t>! (запрещение); марш! (побуждение идти); эй! (желание, чтобы обратили внимание).</a:t>
            </a:r>
          </a:p>
          <a:p>
            <a:pPr marL="0" indent="0">
              <a:buNone/>
            </a:pPr>
            <a:r>
              <a:rPr lang="ru-RU" dirty="0"/>
              <a:t>3) </a:t>
            </a:r>
            <a:r>
              <a:rPr lang="ru-RU" b="1" dirty="0">
                <a:solidFill>
                  <a:srgbClr val="FF0000"/>
                </a:solidFill>
              </a:rPr>
              <a:t>Междометия, выражающие различные чувства и изъявления воли по отношению к речи собеседника:</a:t>
            </a:r>
            <a:r>
              <a:rPr lang="ru-RU" dirty="0"/>
              <a:t> вот ещё! (несогласие), ой ли? (недоверие), право! (уверение) и др.</a:t>
            </a:r>
          </a:p>
          <a:p>
            <a:pPr marL="0" indent="0">
              <a:buNone/>
            </a:pPr>
            <a:endParaRPr lang="ru-RU" dirty="0"/>
          </a:p>
        </p:txBody>
      </p:sp>
    </p:spTree>
    <p:extLst>
      <p:ext uri="{BB962C8B-B14F-4D97-AF65-F5344CB8AC3E}">
        <p14:creationId xmlns:p14="http://schemas.microsoft.com/office/powerpoint/2010/main" val="2895119742"/>
      </p:ext>
    </p:extLst>
  </p:cSld>
  <p:clrMapOvr>
    <a:masterClrMapping/>
  </p:clrMapOvr>
  <p:transition spd="slow">
    <p:pul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991611422"/>
              </p:ext>
            </p:extLst>
          </p:nvPr>
        </p:nvGraphicFramePr>
        <p:xfrm>
          <a:off x="0" y="765175"/>
          <a:ext cx="9144000" cy="7946136"/>
        </p:xfrm>
        <a:graphic>
          <a:graphicData uri="http://schemas.openxmlformats.org/drawingml/2006/table">
            <a:tbl>
              <a:tblPr/>
              <a:tblGrid>
                <a:gridCol w="2267744"/>
                <a:gridCol w="6876256"/>
              </a:tblGrid>
              <a:tr h="630936">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План</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работы</a:t>
                      </a: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Рабочие записи</a:t>
                      </a:r>
                      <a:endParaRPr kumimoji="0" lang="ru-RU" sz="1800" b="0" i="0" u="none" strike="noStrike" cap="none" normalizeH="0" baseline="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07914">
                <a:tc>
                  <a:txBody>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Вступление</a:t>
                      </a: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Основная часть</a:t>
                      </a: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2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en-US" sz="18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endParaRPr kumimoji="0" lang="ru-RU"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mj-lt"/>
                        <a:buNone/>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Н. С. </a:t>
                      </a:r>
                      <a:r>
                        <a:rPr kumimoji="0" lang="ru-RU" sz="2400" b="0" i="0" u="none" strike="noStrike" cap="none" normalizeH="0" baseline="0" dirty="0" err="1" smtClean="0">
                          <a:ln>
                            <a:noFill/>
                          </a:ln>
                          <a:solidFill>
                            <a:schemeClr val="tx1"/>
                          </a:solidFill>
                          <a:effectLst/>
                          <a:latin typeface="Calibri" pitchFamily="34" charset="0"/>
                          <a:cs typeface="Times New Roman" pitchFamily="18" charset="0"/>
                        </a:rPr>
                        <a:t>Валгина</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 говорит о том, что междометия  отличаются от всех знаменательных частей речи, они не обладают функцией называния, употребляются  «для кратчайшего выражения реакции человека на различные события реальной действительности или для выражения требования, желания человека». И это действительно так.</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Предложение № 25. Междометие «НУ» выражает побуждение. </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Предложение № 42. «ФИ» – чувство презрения.</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Предложение № 53. Междометие «ИШЬ ТЫ» выражает и удивление, и недоумение, и иронию.</a:t>
                      </a: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Прямоугольник 2"/>
          <p:cNvSpPr/>
          <p:nvPr/>
        </p:nvSpPr>
        <p:spPr>
          <a:xfrm>
            <a:off x="1691747" y="188640"/>
            <a:ext cx="5004382"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Calibri"/>
                <a:ea typeface="Times New Roman"/>
                <a:cs typeface="Times New Roman"/>
              </a:rPr>
              <a:t>Работаем с черновиком</a:t>
            </a:r>
            <a:endPar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Arial" charset="0"/>
              <a:cs typeface="+mn-cs"/>
            </a:endParaRPr>
          </a:p>
        </p:txBody>
      </p:sp>
      <p:sp>
        <p:nvSpPr>
          <p:cNvPr id="5" name="Прямоугольник 4"/>
          <p:cNvSpPr/>
          <p:nvPr/>
        </p:nvSpPr>
        <p:spPr>
          <a:xfrm>
            <a:off x="2555776" y="3933056"/>
            <a:ext cx="6264696" cy="5760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2400" dirty="0"/>
              <a:t>– (25)</a:t>
            </a:r>
            <a:r>
              <a:rPr lang="ru-RU" sz="2400" b="1" dirty="0">
                <a:solidFill>
                  <a:srgbClr val="FF0000"/>
                </a:solidFill>
              </a:rPr>
              <a:t>Ну</a:t>
            </a:r>
            <a:r>
              <a:rPr lang="ru-RU" sz="2400" dirty="0"/>
              <a:t> что я могу думать, – усмехнулся отец. </a:t>
            </a:r>
          </a:p>
        </p:txBody>
      </p:sp>
      <p:sp>
        <p:nvSpPr>
          <p:cNvPr id="6" name="Прямоугольник 5"/>
          <p:cNvSpPr/>
          <p:nvPr/>
        </p:nvSpPr>
        <p:spPr>
          <a:xfrm>
            <a:off x="2555776" y="4653136"/>
            <a:ext cx="3880048" cy="5760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2400" dirty="0"/>
              <a:t>– (42</a:t>
            </a:r>
            <a:r>
              <a:rPr lang="ru-RU" sz="2400" dirty="0" smtClean="0"/>
              <a:t>) </a:t>
            </a:r>
            <a:r>
              <a:rPr lang="ru-RU" sz="2400" b="1" dirty="0" smtClean="0">
                <a:solidFill>
                  <a:srgbClr val="FF0000"/>
                </a:solidFill>
              </a:rPr>
              <a:t>Фи</a:t>
            </a:r>
            <a:r>
              <a:rPr lang="ru-RU" sz="2400" b="1" dirty="0">
                <a:solidFill>
                  <a:srgbClr val="FF0000"/>
                </a:solidFill>
              </a:rPr>
              <a:t>! </a:t>
            </a:r>
            <a:r>
              <a:rPr lang="ru-RU" sz="2400" dirty="0"/>
              <a:t>– свистнул </a:t>
            </a:r>
            <a:r>
              <a:rPr lang="ru-RU" sz="2400" dirty="0" smtClean="0"/>
              <a:t>Лёвка.</a:t>
            </a:r>
            <a:endParaRPr lang="ru-RU" sz="2400" dirty="0"/>
          </a:p>
        </p:txBody>
      </p:sp>
      <p:sp>
        <p:nvSpPr>
          <p:cNvPr id="7" name="Прямоугольник 6"/>
          <p:cNvSpPr/>
          <p:nvPr/>
        </p:nvSpPr>
        <p:spPr>
          <a:xfrm>
            <a:off x="2699792" y="5412432"/>
            <a:ext cx="2359496" cy="5760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2400" dirty="0"/>
              <a:t>– (</a:t>
            </a:r>
            <a:r>
              <a:rPr lang="ru-RU" sz="2400" b="1" dirty="0">
                <a:solidFill>
                  <a:srgbClr val="FF0000"/>
                </a:solidFill>
              </a:rPr>
              <a:t>53)Ишь ты... </a:t>
            </a:r>
          </a:p>
        </p:txBody>
      </p:sp>
    </p:spTree>
    <p:extLst>
      <p:ext uri="{BB962C8B-B14F-4D97-AF65-F5344CB8AC3E}">
        <p14:creationId xmlns:p14="http://schemas.microsoft.com/office/powerpoint/2010/main" val="5149939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xit" presetSubtype="32" fill="hold" grpId="1" nodeType="clickEffect">
                                  <p:stCondLst>
                                    <p:cond delay="0"/>
                                  </p:stCondLst>
                                  <p:childTnLst>
                                    <p:animEffect transition="out" filter="circle(out)">
                                      <p:cBhvr>
                                        <p:cTn id="11" dur="2000"/>
                                        <p:tgtEl>
                                          <p:spTgt spid="5"/>
                                        </p:tgtEl>
                                      </p:cBhvr>
                                    </p:animEffect>
                                    <p:set>
                                      <p:cBhvr>
                                        <p:cTn id="12" dur="1" fill="hold">
                                          <p:stCondLst>
                                            <p:cond delay="19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xit" presetSubtype="32" fill="hold" grpId="1" nodeType="clickEffect">
                                  <p:stCondLst>
                                    <p:cond delay="0"/>
                                  </p:stCondLst>
                                  <p:childTnLst>
                                    <p:animEffect transition="out" filter="circle(out)">
                                      <p:cBhvr>
                                        <p:cTn id="21" dur="2000"/>
                                        <p:tgtEl>
                                          <p:spTgt spid="6"/>
                                        </p:tgtEl>
                                      </p:cBhvr>
                                    </p:animEffect>
                                    <p:set>
                                      <p:cBhvr>
                                        <p:cTn id="22" dur="1" fill="hold">
                                          <p:stCondLst>
                                            <p:cond delay="19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xit" presetSubtype="32" fill="hold" grpId="1" nodeType="clickEffect">
                                  <p:stCondLst>
                                    <p:cond delay="0"/>
                                  </p:stCondLst>
                                  <p:childTnLst>
                                    <p:animEffect transition="out" filter="circle(out)">
                                      <p:cBhvr>
                                        <p:cTn id="31" dur="2000"/>
                                        <p:tgtEl>
                                          <p:spTgt spid="7"/>
                                        </p:tgtEl>
                                      </p:cBhvr>
                                    </p:animEffect>
                                    <p:set>
                                      <p:cBhvr>
                                        <p:cTn id="32"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495325471"/>
              </p:ext>
            </p:extLst>
          </p:nvPr>
        </p:nvGraphicFramePr>
        <p:xfrm>
          <a:off x="0" y="766763"/>
          <a:ext cx="9144000" cy="5759450"/>
        </p:xfrm>
        <a:graphic>
          <a:graphicData uri="http://schemas.openxmlformats.org/drawingml/2006/table">
            <a:tbl>
              <a:tblPr/>
              <a:tblGrid>
                <a:gridCol w="2541588"/>
                <a:gridCol w="6602412"/>
              </a:tblGrid>
              <a:tr h="9604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План</a:t>
                      </a: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Calibri" pitchFamily="34" charset="0"/>
                          <a:cs typeface="Times New Roman" pitchFamily="18" charset="0"/>
                        </a:rPr>
                        <a:t>работы</a:t>
                      </a: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34" charset="0"/>
                          <a:cs typeface="Times New Roman" pitchFamily="18" charset="0"/>
                        </a:rPr>
                        <a:t>Рабочие записи</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99012">
                <a:tc>
                  <a:txBody>
                    <a:body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AutoNum type="romanUcPeriod"/>
                        <a:tabLst/>
                      </a:pPr>
                      <a:r>
                        <a:rPr kumimoji="0" lang="ru-RU" sz="2400" b="0" i="0" u="none" strike="noStrike" cap="none" normalizeH="0" baseline="0" smtClean="0">
                          <a:ln>
                            <a:noFill/>
                          </a:ln>
                          <a:solidFill>
                            <a:schemeClr val="tx1"/>
                          </a:solidFill>
                          <a:effectLst/>
                          <a:latin typeface="Calibri" pitchFamily="34" charset="0"/>
                          <a:cs typeface="Times New Roman" pitchFamily="18" charset="0"/>
                        </a:rPr>
                        <a:t>Заключение</a:t>
                      </a: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cs typeface="Times New Roman" pitchFamily="18" charset="0"/>
                        </a:rPr>
                        <a:t>III</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   Даже при таком маленьком исследовании текста мы убедились в том, что Н. С. </a:t>
                      </a:r>
                      <a:r>
                        <a:rPr kumimoji="0" lang="ru-RU" sz="2400" b="0" i="0" u="none" strike="noStrike" cap="none" normalizeH="0" baseline="0" dirty="0" err="1" smtClean="0">
                          <a:ln>
                            <a:noFill/>
                          </a:ln>
                          <a:solidFill>
                            <a:schemeClr val="tx1"/>
                          </a:solidFill>
                          <a:effectLst/>
                          <a:latin typeface="Calibri" pitchFamily="34" charset="0"/>
                          <a:cs typeface="Times New Roman" pitchFamily="18" charset="0"/>
                        </a:rPr>
                        <a:t>Валгина</a:t>
                      </a:r>
                      <a:r>
                        <a:rPr kumimoji="0" lang="ru-RU" sz="2400" b="0" i="0" u="none" strike="noStrike" cap="none" normalizeH="0" baseline="0" dirty="0" smtClean="0">
                          <a:ln>
                            <a:noFill/>
                          </a:ln>
                          <a:solidFill>
                            <a:schemeClr val="tx1"/>
                          </a:solidFill>
                          <a:effectLst/>
                          <a:latin typeface="Calibri" pitchFamily="34" charset="0"/>
                          <a:cs typeface="Times New Roman" pitchFamily="18" charset="0"/>
                        </a:rPr>
                        <a:t> справедливо утверждала: «Междометия  отличаются от всех знаменательных частей речи тем, что они не обладают функцией называния, , так как являются своего рода речевыми знаками, сигналами, употребляемыми для кратчайшего выражения реакции человека на различные события реальной действительности или для выражения требования, желания человека». </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alibri" pitchFamily="34" charset="0"/>
                        <a:cs typeface="Times New Roman" pitchFamily="18" charset="0"/>
                      </a:endParaRPr>
                    </a:p>
                  </a:txBody>
                  <a:tcPr marL="61164" marR="6116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Прямоугольник 2"/>
          <p:cNvSpPr/>
          <p:nvPr/>
        </p:nvSpPr>
        <p:spPr>
          <a:xfrm>
            <a:off x="1691747" y="116632"/>
            <a:ext cx="5004382" cy="646331"/>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Calibri"/>
                <a:ea typeface="Times New Roman"/>
                <a:cs typeface="Times New Roman"/>
              </a:rPr>
              <a:t>Работаем с черновиком</a:t>
            </a:r>
            <a:endParaRPr lang="ru-RU" sz="3600" b="1" dirty="0">
              <a:ln w="11430">
                <a:solidFill>
                  <a:schemeClr val="tx2"/>
                </a:solidFill>
              </a:ln>
              <a:blipFill dpi="0" rotWithShape="1">
                <a:blip r:embed="rId2">
                  <a:extLst>
                    <a:ext uri="{28A0092B-C50C-407E-A947-70E740481C1C}">
                      <a14:useLocalDpi xmlns:a14="http://schemas.microsoft.com/office/drawing/2010/main" val="0"/>
                    </a:ext>
                  </a:extLst>
                </a:blip>
                <a:srcRect/>
                <a:stretch>
                  <a:fillRect/>
                </a:stretch>
              </a:blipFill>
              <a:effectLst>
                <a:outerShdw blurRad="80000" dist="40000" dir="5040000" algn="tl">
                  <a:srgbClr val="000000">
                    <a:alpha val="30000"/>
                  </a:srgbClr>
                </a:outerShdw>
              </a:effectLst>
              <a:latin typeface="Arial" charset="0"/>
              <a:cs typeface="+mn-cs"/>
            </a:endParaRPr>
          </a:p>
        </p:txBody>
      </p:sp>
    </p:spTree>
    <p:extLst>
      <p:ext uri="{BB962C8B-B14F-4D97-AF65-F5344CB8AC3E}">
        <p14:creationId xmlns:p14="http://schemas.microsoft.com/office/powerpoint/2010/main" val="4003196192"/>
      </p:ext>
    </p:extLst>
  </p:cSld>
  <p:clrMapOvr>
    <a:masterClrMapping/>
  </p:clrMapOvr>
  <p:transition spd="slow">
    <p:pull/>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260648"/>
            <a:ext cx="8964488" cy="6336703"/>
          </a:xfrm>
        </p:spPr>
        <p:txBody>
          <a:bodyPr>
            <a:normAutofit lnSpcReduction="10000"/>
          </a:bodyPr>
          <a:lstStyle/>
          <a:p>
            <a:pPr marL="0" indent="0" algn="ctr">
              <a:buNone/>
            </a:pPr>
            <a:r>
              <a:rPr lang="ru-RU" sz="2400" i="1" dirty="0" smtClean="0">
                <a:latin typeface="Century Schoolbook" pitchFamily="18" charset="0"/>
              </a:rPr>
              <a:t>Сочинение</a:t>
            </a:r>
          </a:p>
          <a:p>
            <a:pPr marL="0" indent="0">
              <a:buNone/>
            </a:pPr>
            <a:r>
              <a:rPr lang="ru-RU" i="1" dirty="0">
                <a:latin typeface="Century Schoolbook" pitchFamily="18" charset="0"/>
              </a:rPr>
              <a:t> </a:t>
            </a:r>
            <a:r>
              <a:rPr lang="ru-RU" i="1" dirty="0" smtClean="0">
                <a:latin typeface="Century Schoolbook" pitchFamily="18" charset="0"/>
              </a:rPr>
              <a:t>  </a:t>
            </a:r>
            <a:r>
              <a:rPr lang="ru-RU" sz="2400" i="1" dirty="0" smtClean="0">
                <a:latin typeface="Century Schoolbook" pitchFamily="18" charset="0"/>
              </a:rPr>
              <a:t>Есть в языке удивительная часть речи – междометие. С </a:t>
            </a:r>
            <a:r>
              <a:rPr lang="ru-RU" sz="2400" i="1" dirty="0" smtClean="0">
                <a:latin typeface="Century Schoolbook" pitchFamily="18" charset="0"/>
              </a:rPr>
              <a:t>его </a:t>
            </a:r>
            <a:r>
              <a:rPr lang="ru-RU" sz="2400" i="1" dirty="0" smtClean="0">
                <a:latin typeface="Century Schoolbook" pitchFamily="18" charset="0"/>
              </a:rPr>
              <a:t> </a:t>
            </a:r>
            <a:r>
              <a:rPr lang="ru-RU" sz="2400" i="1" dirty="0" smtClean="0">
                <a:latin typeface="Century Schoolbook" pitchFamily="18" charset="0"/>
              </a:rPr>
              <a:t>помощью мы можем выразить чувства и побуждения, не называя их. Именно об этих функциях междометия говорит Н. С. </a:t>
            </a:r>
            <a:r>
              <a:rPr lang="ru-RU" sz="2400" i="1" dirty="0" err="1" smtClean="0">
                <a:latin typeface="Century Schoolbook" pitchFamily="18" charset="0"/>
              </a:rPr>
              <a:t>Валгина</a:t>
            </a:r>
            <a:r>
              <a:rPr lang="ru-RU" sz="2400" i="1" dirty="0" smtClean="0">
                <a:latin typeface="Century Schoolbook" pitchFamily="18" charset="0"/>
              </a:rPr>
              <a:t>, обращая наше внимание на то, </a:t>
            </a:r>
            <a:r>
              <a:rPr lang="ru-RU" sz="2400" i="1" dirty="0">
                <a:latin typeface="Century Schoolbook" pitchFamily="18" charset="0"/>
              </a:rPr>
              <a:t>что </a:t>
            </a:r>
            <a:r>
              <a:rPr lang="ru-RU" sz="2400" i="1" dirty="0" smtClean="0">
                <a:latin typeface="Century Schoolbook" pitchFamily="18" charset="0"/>
              </a:rPr>
              <a:t>междометия – это своего </a:t>
            </a:r>
            <a:r>
              <a:rPr lang="ru-RU" sz="2400" i="1" dirty="0">
                <a:latin typeface="Century Schoolbook" pitchFamily="18" charset="0"/>
              </a:rPr>
              <a:t>рода </a:t>
            </a:r>
            <a:r>
              <a:rPr lang="ru-RU" sz="2400" i="1" dirty="0" smtClean="0">
                <a:latin typeface="Century Schoolbook" pitchFamily="18" charset="0"/>
              </a:rPr>
              <a:t>речевые знаки, сигналы, нужные для </a:t>
            </a:r>
            <a:r>
              <a:rPr lang="ru-RU" sz="2400" i="1" dirty="0">
                <a:latin typeface="Century Schoolbook" pitchFamily="18" charset="0"/>
              </a:rPr>
              <a:t>кратчайшего выражения реакции человека на различные события реальной действительности или для выражения требования, желания </a:t>
            </a:r>
            <a:r>
              <a:rPr lang="ru-RU" sz="2400" i="1" dirty="0" smtClean="0">
                <a:latin typeface="Century Schoolbook" pitchFamily="18" charset="0"/>
              </a:rPr>
              <a:t>человека. </a:t>
            </a:r>
            <a:endParaRPr lang="ru-RU" sz="2400" i="1" dirty="0">
              <a:latin typeface="Century Schoolbook" pitchFamily="18" charset="0"/>
            </a:endParaRPr>
          </a:p>
          <a:p>
            <a:pPr marL="0" indent="0">
              <a:buNone/>
            </a:pPr>
            <a:r>
              <a:rPr lang="ru-RU" sz="2400" i="1" dirty="0" smtClean="0">
                <a:latin typeface="Century Schoolbook" pitchFamily="18" charset="0"/>
              </a:rPr>
              <a:t>   Я разделяю точку зрения лингвиста Н. С. </a:t>
            </a:r>
            <a:r>
              <a:rPr lang="ru-RU" sz="2400" i="1" dirty="0" err="1" smtClean="0">
                <a:latin typeface="Century Schoolbook" pitchFamily="18" charset="0"/>
              </a:rPr>
              <a:t>Валгиной</a:t>
            </a:r>
            <a:r>
              <a:rPr lang="ru-RU" sz="2400" i="1" dirty="0" smtClean="0">
                <a:latin typeface="Century Schoolbook" pitchFamily="18" charset="0"/>
              </a:rPr>
              <a:t>. Обратимся к тексту </a:t>
            </a:r>
            <a:r>
              <a:rPr lang="ru-RU" sz="2400" i="1" dirty="0" smtClean="0">
                <a:latin typeface="Century Schoolbook" pitchFamily="18" charset="0"/>
              </a:rPr>
              <a:t>В. А. </a:t>
            </a:r>
            <a:r>
              <a:rPr lang="ru-RU" sz="2400" i="1" dirty="0" smtClean="0">
                <a:latin typeface="Century Schoolbook" pitchFamily="18" charset="0"/>
              </a:rPr>
              <a:t>Осеевой-</a:t>
            </a:r>
            <a:r>
              <a:rPr lang="ru-RU" sz="2400" i="1" dirty="0" err="1" smtClean="0">
                <a:latin typeface="Century Schoolbook" pitchFamily="18" charset="0"/>
              </a:rPr>
              <a:t>Хмелёвой</a:t>
            </a:r>
            <a:r>
              <a:rPr lang="ru-RU" sz="2400" i="1" dirty="0" smtClean="0">
                <a:latin typeface="Century Schoolbook" pitchFamily="18" charset="0"/>
              </a:rPr>
              <a:t>. Он </a:t>
            </a:r>
            <a:r>
              <a:rPr lang="ru-RU" sz="2400" i="1" dirty="0" smtClean="0">
                <a:latin typeface="Century Schoolbook" pitchFamily="18" charset="0"/>
              </a:rPr>
              <a:t>почти полностью состоит  из диалога. Чтобы передать чувства героев, </a:t>
            </a:r>
            <a:r>
              <a:rPr lang="ru-RU" sz="2400" i="1" dirty="0">
                <a:latin typeface="Century Schoolbook" pitchFamily="18" charset="0"/>
              </a:rPr>
              <a:t>в</a:t>
            </a:r>
            <a:r>
              <a:rPr lang="ru-RU" sz="2400" i="1" dirty="0" smtClean="0">
                <a:latin typeface="Century Schoolbook" pitchFamily="18" charset="0"/>
              </a:rPr>
              <a:t> нескольких предложениях автор использует междометия. Так, в предложении № 42 междометие «фи» показывает презрение Лёвки к старушке, которая так убивается по пропавшему коту.</a:t>
            </a:r>
          </a:p>
        </p:txBody>
      </p:sp>
    </p:spTree>
    <p:extLst>
      <p:ext uri="{BB962C8B-B14F-4D97-AF65-F5344CB8AC3E}">
        <p14:creationId xmlns:p14="http://schemas.microsoft.com/office/powerpoint/2010/main" val="1748007556"/>
      </p:ext>
    </p:extLst>
  </p:cSld>
  <p:clrMapOvr>
    <a:masterClrMapping/>
  </p:clrMapOvr>
  <p:transition spd="slow">
    <p:pull/>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260648"/>
            <a:ext cx="8964488" cy="6336703"/>
          </a:xfrm>
        </p:spPr>
        <p:txBody>
          <a:bodyPr>
            <a:normAutofit/>
          </a:bodyPr>
          <a:lstStyle/>
          <a:p>
            <a:pPr marL="0" indent="0">
              <a:buNone/>
            </a:pPr>
            <a:r>
              <a:rPr lang="ru-RU" sz="2400" i="1" dirty="0" smtClean="0">
                <a:latin typeface="Century Schoolbook" pitchFamily="18" charset="0"/>
              </a:rPr>
              <a:t>    </a:t>
            </a:r>
          </a:p>
          <a:p>
            <a:pPr marL="0" indent="0">
              <a:buNone/>
            </a:pPr>
            <a:r>
              <a:rPr lang="ru-RU" sz="2400" i="1" dirty="0">
                <a:latin typeface="Century Schoolbook" pitchFamily="18" charset="0"/>
              </a:rPr>
              <a:t> </a:t>
            </a:r>
            <a:r>
              <a:rPr lang="ru-RU" sz="2400" i="1" dirty="0" smtClean="0">
                <a:latin typeface="Century Schoolbook" pitchFamily="18" charset="0"/>
              </a:rPr>
              <a:t>   Предложение № 52 состоит из междометия: «Ишь ты</a:t>
            </a:r>
            <a:r>
              <a:rPr lang="ru-RU" sz="2400" i="1" dirty="0">
                <a:latin typeface="Century Schoolbook" pitchFamily="18" charset="0"/>
              </a:rPr>
              <a:t>…» </a:t>
            </a:r>
            <a:r>
              <a:rPr lang="ru-RU" sz="2400" i="1" dirty="0" smtClean="0">
                <a:latin typeface="Century Schoolbook" pitchFamily="18" charset="0"/>
              </a:rPr>
              <a:t>Оно выражает </a:t>
            </a:r>
            <a:r>
              <a:rPr lang="ru-RU" sz="2400" i="1" dirty="0">
                <a:latin typeface="Century Schoolbook" pitchFamily="18" charset="0"/>
              </a:rPr>
              <a:t>и удивление, и недоумение, и </a:t>
            </a:r>
            <a:r>
              <a:rPr lang="ru-RU" sz="2400" i="1" dirty="0" smtClean="0">
                <a:latin typeface="Century Schoolbook" pitchFamily="18" charset="0"/>
              </a:rPr>
              <a:t>иронию, то есть чувства, которые испытывает пожилая женщина, увидевшая вновь ребят.</a:t>
            </a:r>
          </a:p>
          <a:p>
            <a:pPr marL="0" indent="0">
              <a:buNone/>
            </a:pPr>
            <a:r>
              <a:rPr lang="ru-RU" sz="2400" i="1" dirty="0">
                <a:latin typeface="Century Schoolbook" pitchFamily="18" charset="0"/>
              </a:rPr>
              <a:t>  Даже при таком маленьком исследовании текста мы убедились </a:t>
            </a:r>
            <a:r>
              <a:rPr lang="ru-RU" sz="2400" i="1" dirty="0" smtClean="0">
                <a:latin typeface="Century Schoolbook" pitchFamily="18" charset="0"/>
              </a:rPr>
              <a:t>в справедливости суждения Н</a:t>
            </a:r>
            <a:r>
              <a:rPr lang="ru-RU" sz="2400" i="1" dirty="0">
                <a:latin typeface="Century Schoolbook" pitchFamily="18" charset="0"/>
              </a:rPr>
              <a:t>. С. </a:t>
            </a:r>
            <a:r>
              <a:rPr lang="ru-RU" sz="2400" i="1" dirty="0" err="1" smtClean="0">
                <a:latin typeface="Century Schoolbook" pitchFamily="18" charset="0"/>
              </a:rPr>
              <a:t>Валгиной</a:t>
            </a:r>
            <a:r>
              <a:rPr lang="ru-RU" sz="2400" i="1" dirty="0" smtClean="0">
                <a:latin typeface="Century Schoolbook" pitchFamily="18" charset="0"/>
              </a:rPr>
              <a:t> о междометиях. Эта часть речи придаёт речи живость, экспрессивность, помогает увидеть реакцию человека на какие-то события, не прибегая к длинным описаниям.</a:t>
            </a:r>
            <a:endParaRPr lang="ru-RU" sz="2400" i="1" dirty="0">
              <a:latin typeface="Century Schoolbook" pitchFamily="18" charset="0"/>
            </a:endParaRPr>
          </a:p>
          <a:p>
            <a:pPr marL="0" indent="0">
              <a:buNone/>
            </a:pPr>
            <a:endParaRPr lang="ru-RU" sz="2400" i="1" dirty="0">
              <a:latin typeface="Century Schoolbook" pitchFamily="18" charset="0"/>
            </a:endParaRPr>
          </a:p>
          <a:p>
            <a:pPr marL="0" indent="0">
              <a:buNone/>
            </a:pPr>
            <a:endParaRPr lang="ru-RU" sz="2400" i="1" dirty="0" smtClean="0">
              <a:latin typeface="Century Schoolbook" pitchFamily="18" charset="0"/>
            </a:endParaRPr>
          </a:p>
        </p:txBody>
      </p:sp>
    </p:spTree>
    <p:extLst>
      <p:ext uri="{BB962C8B-B14F-4D97-AF65-F5344CB8AC3E}">
        <p14:creationId xmlns:p14="http://schemas.microsoft.com/office/powerpoint/2010/main" val="2585774742"/>
      </p:ext>
    </p:extLst>
  </p:cSld>
  <p:clrMapOvr>
    <a:masterClrMapping/>
  </p:clrMapOvr>
  <p:transition spd="slow">
    <p:pull/>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ндрей\Pictures\Мои рисунки\school\63136665_5f8350820dd8.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620688"/>
            <a:ext cx="7935963" cy="52565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Андрей\Pictures\generator (1).gif"/>
          <p:cNvPicPr>
            <a:picLocks noChangeAspect="1" noChangeArrowheads="1" noCrop="1"/>
          </p:cNvPicPr>
          <p:nvPr/>
        </p:nvPicPr>
        <p:blipFill>
          <a:blip r:embed="rId3">
            <a:duotone>
              <a:prstClr val="black"/>
              <a:srgbClr val="000099">
                <a:tint val="45000"/>
                <a:satMod val="400000"/>
              </a:srgbClr>
            </a:duotone>
            <a:extLst>
              <a:ext uri="{28A0092B-C50C-407E-A947-70E740481C1C}">
                <a14:useLocalDpi xmlns:a14="http://schemas.microsoft.com/office/drawing/2010/main" val="0"/>
              </a:ext>
            </a:extLst>
          </a:blip>
          <a:srcRect/>
          <a:stretch>
            <a:fillRect/>
          </a:stretch>
        </p:blipFill>
        <p:spPr bwMode="auto">
          <a:xfrm>
            <a:off x="1287353" y="4941168"/>
            <a:ext cx="6624736" cy="1512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8367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Литература. Интернет-ресурсы</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Объект 2"/>
          <p:cNvSpPr>
            <a:spLocks noGrp="1"/>
          </p:cNvSpPr>
          <p:nvPr>
            <p:ph idx="1"/>
          </p:nvPr>
        </p:nvSpPr>
        <p:spPr>
          <a:xfrm>
            <a:off x="457200" y="1268760"/>
            <a:ext cx="8229600" cy="4857403"/>
          </a:xfrm>
        </p:spPr>
        <p:style>
          <a:lnRef idx="2">
            <a:schemeClr val="accent1"/>
          </a:lnRef>
          <a:fillRef idx="1">
            <a:schemeClr val="lt1"/>
          </a:fillRef>
          <a:effectRef idx="0">
            <a:schemeClr val="accent1"/>
          </a:effectRef>
          <a:fontRef idx="minor">
            <a:schemeClr val="dk1"/>
          </a:fontRef>
        </p:style>
        <p:txBody>
          <a:bodyPr>
            <a:normAutofit/>
          </a:bodyPr>
          <a:lstStyle/>
          <a:p>
            <a:pPr marL="514350" indent="-514350">
              <a:buFont typeface="+mj-lt"/>
              <a:buAutoNum type="arabicPeriod"/>
            </a:pPr>
            <a:r>
              <a:rPr lang="ru-RU" sz="2400" dirty="0"/>
              <a:t>Беспалова Татьяна </a:t>
            </a:r>
            <a:r>
              <a:rPr lang="ru-RU" sz="2400" dirty="0" smtClean="0"/>
              <a:t>Васильевна, учитель </a:t>
            </a:r>
            <a:r>
              <a:rPr lang="ru-RU" sz="2400" dirty="0"/>
              <a:t>русского языка и </a:t>
            </a:r>
            <a:r>
              <a:rPr lang="ru-RU" sz="2400" dirty="0" smtClean="0"/>
              <a:t>литературы МБОУ </a:t>
            </a:r>
            <a:r>
              <a:rPr lang="ru-RU" sz="2400" dirty="0"/>
              <a:t>ООШ № 3 г. Мыски Кемеровской обл. </a:t>
            </a:r>
            <a:r>
              <a:rPr lang="ru-RU" sz="2400" dirty="0" smtClean="0"/>
              <a:t>Советы по </a:t>
            </a:r>
            <a:r>
              <a:rPr lang="ru-RU" sz="2400" dirty="0"/>
              <a:t>написанию </a:t>
            </a:r>
            <a:r>
              <a:rPr lang="ru-RU" sz="2400" dirty="0" smtClean="0"/>
              <a:t> сочинения.  </a:t>
            </a:r>
            <a:r>
              <a:rPr lang="ru-RU" sz="2400" dirty="0"/>
              <a:t>Часть </a:t>
            </a:r>
            <a:r>
              <a:rPr lang="ru-RU" sz="2400" dirty="0" smtClean="0"/>
              <a:t>С2 ГИА.</a:t>
            </a:r>
            <a:r>
              <a:rPr lang="en-US" sz="2400" dirty="0"/>
              <a:t> </a:t>
            </a:r>
            <a:r>
              <a:rPr lang="en-US" sz="2400" dirty="0">
                <a:hlinkClick r:id="rId2"/>
              </a:rPr>
              <a:t>http://www.proshkolu.ru/user/alova57/file/3411636</a:t>
            </a:r>
            <a:r>
              <a:rPr lang="en-US" sz="2400" dirty="0" smtClean="0">
                <a:hlinkClick r:id="rId2"/>
              </a:rPr>
              <a:t>/</a:t>
            </a:r>
            <a:r>
              <a:rPr lang="ru-RU" sz="2400" dirty="0" smtClean="0"/>
              <a:t> </a:t>
            </a:r>
          </a:p>
          <a:p>
            <a:pPr marL="514350" indent="-514350">
              <a:buFont typeface="+mj-lt"/>
              <a:buAutoNum type="arabicPeriod"/>
            </a:pPr>
            <a:r>
              <a:rPr lang="en-US" sz="2400" dirty="0"/>
              <a:t> http://distant-­‐</a:t>
            </a:r>
            <a:r>
              <a:rPr lang="en-US" sz="2400" dirty="0" smtClean="0"/>
              <a:t>plus.ru	</a:t>
            </a:r>
            <a:endParaRPr lang="ru-RU" sz="2400" dirty="0" smtClean="0"/>
          </a:p>
          <a:p>
            <a:pPr marL="514350" indent="-514350">
              <a:buFont typeface="+mj-lt"/>
              <a:buAutoNum type="arabicPeriod"/>
            </a:pPr>
            <a:r>
              <a:rPr lang="en-US" sz="2400" dirty="0">
                <a:hlinkClick r:id="rId3"/>
              </a:rPr>
              <a:t>http://</a:t>
            </a:r>
            <a:r>
              <a:rPr lang="en-US" sz="2400" dirty="0" smtClean="0">
                <a:hlinkClick r:id="rId3"/>
              </a:rPr>
              <a:t>studysphere.ru/show_work.php?id=324</a:t>
            </a:r>
            <a:endParaRPr lang="ru-RU" sz="2400" dirty="0" smtClean="0"/>
          </a:p>
          <a:p>
            <a:pPr marL="514350" indent="-514350">
              <a:buFont typeface="+mj-lt"/>
              <a:buAutoNum type="arabicPeriod"/>
            </a:pPr>
            <a:r>
              <a:rPr lang="en-US" sz="2400" dirty="0">
                <a:hlinkClick r:id="rId4"/>
              </a:rPr>
              <a:t>http://</a:t>
            </a:r>
            <a:r>
              <a:rPr lang="en-US" sz="2400" dirty="0" smtClean="0">
                <a:hlinkClick r:id="rId4"/>
              </a:rPr>
              <a:t>ru.wiktionary.org/wiki</a:t>
            </a:r>
            <a:r>
              <a:rPr lang="ru-RU" sz="2400" dirty="0"/>
              <a:t> </a:t>
            </a:r>
          </a:p>
          <a:p>
            <a:pPr marL="514350" indent="-514350">
              <a:buFont typeface="+mj-lt"/>
              <a:buAutoNum type="arabicPeriod"/>
            </a:pPr>
            <a:r>
              <a:rPr lang="en-US" sz="2400" dirty="0" smtClean="0">
                <a:hlinkClick r:id="rId5"/>
              </a:rPr>
              <a:t>http</a:t>
            </a:r>
            <a:r>
              <a:rPr lang="en-US" sz="2400" dirty="0">
                <a:hlinkClick r:id="rId5"/>
              </a:rPr>
              <a:t>://</a:t>
            </a:r>
            <a:r>
              <a:rPr lang="en-US" sz="2400" dirty="0" smtClean="0">
                <a:hlinkClick r:id="rId5"/>
              </a:rPr>
              <a:t>rusgram.narod.ru/1689-1705.html</a:t>
            </a:r>
            <a:endParaRPr lang="ru-RU" sz="2400" dirty="0"/>
          </a:p>
          <a:p>
            <a:pPr marL="514350" indent="-514350">
              <a:buFont typeface="+mj-lt"/>
              <a:buAutoNum type="arabicPeriod"/>
            </a:pPr>
            <a:r>
              <a:rPr lang="en-US" sz="2400" dirty="0" smtClean="0">
                <a:hlinkClick r:id="rId6"/>
              </a:rPr>
              <a:t>http</a:t>
            </a:r>
            <a:r>
              <a:rPr lang="en-US" sz="2400" dirty="0">
                <a:hlinkClick r:id="rId6"/>
              </a:rPr>
              <a:t>://</a:t>
            </a:r>
            <a:r>
              <a:rPr lang="en-US" sz="2400" dirty="0" smtClean="0">
                <a:hlinkClick r:id="rId6"/>
              </a:rPr>
              <a:t>sahvatkin.narod.ru/SR/9.htm</a:t>
            </a:r>
            <a:r>
              <a:rPr lang="ru-RU" sz="2400" dirty="0" smtClean="0"/>
              <a:t> </a:t>
            </a:r>
          </a:p>
          <a:p>
            <a:pPr marL="514350" indent="-514350">
              <a:buFont typeface="+mj-lt"/>
              <a:buAutoNum type="arabicPeriod"/>
            </a:pPr>
            <a:r>
              <a:rPr lang="en-US" sz="2400" dirty="0" smtClean="0">
                <a:hlinkClick r:id="rId7"/>
              </a:rPr>
              <a:t>http</a:t>
            </a:r>
            <a:r>
              <a:rPr lang="en-US" sz="2400" dirty="0">
                <a:hlinkClick r:id="rId7"/>
              </a:rPr>
              <a:t>://</a:t>
            </a:r>
            <a:r>
              <a:rPr lang="en-US" sz="2400" dirty="0" smtClean="0">
                <a:hlinkClick r:id="rId7"/>
              </a:rPr>
              <a:t>www.kakprosto.ru/kak-97147-zachem-nuzhny-prichastiy</a:t>
            </a:r>
            <a:r>
              <a:rPr lang="ru-RU" sz="2400" dirty="0" smtClean="0"/>
              <a:t>  </a:t>
            </a:r>
          </a:p>
        </p:txBody>
      </p:sp>
    </p:spTree>
    <p:extLst>
      <p:ext uri="{BB962C8B-B14F-4D97-AF65-F5344CB8AC3E}">
        <p14:creationId xmlns:p14="http://schemas.microsoft.com/office/powerpoint/2010/main" val="3954792360"/>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741368"/>
          </a:xfrm>
        </p:spPr>
        <p:txBody>
          <a:bodyPr>
            <a:noAutofit/>
          </a:bodyPr>
          <a:lstStyle/>
          <a:p>
            <a:pPr marL="0" lvl="0" indent="0" fontAlgn="base">
              <a:spcBef>
                <a:spcPct val="0"/>
              </a:spcBef>
              <a:spcAft>
                <a:spcPct val="0"/>
              </a:spcAft>
              <a:buNone/>
            </a:pPr>
            <a:r>
              <a:rPr lang="ru-RU" b="1" dirty="0" smtClean="0">
                <a:ln w="18000">
                  <a:solidFill>
                    <a:srgbClr val="C0504D">
                      <a:satMod val="140000"/>
                    </a:srgbClr>
                  </a:solidFill>
                  <a:prstDash val="solid"/>
                  <a:miter lim="800000"/>
                </a:ln>
                <a:solidFill>
                  <a:srgbClr val="F79646">
                    <a:lumMod val="50000"/>
                  </a:srgbClr>
                </a:solidFill>
                <a:effectLst>
                  <a:outerShdw blurRad="25500" dist="23000" dir="7020000" algn="tl">
                    <a:srgbClr val="000000">
                      <a:alpha val="50000"/>
                    </a:srgbClr>
                  </a:outerShdw>
                </a:effectLst>
              </a:rPr>
              <a:t>Местоимения </a:t>
            </a:r>
            <a:r>
              <a:rPr lang="ru-RU" dirty="0">
                <a:solidFill>
                  <a:prstClr val="black"/>
                </a:solidFill>
              </a:rPr>
              <a:t>удобны и прагматичны, но в них нет «переливов красок» настоящего живого слова... они не затрагивают огонь мысли, они не бередят чувства. Но их надо уважать за их полезную работу, за их деловой подход к речи.</a:t>
            </a:r>
          </a:p>
          <a:p>
            <a:pPr marL="0" lvl="0" indent="0" algn="r" fontAlgn="base">
              <a:spcBef>
                <a:spcPct val="0"/>
              </a:spcBef>
              <a:spcAft>
                <a:spcPct val="0"/>
              </a:spcAft>
              <a:buNone/>
            </a:pPr>
            <a:r>
              <a:rPr lang="ru-RU" dirty="0">
                <a:solidFill>
                  <a:prstClr val="black"/>
                </a:solidFill>
              </a:rPr>
              <a:t>А. А. </a:t>
            </a:r>
            <a:r>
              <a:rPr lang="ru-RU" dirty="0" smtClean="0">
                <a:solidFill>
                  <a:prstClr val="black"/>
                </a:solidFill>
              </a:rPr>
              <a:t>Реформатский</a:t>
            </a:r>
            <a:endParaRPr lang="ru-RU" dirty="0">
              <a:solidFill>
                <a:prstClr val="black"/>
              </a:solidFill>
            </a:endParaRPr>
          </a:p>
          <a:p>
            <a:pPr marL="0" lvl="0" indent="0" fontAlgn="base">
              <a:spcBef>
                <a:spcPct val="0"/>
              </a:spcBef>
              <a:spcAft>
                <a:spcPct val="0"/>
              </a:spcAft>
              <a:buNone/>
            </a:pPr>
            <a:r>
              <a:rPr lang="ru-RU" b="1" dirty="0">
                <a:ln w="18000">
                  <a:solidFill>
                    <a:srgbClr val="C0504D">
                      <a:satMod val="140000"/>
                    </a:srgbClr>
                  </a:solidFill>
                  <a:prstDash val="solid"/>
                  <a:miter lim="800000"/>
                </a:ln>
                <a:solidFill>
                  <a:srgbClr val="F79646">
                    <a:lumMod val="50000"/>
                  </a:srgbClr>
                </a:solidFill>
                <a:effectLst>
                  <a:outerShdw blurRad="25500" dist="23000" dir="7020000" algn="tl">
                    <a:srgbClr val="000000">
                      <a:alpha val="50000"/>
                    </a:srgbClr>
                  </a:outerShdw>
                </a:effectLst>
              </a:rPr>
              <a:t>Местоимения </a:t>
            </a:r>
            <a:r>
              <a:rPr lang="ru-RU" dirty="0">
                <a:solidFill>
                  <a:prstClr val="black"/>
                </a:solidFill>
              </a:rPr>
              <a:t>— удобное звено в устройстве языка, местоимения позволяют избегать нудных повторов речи, экономят время и место в высказывании...</a:t>
            </a:r>
          </a:p>
          <a:p>
            <a:pPr marL="0" lvl="0" indent="0" algn="r" fontAlgn="base">
              <a:spcBef>
                <a:spcPct val="0"/>
              </a:spcBef>
              <a:spcAft>
                <a:spcPct val="0"/>
              </a:spcAft>
              <a:buNone/>
            </a:pPr>
            <a:r>
              <a:rPr lang="ru-RU" dirty="0">
                <a:solidFill>
                  <a:prstClr val="black"/>
                </a:solidFill>
              </a:rPr>
              <a:t>А. А. Реформатский</a:t>
            </a:r>
          </a:p>
          <a:p>
            <a:pPr marL="0" lvl="0" indent="0" fontAlgn="base">
              <a:spcBef>
                <a:spcPct val="0"/>
              </a:spcBef>
              <a:spcAft>
                <a:spcPct val="0"/>
              </a:spcAft>
              <a:buNone/>
            </a:pPr>
            <a:r>
              <a:rPr lang="ru-RU" dirty="0">
                <a:solidFill>
                  <a:prstClr val="black"/>
                </a:solidFill>
              </a:rPr>
              <a:t>Как длинна, как утомительна была бы наша речь без </a:t>
            </a:r>
            <a:r>
              <a:rPr lang="ru-RU" b="1" dirty="0">
                <a:ln w="18000">
                  <a:solidFill>
                    <a:srgbClr val="C0504D">
                      <a:satMod val="140000"/>
                    </a:srgbClr>
                  </a:solidFill>
                  <a:prstDash val="solid"/>
                  <a:miter lim="800000"/>
                </a:ln>
                <a:solidFill>
                  <a:srgbClr val="F79646">
                    <a:lumMod val="50000"/>
                  </a:srgbClr>
                </a:solidFill>
                <a:effectLst>
                  <a:outerShdw blurRad="25500" dist="23000" dir="7020000" algn="tl">
                    <a:srgbClr val="000000">
                      <a:alpha val="50000"/>
                    </a:srgbClr>
                  </a:outerShdw>
                </a:effectLst>
              </a:rPr>
              <a:t>местоимений. </a:t>
            </a:r>
            <a:endParaRPr lang="ru-RU" b="1" dirty="0" smtClean="0">
              <a:ln w="18000">
                <a:solidFill>
                  <a:srgbClr val="C0504D">
                    <a:satMod val="140000"/>
                  </a:srgbClr>
                </a:solidFill>
                <a:prstDash val="solid"/>
                <a:miter lim="800000"/>
              </a:ln>
              <a:solidFill>
                <a:srgbClr val="F79646">
                  <a:lumMod val="50000"/>
                </a:srgbClr>
              </a:solidFill>
              <a:effectLst>
                <a:outerShdw blurRad="25500" dist="23000" dir="7020000" algn="tl">
                  <a:srgbClr val="000000">
                    <a:alpha val="50000"/>
                  </a:srgbClr>
                </a:outerShdw>
              </a:effectLst>
            </a:endParaRPr>
          </a:p>
          <a:p>
            <a:pPr marL="0" lvl="0" indent="0" algn="r" fontAlgn="base">
              <a:spcBef>
                <a:spcPct val="0"/>
              </a:spcBef>
              <a:spcAft>
                <a:spcPct val="0"/>
              </a:spcAft>
              <a:buNone/>
            </a:pPr>
            <a:r>
              <a:rPr lang="ru-RU" dirty="0" smtClean="0">
                <a:solidFill>
                  <a:prstClr val="black"/>
                </a:solidFill>
              </a:rPr>
              <a:t>В.А </a:t>
            </a:r>
            <a:r>
              <a:rPr lang="ru-RU" dirty="0">
                <a:solidFill>
                  <a:prstClr val="black"/>
                </a:solidFill>
              </a:rPr>
              <a:t>Иванова</a:t>
            </a:r>
          </a:p>
        </p:txBody>
      </p:sp>
    </p:spTree>
    <p:extLst>
      <p:ext uri="{BB962C8B-B14F-4D97-AF65-F5344CB8AC3E}">
        <p14:creationId xmlns:p14="http://schemas.microsoft.com/office/powerpoint/2010/main" val="23943419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741368"/>
          </a:xfrm>
        </p:spPr>
        <p:txBody>
          <a:bodyPr>
            <a:noAutofit/>
          </a:bodyPr>
          <a:lstStyle/>
          <a:p>
            <a:pPr marL="0" lvl="0" indent="0" fontAlgn="base">
              <a:spcBef>
                <a:spcPct val="0"/>
              </a:spcBef>
              <a:spcAft>
                <a:spcPct val="0"/>
              </a:spcAft>
              <a:buNone/>
            </a:pPr>
            <a:r>
              <a:rPr lang="ru-RU" sz="2800" b="1" dirty="0">
                <a:ln w="11430">
                  <a:solidFill>
                    <a:srgbClr val="C00000"/>
                  </a:solidFill>
                </a:ln>
                <a:solidFill>
                  <a:srgbClr val="FF0000"/>
                </a:solidFill>
                <a:effectLst>
                  <a:outerShdw blurRad="50800" dist="39000" dir="5460000" algn="tl">
                    <a:srgbClr val="000000">
                      <a:alpha val="38000"/>
                    </a:srgbClr>
                  </a:outerShdw>
                </a:effectLst>
                <a:latin typeface="Arial" charset="0"/>
              </a:rPr>
              <a:t>Частицы </a:t>
            </a:r>
            <a:r>
              <a:rPr lang="ru-RU" sz="2800" dirty="0">
                <a:solidFill>
                  <a:prstClr val="black"/>
                </a:solidFill>
              </a:rPr>
              <a:t>выражают общие логико-смысловые, эмоциональные и модально-волевые оттенки слова или словосочетания, а также предложения в целом.</a:t>
            </a:r>
          </a:p>
          <a:p>
            <a:pPr marL="0" lvl="0" indent="0" algn="r" fontAlgn="base">
              <a:spcAft>
                <a:spcPct val="0"/>
              </a:spcAft>
              <a:buNone/>
            </a:pPr>
            <a:r>
              <a:rPr lang="ru-RU" sz="2800" dirty="0">
                <a:solidFill>
                  <a:prstClr val="black"/>
                </a:solidFill>
              </a:rPr>
              <a:t> Н.С. </a:t>
            </a:r>
            <a:r>
              <a:rPr lang="ru-RU" sz="2800" dirty="0" err="1">
                <a:solidFill>
                  <a:prstClr val="black"/>
                </a:solidFill>
              </a:rPr>
              <a:t>Валгина</a:t>
            </a:r>
            <a:r>
              <a:rPr lang="ru-RU" sz="2800" dirty="0">
                <a:solidFill>
                  <a:prstClr val="black"/>
                </a:solidFill>
              </a:rPr>
              <a:t>                                                                                                                                  </a:t>
            </a:r>
            <a:endParaRPr lang="ru-RU" sz="2800" b="1" dirty="0">
              <a:ln w="31550" cmpd="sng">
                <a:solidFill>
                  <a:srgbClr val="C00000"/>
                </a:solidFill>
                <a:prstDash val="solid"/>
              </a:ln>
              <a:solidFill>
                <a:srgbClr val="C00000"/>
              </a:solidFill>
              <a:effectLst>
                <a:outerShdw blurRad="50800" dist="40000" dir="5400000" algn="tl" rotWithShape="0">
                  <a:srgbClr val="000000">
                    <a:shade val="5000"/>
                    <a:satMod val="120000"/>
                    <a:alpha val="33000"/>
                  </a:srgbClr>
                </a:outerShdw>
              </a:effectLst>
            </a:endParaRPr>
          </a:p>
          <a:p>
            <a:pPr marL="0" lvl="0" indent="0" fontAlgn="base">
              <a:spcAft>
                <a:spcPct val="0"/>
              </a:spcAft>
              <a:buNone/>
            </a:pPr>
            <a:r>
              <a:rPr lang="ru-RU" sz="2800" b="1" dirty="0">
                <a:ln w="31550" cmpd="sng">
                  <a:solidFill>
                    <a:srgbClr val="C00000"/>
                  </a:solidFill>
                  <a:prstDash val="solid"/>
                </a:ln>
                <a:solidFill>
                  <a:srgbClr val="C00000"/>
                </a:solidFill>
                <a:effectLst>
                  <a:outerShdw blurRad="50800" dist="40000" dir="5400000" algn="tl" rotWithShape="0">
                    <a:srgbClr val="000000">
                      <a:shade val="5000"/>
                      <a:satMod val="120000"/>
                      <a:alpha val="33000"/>
                    </a:srgbClr>
                  </a:outerShdw>
                </a:effectLst>
              </a:rPr>
              <a:t>Междометия</a:t>
            </a:r>
            <a:r>
              <a:rPr lang="ru-RU" sz="2800" dirty="0">
                <a:solidFill>
                  <a:prstClr val="black"/>
                </a:solidFill>
              </a:rPr>
              <a:t> составляют в современном языке живой и богатый пласт... речевых знаков...</a:t>
            </a:r>
          </a:p>
          <a:p>
            <a:pPr marL="0" lvl="0" indent="0" algn="r" fontAlgn="base">
              <a:spcAft>
                <a:spcPct val="0"/>
              </a:spcAft>
              <a:buNone/>
            </a:pPr>
            <a:r>
              <a:rPr lang="ru-RU" sz="2800" dirty="0">
                <a:solidFill>
                  <a:prstClr val="black"/>
                </a:solidFill>
              </a:rPr>
              <a:t>В. В. Виноградов</a:t>
            </a:r>
          </a:p>
          <a:p>
            <a:pPr marL="0" lvl="0" indent="0" fontAlgn="base">
              <a:spcAft>
                <a:spcPct val="0"/>
              </a:spcAft>
              <a:buNone/>
            </a:pPr>
            <a:r>
              <a:rPr lang="ru-RU" sz="2800" b="1" dirty="0">
                <a:ln w="31550" cmpd="sng">
                  <a:solidFill>
                    <a:srgbClr val="C00000"/>
                  </a:solidFill>
                  <a:prstDash val="solid"/>
                </a:ln>
                <a:solidFill>
                  <a:srgbClr val="C00000"/>
                </a:solidFill>
                <a:effectLst>
                  <a:outerShdw blurRad="50800" dist="40000" dir="5400000" algn="tl" rotWithShape="0">
                    <a:srgbClr val="000000">
                      <a:shade val="5000"/>
                      <a:satMod val="120000"/>
                      <a:alpha val="33000"/>
                    </a:srgbClr>
                  </a:outerShdw>
                </a:effectLst>
              </a:rPr>
              <a:t> Междометия </a:t>
            </a:r>
            <a:r>
              <a:rPr lang="ru-RU" sz="2800" dirty="0">
                <a:solidFill>
                  <a:prstClr val="black"/>
                </a:solidFill>
              </a:rPr>
              <a:t> отличаются от всех знаменательных частей речи тем, что они не обладают функцией называния, , так как являются своего рода речевыми знаками, сигналами, употребляемыми для кратчайшего выражения реакции человека на различные события реальной действительности или для выражения требования, желания человека. </a:t>
            </a:r>
          </a:p>
          <a:p>
            <a:pPr marL="0" lvl="0" indent="0" algn="r" fontAlgn="base">
              <a:spcAft>
                <a:spcPct val="0"/>
              </a:spcAft>
              <a:buNone/>
            </a:pPr>
            <a:r>
              <a:rPr lang="ru-RU" sz="2800" dirty="0">
                <a:solidFill>
                  <a:prstClr val="black"/>
                </a:solidFill>
              </a:rPr>
              <a:t>Н.С. </a:t>
            </a:r>
            <a:r>
              <a:rPr lang="ru-RU" sz="2800" dirty="0" err="1">
                <a:solidFill>
                  <a:prstClr val="black"/>
                </a:solidFill>
              </a:rPr>
              <a:t>Валгина</a:t>
            </a:r>
            <a:endParaRPr lang="ru-RU" sz="2800" dirty="0">
              <a:solidFill>
                <a:prstClr val="black"/>
              </a:solidFill>
            </a:endParaRPr>
          </a:p>
          <a:p>
            <a:pPr marL="0" lvl="0" indent="0" fontAlgn="base">
              <a:spcBef>
                <a:spcPct val="0"/>
              </a:spcBef>
              <a:spcAft>
                <a:spcPct val="0"/>
              </a:spcAft>
              <a:buNone/>
            </a:pPr>
            <a:endParaRPr lang="ru-RU" dirty="0">
              <a:solidFill>
                <a:prstClr val="black"/>
              </a:solidFill>
            </a:endParaRPr>
          </a:p>
        </p:txBody>
      </p:sp>
    </p:spTree>
    <p:extLst>
      <p:ext uri="{BB962C8B-B14F-4D97-AF65-F5344CB8AC3E}">
        <p14:creationId xmlns:p14="http://schemas.microsoft.com/office/powerpoint/2010/main" val="41620559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6&quot;/&gt;&lt;/object&gt;&lt;object type=&quot;3&quot; unique_id=&quot;10005&quot;&gt;&lt;property id=&quot;20148&quot; value=&quot;5&quot;/&gt;&lt;property id=&quot;20300&quot; value=&quot;Slide 2&quot;/&gt;&lt;property id=&quot;20307&quot; value=&quot;257&quot;/&gt;&lt;/object&gt;&lt;object type=&quot;3&quot; unique_id=&quot;10006&quot;&gt;&lt;property id=&quot;20148&quot; value=&quot;5&quot;/&gt;&lt;property id=&quot;20300&quot; value=&quot;Slide 3&quot;/&gt;&lt;property id=&quot;20307&quot; value=&quot;258&quot;/&gt;&lt;/object&gt;&lt;/object&gt;&lt;/object&gt;&lt;/database&gt;"/>
  <p:tag name="SECTOMILLISECCONVERTED" val="1"/>
</p:tagLst>
</file>

<file path=ppt/theme/theme1.xml><?xml version="1.0" encoding="utf-8"?>
<a:theme xmlns:a="http://schemas.openxmlformats.org/drawingml/2006/main" name="4-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4-1</Template>
  <TotalTime>811</TotalTime>
  <Words>8319</Words>
  <Application>Microsoft Office PowerPoint</Application>
  <PresentationFormat>Экран (4:3)</PresentationFormat>
  <Paragraphs>636</Paragraphs>
  <Slides>78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78</vt:i4>
      </vt:variant>
    </vt:vector>
  </HeadingPairs>
  <TitlesOfParts>
    <vt:vector size="79" baseType="lpstr">
      <vt:lpstr>4-1</vt:lpstr>
      <vt:lpstr>Готовимся к ГИА 2013. Сочинение -  рассуждение на основе  прочитанного  текста (С2). Часть 7</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Работайте с черновиком, используя схему</vt:lpstr>
      <vt:lpstr>Презентация PowerPoint</vt:lpstr>
      <vt:lpstr>Презентация PowerPoint</vt:lpstr>
      <vt:lpstr>Презентация PowerPoint</vt:lpstr>
      <vt:lpstr>Презентация PowerPoint</vt:lpstr>
      <vt:lpstr>Презентация PowerPoint</vt:lpstr>
      <vt:lpstr>Переход к рассуждению</vt:lpstr>
      <vt:lpstr>Примеры</vt:lpstr>
      <vt:lpstr>Включение примеров </vt:lpstr>
      <vt:lpstr>     Речевые   клише  (основная  часть):   </vt:lpstr>
      <vt:lpstr>     Заключение (вывод)</vt:lpstr>
      <vt:lpstr>Презентация PowerPoint</vt:lpstr>
      <vt:lpstr>Презентация PowerPoint</vt:lpstr>
      <vt:lpstr>Презентация PowerPoint</vt:lpstr>
      <vt:lpstr>Презентация PowerPoint</vt:lpstr>
      <vt:lpstr>Повторим теорию. Функции глагола</vt:lpstr>
      <vt:lpstr>Функции глагола</vt:lpstr>
      <vt:lpstr>Функции глагола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Повторим теорию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ПОВТОРИМ ТЕОРИЮ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Повторим теорию</vt:lpstr>
      <vt:lpstr>Повторим теорию</vt:lpstr>
      <vt:lpstr>Презентация PowerPoint</vt:lpstr>
      <vt:lpstr>Презентация PowerPoint</vt:lpstr>
      <vt:lpstr>Презентация PowerPoint</vt:lpstr>
      <vt:lpstr>Презентация PowerPoint</vt:lpstr>
      <vt:lpstr>Презентация PowerPoint</vt:lpstr>
      <vt:lpstr>Литература. Интернет-ресурсы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Готовимся к ГИА 2013. Сочинение -  рассуждение на основе  прочитанного  текста (С2). Часть 7</dc:title>
  <dc:creator>Андрей</dc:creator>
  <dc:description>http://aida.ucoz.ru</dc:description>
  <cp:lastModifiedBy>Андрей</cp:lastModifiedBy>
  <cp:revision>68</cp:revision>
  <dcterms:created xsi:type="dcterms:W3CDTF">2013-01-02T14:18:29Z</dcterms:created>
  <dcterms:modified xsi:type="dcterms:W3CDTF">2013-01-09T13:36:09Z</dcterms:modified>
</cp:coreProperties>
</file>