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9" r:id="rId14"/>
    <p:sldId id="270" r:id="rId15"/>
    <p:sldId id="271" r:id="rId16"/>
    <p:sldId id="272" r:id="rId17"/>
    <p:sldId id="273" r:id="rId18"/>
    <p:sldId id="267" r:id="rId19"/>
    <p:sldId id="268" r:id="rId20"/>
    <p:sldId id="274" r:id="rId21"/>
    <p:sldId id="275" r:id="rId22"/>
    <p:sldId id="276" r:id="rId23"/>
    <p:sldId id="277" r:id="rId24"/>
    <p:sldId id="283" r:id="rId25"/>
    <p:sldId id="278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7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239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388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47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/>
            </a:lvl1pPr>
          </a:lstStyle>
          <a:p>
            <a:pPr>
              <a:defRPr/>
            </a:pPr>
            <a:fld id="{30A86088-67C7-4906-84E4-3C09EF8D50C0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dirty="0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/>
            </a:lvl1pPr>
          </a:lstStyle>
          <a:p>
            <a:pPr>
              <a:defRPr/>
            </a:pPr>
            <a:fld id="{6589795E-2997-4FD1-8653-081C09DC00BE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4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7D467-3CD5-4A2F-822B-F7330697616A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4D216-F84E-43A3-AD02-6CE37C095A07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38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/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5C127-BD19-4FE2-9F14-01188BF61364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94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94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5538D-2975-4A3B-915A-AF72A5D9C396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611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9C789-67AE-44FD-8D29-2BDE336D3677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C22EB-B2DB-48E8-88EE-4B2C33F665E2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63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99BFF-FDD7-4715-95DD-B9E1052992DE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B2FAF-B136-4E11-A672-C06B007CAEBF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698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F0ADE-0923-463D-B6B7-6958A9D097F4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4309-FD76-41D0-ADD1-F197C87F2A8A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378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6780-B4A2-4D4D-AADE-E28E91778CCC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3ECAD-1641-4AC9-95D7-3A407AA1C303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120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267A5-3961-4C31-8743-D2731C61AD45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AABE1-D418-443F-B0CC-F58F29DE6D66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8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237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7"/>
          <p:cNvSpPr/>
          <p:nvPr/>
        </p:nvSpPr>
        <p:spPr>
          <a:xfrm>
            <a:off x="4740275" y="795338"/>
            <a:ext cx="3960813" cy="5294312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4E04-E19F-4EEB-8AE6-9C012B258799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CEF79-1A3E-4271-94E6-FEC9945FF796}" type="slidenum">
              <a:rPr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101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9EA80-88FD-4C78-8AF5-DC953D411F41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78086-6A76-4032-A1FA-5CD6F4424802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16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B3179-6604-4C8B-8E02-AAAE16DDEC03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83F5-6B53-4163-AD81-99C4CF505F68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47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98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78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84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606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389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28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911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CDAEC-A18C-42EB-8319-9064ADB9CC07}" type="datetimeFigureOut">
              <a:rPr lang="ru-RU" smtClean="0"/>
              <a:t>02.11.2014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C145F-B2A3-44BA-856E-FDB145A093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82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2053" name="Rectangle 10"/>
          <p:cNvSpPr>
            <a:spLocks noGrp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4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2F13E9-2D90-44C2-9A56-2AFC4A156932}" type="datetimeFigureOut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02.11.2014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9B5125-3ACE-4F29-B7BB-C70A8FBF80C6}" type="slidenum">
              <a:rPr lang="ru-RU">
                <a:solidFill>
                  <a:srgbClr val="4F271C">
                    <a:tint val="75000"/>
                    <a:satMod val="15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271C">
                  <a:tint val="75000"/>
                  <a:satMod val="1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36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eaLnBrk="0" fontAlgn="base" hangingPunct="0">
        <a:spcBef>
          <a:spcPct val="0"/>
        </a:spcBef>
        <a:spcAft>
          <a:spcPct val="0"/>
        </a:spcAft>
        <a:defRPr lang="en-US" sz="5300" b="1" kern="1200" dirty="0">
          <a:solidFill>
            <a:srgbClr val="555E84"/>
          </a:solidFill>
          <a:latin typeface="+mj-lt"/>
          <a:ea typeface="+mj-lt"/>
          <a:cs typeface="+mj-l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300" b="1">
          <a:solidFill>
            <a:srgbClr val="555E84"/>
          </a:solidFill>
          <a:latin typeface="Times New Roman" pitchFamily="18" charset="0"/>
          <a:cs typeface="Times New Roman" pitchFamily="18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187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6988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e2b60189-76de-4240-b667-201e136ff70f/%5bRUS8_187%5d_%5bIA_016%5d.sw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e46aeac5-aa68-4ab2-95e3-3e3a253b55e2/%5bRUS8_187%5d_%5bIA_015%5d.swf" TargetMode="External"/><Relationship Id="rId5" Type="http://schemas.openxmlformats.org/officeDocument/2006/relationships/hyperlink" Target="http://files.school-collection.edu.ru/dlrstore/73b2660f-0b7f-4480-88b1-a50671c17416/%5bRUS8_187%5d_%5bIA_018%5d.swf" TargetMode="External"/><Relationship Id="rId4" Type="http://schemas.openxmlformats.org/officeDocument/2006/relationships/hyperlink" Target="http://files.school-collection.edu.ru/dlrstore/22dd8d17-17c3-4b48-b85d-624b839e937f/%5bRUS8_187%5d_%5bIA_017%5d.sw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4" y="-32357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11154" y="1124744"/>
            <a:ext cx="9155154" cy="28083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Задание 15 ЕГЭ 2015.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в простом  осложнённом предложении (с однородными членами) 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Пунктуация в сложносочинённом 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предложении и простом предложении с однородными членами </a:t>
            </a:r>
            <a:endParaRPr lang="ru-RU" sz="32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83768" y="5105400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Учитель русского языка и литературы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Н. Г.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Харланова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40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16996"/>
            <a:ext cx="6357392" cy="452596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60" y="926772"/>
            <a:ext cx="88382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sym typeface="Wingdings"/>
              </a:rPr>
              <a:t></a:t>
            </a:r>
            <a:r>
              <a:rPr lang="ru-RU" b="1" dirty="0">
                <a:solidFill>
                  <a:srgbClr val="FF0000"/>
                </a:solidFill>
              </a:rPr>
              <a:t>Ловушка №1!</a:t>
            </a:r>
            <a:endParaRPr lang="ru-RU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/>
              <a:t>     В предложении может быть несколько рядов однородных членов, поэтому различай конструкции с однородными членами предложения, соединенными повторяющимися союзами, и  конструкции с несколькими рядами однородных членов, которые внутри ряда соединены одиночным союзом.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21785" t="42857" r="24326" b="48470"/>
          <a:stretch>
            <a:fillRect/>
          </a:stretch>
        </p:blipFill>
        <p:spPr bwMode="auto">
          <a:xfrm>
            <a:off x="683568" y="2366973"/>
            <a:ext cx="721523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842" y="2996952"/>
            <a:ext cx="90721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(Это предложение с тремя рядами однородных членов: </a:t>
            </a:r>
            <a:r>
              <a:rPr lang="ru-RU" dirty="0" smtClean="0"/>
              <a:t> двумя </a:t>
            </a:r>
            <a:r>
              <a:rPr lang="ru-RU" dirty="0"/>
              <a:t>однородными подлежащими, двумя </a:t>
            </a:r>
            <a:r>
              <a:rPr lang="ru-RU" dirty="0" smtClean="0"/>
              <a:t>однородными сказуемыми и двумя </a:t>
            </a:r>
            <a:r>
              <a:rPr lang="ru-RU" dirty="0"/>
              <a:t>однородными обстоятельствами</a:t>
            </a:r>
            <a:r>
              <a:rPr lang="ru-RU" dirty="0" smtClean="0"/>
              <a:t>):</a:t>
            </a:r>
          </a:p>
        </p:txBody>
      </p:sp>
      <p:pic>
        <p:nvPicPr>
          <p:cNvPr id="8" name="Рисунок 7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9925" t="45575" r="23015" b="29646"/>
          <a:stretch>
            <a:fillRect/>
          </a:stretch>
        </p:blipFill>
        <p:spPr bwMode="auto">
          <a:xfrm>
            <a:off x="341701" y="3953684"/>
            <a:ext cx="8532438" cy="1851580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23728" y="5805264"/>
            <a:ext cx="4107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</a:pPr>
            <a:r>
              <a:rPr lang="ru-RU" sz="2400" i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Запятые нигде не ставятся!</a:t>
            </a:r>
            <a:endParaRPr lang="ru-RU" sz="36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13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16996"/>
            <a:ext cx="6357392" cy="452596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одержимое 15"/>
          <p:cNvSpPr txBox="1">
            <a:spLocks/>
          </p:cNvSpPr>
          <p:nvPr/>
        </p:nvSpPr>
        <p:spPr bwMode="auto">
          <a:xfrm>
            <a:off x="112653" y="836160"/>
            <a:ext cx="8928991" cy="619324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  <a:sym typeface="Wingdings"/>
              </a:rPr>
              <a:t></a:t>
            </a: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Ловушка №2!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Фразеологические обороты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(устойчивые сочетания слов):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с того ни с сего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И день и ночь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И стар и млад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И смех и горе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И там и сям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взад ни вперед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да ни нет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за что ни про что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рыба ни мясо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/>
              </a:rPr>
              <a:t>Ни свет ни заря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2915816" y="2348880"/>
            <a:ext cx="648072" cy="4320480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4278287"/>
            <a:ext cx="44609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Запятая внутри них не ставится!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34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Постановка запятой в простом предложении с однородными членами</a:t>
            </a:r>
            <a:endParaRPr lang="ru-RU" sz="360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28625" y="1643063"/>
            <a:ext cx="8229600" cy="3071812"/>
          </a:xfrm>
        </p:spPr>
        <p:txBody>
          <a:bodyPr anchor="ctr"/>
          <a:lstStyle/>
          <a:p>
            <a:pPr marL="174625" indent="9525" algn="just" eaLnBrk="1" hangingPunct="1">
              <a:lnSpc>
                <a:spcPct val="250000"/>
              </a:lnSpc>
              <a:spcBef>
                <a:spcPct val="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Мы </a:t>
            </a:r>
            <a:r>
              <a:rPr lang="ru-RU" sz="2400" b="1" i="1" smtClean="0">
                <a:latin typeface="Arial" charset="0"/>
                <a:cs typeface="Arial" charset="0"/>
              </a:rPr>
              <a:t> были </a:t>
            </a:r>
            <a:r>
              <a:rPr lang="ru-RU" sz="2400" i="1" smtClean="0">
                <a:latin typeface="Arial" charset="0"/>
                <a:cs typeface="Arial" charset="0"/>
              </a:rPr>
              <a:t> не только  </a:t>
            </a:r>
            <a:r>
              <a:rPr lang="ru-RU" sz="2400" b="1" i="1" smtClean="0">
                <a:latin typeface="Arial" charset="0"/>
                <a:cs typeface="Arial" charset="0"/>
              </a:rPr>
              <a:t>удивлены,</a:t>
            </a:r>
            <a:r>
              <a:rPr lang="ru-RU" sz="2400" i="1" smtClean="0">
                <a:latin typeface="Arial" charset="0"/>
                <a:cs typeface="Arial" charset="0"/>
              </a:rPr>
              <a:t> но и </a:t>
            </a:r>
            <a:r>
              <a:rPr lang="ru-RU" sz="2400" b="1" i="1" smtClean="0">
                <a:latin typeface="Arial" charset="0"/>
                <a:cs typeface="Arial" charset="0"/>
              </a:rPr>
              <a:t>обрадованы</a:t>
            </a:r>
            <a:r>
              <a:rPr lang="ru-RU" sz="2400" i="1" smtClean="0">
                <a:latin typeface="Arial" charset="0"/>
                <a:cs typeface="Arial" charset="0"/>
              </a:rPr>
              <a:t>.</a:t>
            </a:r>
            <a:r>
              <a:rPr lang="ru-RU" sz="2400" b="1" i="1" smtClean="0">
                <a:latin typeface="Arial" charset="0"/>
                <a:cs typeface="Arial" charset="0"/>
              </a:rPr>
              <a:t> </a:t>
            </a:r>
          </a:p>
          <a:p>
            <a:pPr marL="174625" indent="9525" algn="just" eaLnBrk="1" hangingPunct="1">
              <a:lnSpc>
                <a:spcPct val="250000"/>
              </a:lnSpc>
              <a:spcBef>
                <a:spcPct val="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Гаврила</a:t>
            </a:r>
            <a:r>
              <a:rPr lang="ru-RU" sz="2400" b="1" i="1" smtClean="0">
                <a:latin typeface="Arial" charset="0"/>
                <a:cs typeface="Arial" charset="0"/>
              </a:rPr>
              <a:t>  хотел  </a:t>
            </a:r>
            <a:r>
              <a:rPr lang="ru-RU" sz="2400" i="1" smtClean="0">
                <a:latin typeface="Arial" charset="0"/>
                <a:cs typeface="Arial" charset="0"/>
              </a:rPr>
              <a:t>что-то</a:t>
            </a:r>
            <a:r>
              <a:rPr lang="ru-RU" sz="2400" b="1" i="1" smtClean="0">
                <a:latin typeface="Arial" charset="0"/>
                <a:cs typeface="Arial" charset="0"/>
              </a:rPr>
              <a:t>  возразить,  </a:t>
            </a:r>
            <a:r>
              <a:rPr lang="ru-RU" sz="2400" i="1" smtClean="0">
                <a:latin typeface="Arial" charset="0"/>
                <a:cs typeface="Arial" charset="0"/>
              </a:rPr>
              <a:t>да</a:t>
            </a:r>
            <a:r>
              <a:rPr lang="ru-RU" sz="2400" b="1" i="1" smtClean="0">
                <a:latin typeface="Arial" charset="0"/>
                <a:cs typeface="Arial" charset="0"/>
              </a:rPr>
              <a:t>  сжал </a:t>
            </a:r>
            <a:r>
              <a:rPr lang="ru-RU" sz="2400" i="1" smtClean="0">
                <a:latin typeface="Arial" charset="0"/>
                <a:cs typeface="Arial" charset="0"/>
              </a:rPr>
              <a:t>губы.</a:t>
            </a:r>
            <a:r>
              <a:rPr lang="ru-RU" sz="2400" b="1" i="1" smtClean="0"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2143125" y="2143125"/>
            <a:ext cx="857250" cy="71438"/>
            <a:chOff x="2209800" y="2133600"/>
            <a:chExt cx="1676400" cy="7778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642938" y="3071813"/>
            <a:ext cx="2000250" cy="71437"/>
            <a:chOff x="2209800" y="2133600"/>
            <a:chExt cx="1676400" cy="77788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2209800" y="213360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209800" y="220966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Овал 20"/>
          <p:cNvSpPr/>
          <p:nvPr/>
        </p:nvSpPr>
        <p:spPr>
          <a:xfrm>
            <a:off x="3429000" y="1643063"/>
            <a:ext cx="2000250" cy="571500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000125" y="2071688"/>
            <a:ext cx="5715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7715250" y="1714500"/>
            <a:ext cx="1000125" cy="428625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7" name="Группа 8"/>
          <p:cNvGrpSpPr>
            <a:grpSpLocks/>
          </p:cNvGrpSpPr>
          <p:nvPr/>
        </p:nvGrpSpPr>
        <p:grpSpPr bwMode="auto">
          <a:xfrm>
            <a:off x="5786438" y="2143125"/>
            <a:ext cx="1714500" cy="71438"/>
            <a:chOff x="2209800" y="2133600"/>
            <a:chExt cx="1676400" cy="77788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67"/>
          <p:cNvGrpSpPr>
            <a:grpSpLocks/>
          </p:cNvGrpSpPr>
          <p:nvPr/>
        </p:nvGrpSpPr>
        <p:grpSpPr bwMode="auto">
          <a:xfrm>
            <a:off x="3286125" y="2428875"/>
            <a:ext cx="4286250" cy="1071563"/>
            <a:chOff x="3286116" y="2428868"/>
            <a:chExt cx="4286280" cy="1071563"/>
          </a:xfrm>
        </p:grpSpPr>
        <p:grpSp>
          <p:nvGrpSpPr>
            <p:cNvPr id="32803" name="Группа 34"/>
            <p:cNvGrpSpPr>
              <a:grpSpLocks/>
            </p:cNvGrpSpPr>
            <p:nvPr/>
          </p:nvGrpSpPr>
          <p:grpSpPr bwMode="auto">
            <a:xfrm>
              <a:off x="3286116" y="2571744"/>
              <a:ext cx="4286280" cy="928687"/>
              <a:chOff x="1071538" y="5072063"/>
              <a:chExt cx="4286280" cy="928694"/>
            </a:xfrm>
          </p:grpSpPr>
          <p:sp>
            <p:nvSpPr>
              <p:cNvPr id="23" name="Содержимое 2"/>
              <p:cNvSpPr txBox="1">
                <a:spLocks/>
              </p:cNvSpPr>
              <p:nvPr/>
            </p:nvSpPr>
            <p:spPr bwMode="auto">
              <a:xfrm>
                <a:off x="1071538" y="5072063"/>
                <a:ext cx="4286280" cy="928694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 anchor="ctr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не только         но и </a:t>
                </a:r>
              </a:p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как                     так</a:t>
                </a:r>
              </a:p>
            </p:txBody>
          </p:sp>
          <p:grpSp>
            <p:nvGrpSpPr>
              <p:cNvPr id="32806" name="Группа 28"/>
              <p:cNvGrpSpPr>
                <a:grpSpLocks/>
              </p:cNvGrpSpPr>
              <p:nvPr/>
            </p:nvGrpSpPr>
            <p:grpSpPr bwMode="auto">
              <a:xfrm>
                <a:off x="3000364" y="5214940"/>
                <a:ext cx="500066" cy="500067"/>
                <a:chOff x="3000364" y="5214940"/>
                <a:chExt cx="500066" cy="500067"/>
              </a:xfrm>
            </p:grpSpPr>
            <p:sp>
              <p:nvSpPr>
                <p:cNvPr id="18" name="Овал 17"/>
                <p:cNvSpPr/>
                <p:nvPr/>
              </p:nvSpPr>
              <p:spPr>
                <a:xfrm>
                  <a:off x="3000364" y="5214938"/>
                  <a:ext cx="500065" cy="500067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2813" name="Группа 8"/>
                <p:cNvGrpSpPr>
                  <a:grpSpLocks/>
                </p:cNvGrpSpPr>
                <p:nvPr/>
              </p:nvGrpSpPr>
              <p:grpSpPr bwMode="auto">
                <a:xfrm>
                  <a:off x="3071802" y="5430847"/>
                  <a:ext cx="357191" cy="71436"/>
                  <a:chOff x="10591800" y="2212975"/>
                  <a:chExt cx="1676405" cy="77781"/>
                </a:xfrm>
              </p:grpSpPr>
              <p:cxnSp>
                <p:nvCxnSpPr>
                  <p:cNvPr id="27" name="Прямая соединительная линия 26"/>
                  <p:cNvCxnSpPr/>
                  <p:nvPr/>
                </p:nvCxnSpPr>
                <p:spPr>
                  <a:xfrm>
                    <a:off x="10591795" y="2212967"/>
                    <a:ext cx="167640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Прямая соединительная линия 27"/>
                  <p:cNvCxnSpPr/>
                  <p:nvPr/>
                </p:nvCxnSpPr>
                <p:spPr>
                  <a:xfrm>
                    <a:off x="10591795" y="2289023"/>
                    <a:ext cx="167640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2807" name="Группа 29"/>
              <p:cNvGrpSpPr>
                <a:grpSpLocks/>
              </p:cNvGrpSpPr>
              <p:nvPr/>
            </p:nvGrpSpPr>
            <p:grpSpPr bwMode="auto">
              <a:xfrm>
                <a:off x="4714876" y="5214940"/>
                <a:ext cx="500067" cy="500067"/>
                <a:chOff x="3357554" y="5214940"/>
                <a:chExt cx="500067" cy="500067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3357554" y="5214938"/>
                  <a:ext cx="500066" cy="500067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2809" name="Группа 8"/>
                <p:cNvGrpSpPr>
                  <a:grpSpLocks/>
                </p:cNvGrpSpPr>
                <p:nvPr/>
              </p:nvGrpSpPr>
              <p:grpSpPr bwMode="auto">
                <a:xfrm>
                  <a:off x="3428992" y="5430843"/>
                  <a:ext cx="357190" cy="71445"/>
                  <a:chOff x="12268200" y="2212920"/>
                  <a:chExt cx="1676400" cy="77789"/>
                </a:xfrm>
              </p:grpSpPr>
              <p:cxnSp>
                <p:nvCxnSpPr>
                  <p:cNvPr id="33" name="Прямая соединительная линия 32"/>
                  <p:cNvCxnSpPr/>
                  <p:nvPr/>
                </p:nvCxnSpPr>
                <p:spPr>
                  <a:xfrm>
                    <a:off x="12268200" y="2212917"/>
                    <a:ext cx="1676405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Прямая соединительная линия 33"/>
                  <p:cNvCxnSpPr/>
                  <p:nvPr/>
                </p:nvCxnSpPr>
                <p:spPr>
                  <a:xfrm>
                    <a:off x="12268200" y="2288970"/>
                    <a:ext cx="1676405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2804" name="TextBox 17"/>
            <p:cNvSpPr txBox="1">
              <a:spLocks noChangeArrowheads="1"/>
            </p:cNvSpPr>
            <p:nvPr/>
          </p:nvSpPr>
          <p:spPr bwMode="auto">
            <a:xfrm>
              <a:off x="5643570" y="2428868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6" name="Группа 8"/>
          <p:cNvGrpSpPr>
            <a:grpSpLocks/>
          </p:cNvGrpSpPr>
          <p:nvPr/>
        </p:nvGrpSpPr>
        <p:grpSpPr bwMode="auto">
          <a:xfrm>
            <a:off x="2500313" y="4000500"/>
            <a:ext cx="1000125" cy="71438"/>
            <a:chOff x="2209800" y="2133600"/>
            <a:chExt cx="1676400" cy="77788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8"/>
          <p:cNvGrpSpPr>
            <a:grpSpLocks/>
          </p:cNvGrpSpPr>
          <p:nvPr/>
        </p:nvGrpSpPr>
        <p:grpSpPr bwMode="auto">
          <a:xfrm>
            <a:off x="5143500" y="4000500"/>
            <a:ext cx="1714500" cy="71438"/>
            <a:chOff x="2209800" y="2133600"/>
            <a:chExt cx="1676400" cy="77788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8"/>
          <p:cNvGrpSpPr>
            <a:grpSpLocks/>
          </p:cNvGrpSpPr>
          <p:nvPr/>
        </p:nvGrpSpPr>
        <p:grpSpPr bwMode="auto">
          <a:xfrm>
            <a:off x="7858125" y="4000500"/>
            <a:ext cx="785813" cy="71438"/>
            <a:chOff x="2209800" y="2133600"/>
            <a:chExt cx="1676400" cy="77788"/>
          </a:xfrm>
        </p:grpSpPr>
        <p:cxnSp>
          <p:nvCxnSpPr>
            <p:cNvPr id="77" name="Прямая соединительная линия 76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Овал 78"/>
          <p:cNvSpPr/>
          <p:nvPr/>
        </p:nvSpPr>
        <p:spPr>
          <a:xfrm>
            <a:off x="7143750" y="3500438"/>
            <a:ext cx="476250" cy="500062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0" name="Группа 92"/>
          <p:cNvGrpSpPr>
            <a:grpSpLocks/>
          </p:cNvGrpSpPr>
          <p:nvPr/>
        </p:nvGrpSpPr>
        <p:grpSpPr bwMode="auto">
          <a:xfrm>
            <a:off x="3357563" y="4500563"/>
            <a:ext cx="2928937" cy="1071562"/>
            <a:chOff x="4714864" y="4643446"/>
            <a:chExt cx="2928970" cy="1071558"/>
          </a:xfrm>
        </p:grpSpPr>
        <p:grpSp>
          <p:nvGrpSpPr>
            <p:cNvPr id="32784" name="Группа 34"/>
            <p:cNvGrpSpPr>
              <a:grpSpLocks/>
            </p:cNvGrpSpPr>
            <p:nvPr/>
          </p:nvGrpSpPr>
          <p:grpSpPr bwMode="auto">
            <a:xfrm>
              <a:off x="4714864" y="4786317"/>
              <a:ext cx="2928970" cy="928687"/>
              <a:chOff x="1071538" y="5072063"/>
              <a:chExt cx="2928991" cy="928694"/>
            </a:xfrm>
          </p:grpSpPr>
          <p:sp>
            <p:nvSpPr>
              <p:cNvPr id="81" name="Содержимое 2"/>
              <p:cNvSpPr txBox="1">
                <a:spLocks/>
              </p:cNvSpPr>
              <p:nvPr/>
            </p:nvSpPr>
            <p:spPr bwMode="auto">
              <a:xfrm>
                <a:off x="1071538" y="5072063"/>
                <a:ext cx="2928991" cy="928694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 anchor="ctr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       </a:t>
                </a: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а</a:t>
                </a:r>
              </a:p>
              <a:p>
                <a:pPr indent="7938" algn="ctr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но</a:t>
                </a:r>
              </a:p>
              <a:p>
                <a:pPr indent="7938" algn="ctr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да (но)</a:t>
                </a:r>
              </a:p>
            </p:txBody>
          </p:sp>
          <p:grpSp>
            <p:nvGrpSpPr>
              <p:cNvPr id="32787" name="Группа 28"/>
              <p:cNvGrpSpPr>
                <a:grpSpLocks/>
              </p:cNvGrpSpPr>
              <p:nvPr/>
            </p:nvGrpSpPr>
            <p:grpSpPr bwMode="auto">
              <a:xfrm>
                <a:off x="1214414" y="5286377"/>
                <a:ext cx="500066" cy="500067"/>
                <a:chOff x="1214414" y="5286377"/>
                <a:chExt cx="500066" cy="500067"/>
              </a:xfrm>
            </p:grpSpPr>
            <p:sp>
              <p:nvSpPr>
                <p:cNvPr id="88" name="Овал 87"/>
                <p:cNvSpPr/>
                <p:nvPr/>
              </p:nvSpPr>
              <p:spPr>
                <a:xfrm>
                  <a:off x="1214416" y="5286379"/>
                  <a:ext cx="500071" cy="50006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2794" name="Группа 8"/>
                <p:cNvGrpSpPr>
                  <a:grpSpLocks/>
                </p:cNvGrpSpPr>
                <p:nvPr/>
              </p:nvGrpSpPr>
              <p:grpSpPr bwMode="auto">
                <a:xfrm>
                  <a:off x="1285852" y="5502456"/>
                  <a:ext cx="357191" cy="71445"/>
                  <a:chOff x="2209800" y="2290891"/>
                  <a:chExt cx="1676405" cy="77789"/>
                </a:xfrm>
              </p:grpSpPr>
              <p:cxnSp>
                <p:nvCxnSpPr>
                  <p:cNvPr id="90" name="Прямая соединительная линия 89"/>
                  <p:cNvCxnSpPr/>
                  <p:nvPr/>
                </p:nvCxnSpPr>
                <p:spPr>
                  <a:xfrm>
                    <a:off x="2209809" y="2290699"/>
                    <a:ext cx="1676419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Прямая соединительная линия 90"/>
                  <p:cNvCxnSpPr/>
                  <p:nvPr/>
                </p:nvCxnSpPr>
                <p:spPr>
                  <a:xfrm>
                    <a:off x="2209809" y="2366752"/>
                    <a:ext cx="1676419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2788" name="Группа 29"/>
              <p:cNvGrpSpPr>
                <a:grpSpLocks/>
              </p:cNvGrpSpPr>
              <p:nvPr/>
            </p:nvGrpSpPr>
            <p:grpSpPr bwMode="auto">
              <a:xfrm>
                <a:off x="3357583" y="5286384"/>
                <a:ext cx="500067" cy="500067"/>
                <a:chOff x="2000261" y="5286384"/>
                <a:chExt cx="500067" cy="500067"/>
              </a:xfrm>
            </p:grpSpPr>
            <p:sp>
              <p:nvSpPr>
                <p:cNvPr id="84" name="Овал 83"/>
                <p:cNvSpPr/>
                <p:nvPr/>
              </p:nvSpPr>
              <p:spPr>
                <a:xfrm>
                  <a:off x="2000258" y="5286379"/>
                  <a:ext cx="500071" cy="50006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2790" name="Группа 8"/>
                <p:cNvGrpSpPr>
                  <a:grpSpLocks/>
                </p:cNvGrpSpPr>
                <p:nvPr/>
              </p:nvGrpSpPr>
              <p:grpSpPr bwMode="auto">
                <a:xfrm>
                  <a:off x="2071697" y="5502284"/>
                  <a:ext cx="357191" cy="71428"/>
                  <a:chOff x="5898013" y="2290837"/>
                  <a:chExt cx="1676406" cy="77775"/>
                </a:xfrm>
              </p:grpSpPr>
              <p:cxnSp>
                <p:nvCxnSpPr>
                  <p:cNvPr id="86" name="Прямая соединительная линия 85"/>
                  <p:cNvCxnSpPr/>
                  <p:nvPr/>
                </p:nvCxnSpPr>
                <p:spPr>
                  <a:xfrm>
                    <a:off x="5898008" y="2290833"/>
                    <a:ext cx="167642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Прямая соединительная линия 86"/>
                  <p:cNvCxnSpPr/>
                  <p:nvPr/>
                </p:nvCxnSpPr>
                <p:spPr>
                  <a:xfrm>
                    <a:off x="5898008" y="2366889"/>
                    <a:ext cx="167642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2785" name="TextBox 17"/>
            <p:cNvSpPr txBox="1">
              <a:spLocks noChangeArrowheads="1"/>
            </p:cNvSpPr>
            <p:nvPr/>
          </p:nvSpPr>
          <p:spPr bwMode="auto">
            <a:xfrm>
              <a:off x="5286380" y="464344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051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7" grpId="0" animBg="1"/>
      <p:bldP spid="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Постановка запятой в простом предложении с однородными членами</a:t>
            </a:r>
            <a:endParaRPr lang="ru-RU" sz="360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1928813"/>
          </a:xfrm>
        </p:spPr>
        <p:txBody>
          <a:bodyPr anchor="ctr"/>
          <a:lstStyle/>
          <a:p>
            <a:pPr marL="174625" indent="9525" algn="just" eaLnBrk="1" hangingPunct="1">
              <a:lnSpc>
                <a:spcPct val="250000"/>
              </a:lnSpc>
              <a:spcBef>
                <a:spcPct val="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Иные хозяева вырастили уже вишни, или сирень, или жасмин.</a:t>
            </a:r>
            <a:endParaRPr lang="ru-RU" sz="2400" b="1" i="1" smtClean="0">
              <a:latin typeface="Arial" charset="0"/>
              <a:cs typeface="Arial" charset="0"/>
            </a:endParaRPr>
          </a:p>
          <a:p>
            <a:pPr marL="174625" indent="9525" algn="just" eaLnBrk="1" hangingPunct="1">
              <a:lnSpc>
                <a:spcPct val="250000"/>
              </a:lnSpc>
              <a:spcBef>
                <a:spcPct val="0"/>
              </a:spcBef>
              <a:buSzPct val="110000"/>
              <a:buFont typeface="Wingdings 2" pitchFamily="18" charset="2"/>
              <a:buNone/>
            </a:pPr>
            <a:r>
              <a:rPr lang="ru-RU" sz="2400" b="1" i="1" smtClean="0"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3286125" y="1928813"/>
            <a:ext cx="1500188" cy="71437"/>
            <a:chOff x="2209800" y="2133600"/>
            <a:chExt cx="1676412" cy="77789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209800" y="2133600"/>
              <a:ext cx="1676412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209800" y="2209661"/>
              <a:ext cx="1676412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Овал 20"/>
          <p:cNvSpPr/>
          <p:nvPr/>
        </p:nvSpPr>
        <p:spPr>
          <a:xfrm>
            <a:off x="6786563" y="1428750"/>
            <a:ext cx="642937" cy="571500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1928813" y="1928813"/>
            <a:ext cx="11430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одержимое 2"/>
          <p:cNvSpPr txBox="1">
            <a:spLocks/>
          </p:cNvSpPr>
          <p:nvPr/>
        </p:nvSpPr>
        <p:spPr bwMode="auto">
          <a:xfrm>
            <a:off x="571500" y="2928938"/>
            <a:ext cx="77152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45720"/>
          <a:lstStyle/>
          <a:p>
            <a:pPr marL="534988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buFont typeface="Wingdings" pitchFamily="2" charset="2"/>
              <a:buChar char="ü"/>
              <a:defRPr/>
            </a:pPr>
            <a:r>
              <a:rPr lang="ru-RU" sz="2600" dirty="0">
                <a:solidFill>
                  <a:prstClr val="black"/>
                </a:solidFill>
                <a:latin typeface="Arial" charset="0"/>
                <a:cs typeface="Arial" charset="0"/>
              </a:rPr>
              <a:t>Запятая </a:t>
            </a:r>
            <a:r>
              <a:rPr lang="ru-RU" sz="2600" b="1" u="sng" dirty="0">
                <a:solidFill>
                  <a:prstClr val="black"/>
                </a:solidFill>
                <a:latin typeface="Arial" charset="0"/>
                <a:cs typeface="Arial" charset="0"/>
              </a:rPr>
              <a:t>не ставится</a:t>
            </a:r>
            <a:r>
              <a:rPr lang="ru-RU" sz="2600" dirty="0">
                <a:solidFill>
                  <a:prstClr val="black"/>
                </a:solidFill>
                <a:latin typeface="Arial" charset="0"/>
                <a:cs typeface="Arial" charset="0"/>
              </a:rPr>
              <a:t> во фразеологических оборотах с повторяющимися союзами: 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и то и сё,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то ни сё,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свет ни заря,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рыба ни мясо,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днём ни ночью,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дать ни взять,</a:t>
            </a:r>
          </a:p>
          <a:p>
            <a:pPr marL="2781300" indent="-350838" algn="just" fontAlgn="base">
              <a:spcBef>
                <a:spcPct val="0"/>
              </a:spcBef>
              <a:buClr>
                <a:srgbClr val="B8762E"/>
              </a:buClr>
              <a:buSzPct val="150000"/>
              <a:defRPr/>
            </a:pPr>
            <a:r>
              <a:rPr lang="ru-RU" sz="2600" i="1" dirty="0">
                <a:solidFill>
                  <a:prstClr val="black"/>
                </a:solidFill>
                <a:latin typeface="Arial" charset="0"/>
                <a:cs typeface="Arial" charset="0"/>
              </a:rPr>
              <a:t>ни взад ни вперёд.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5786438" y="2000250"/>
            <a:ext cx="85725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572375" y="2000250"/>
            <a:ext cx="928688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214438" y="2928938"/>
            <a:ext cx="1000125" cy="158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571500" y="2357438"/>
            <a:ext cx="642938" cy="571500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4" name="Группа 60"/>
          <p:cNvGrpSpPr>
            <a:grpSpLocks/>
          </p:cNvGrpSpPr>
          <p:nvPr/>
        </p:nvGrpSpPr>
        <p:grpSpPr bwMode="auto">
          <a:xfrm>
            <a:off x="2643188" y="2000250"/>
            <a:ext cx="4017962" cy="1000125"/>
            <a:chOff x="3339695" y="2500306"/>
            <a:chExt cx="4018387" cy="1000124"/>
          </a:xfrm>
        </p:grpSpPr>
        <p:sp>
          <p:nvSpPr>
            <p:cNvPr id="23" name="Содержимое 2"/>
            <p:cNvSpPr txBox="1">
              <a:spLocks/>
            </p:cNvSpPr>
            <p:nvPr/>
          </p:nvSpPr>
          <p:spPr bwMode="auto">
            <a:xfrm>
              <a:off x="3339695" y="2571743"/>
              <a:ext cx="4018387" cy="928687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indent="7938" algn="just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         или         </a:t>
              </a:r>
              <a:r>
                <a:rPr lang="ru-RU" sz="2800" b="1" dirty="0" err="1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или</a:t>
              </a:r>
              <a:endParaRPr lang="ru-RU" sz="2800" b="1" dirty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806" name="TextBox 17"/>
            <p:cNvSpPr txBox="1">
              <a:spLocks noChangeArrowheads="1"/>
            </p:cNvSpPr>
            <p:nvPr/>
          </p:nvSpPr>
          <p:spPr bwMode="auto">
            <a:xfrm>
              <a:off x="3929058" y="250030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  <p:grpSp>
          <p:nvGrpSpPr>
            <p:cNvPr id="33807" name="Группа 51"/>
            <p:cNvGrpSpPr>
              <a:grpSpLocks/>
            </p:cNvGrpSpPr>
            <p:nvPr/>
          </p:nvGrpSpPr>
          <p:grpSpPr bwMode="auto">
            <a:xfrm>
              <a:off x="6643702" y="2714620"/>
              <a:ext cx="493815" cy="500063"/>
              <a:chOff x="1928794" y="3357561"/>
              <a:chExt cx="493815" cy="500063"/>
            </a:xfrm>
          </p:grpSpPr>
          <p:sp>
            <p:nvSpPr>
              <p:cNvPr id="18" name="Овал 17"/>
              <p:cNvSpPr/>
              <p:nvPr/>
            </p:nvSpPr>
            <p:spPr bwMode="auto">
              <a:xfrm>
                <a:off x="1928723" y="3357560"/>
                <a:ext cx="493765" cy="500061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>
              <a:xfrm>
                <a:off x="2000169" y="3643309"/>
                <a:ext cx="357225" cy="1587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08" name="Группа 52"/>
            <p:cNvGrpSpPr>
              <a:grpSpLocks/>
            </p:cNvGrpSpPr>
            <p:nvPr/>
          </p:nvGrpSpPr>
          <p:grpSpPr bwMode="auto">
            <a:xfrm>
              <a:off x="5000628" y="2786058"/>
              <a:ext cx="493815" cy="500063"/>
              <a:chOff x="1928794" y="3357561"/>
              <a:chExt cx="493815" cy="500063"/>
            </a:xfrm>
          </p:grpSpPr>
          <p:sp>
            <p:nvSpPr>
              <p:cNvPr id="54" name="Овал 53"/>
              <p:cNvSpPr/>
              <p:nvPr/>
            </p:nvSpPr>
            <p:spPr bwMode="auto">
              <a:xfrm>
                <a:off x="1928562" y="3357559"/>
                <a:ext cx="493764" cy="50006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2000006" y="3643308"/>
                <a:ext cx="357226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09" name="Группа 55"/>
            <p:cNvGrpSpPr>
              <a:grpSpLocks/>
            </p:cNvGrpSpPr>
            <p:nvPr/>
          </p:nvGrpSpPr>
          <p:grpSpPr bwMode="auto">
            <a:xfrm>
              <a:off x="3500430" y="2786058"/>
              <a:ext cx="493815" cy="500063"/>
              <a:chOff x="1928794" y="3357561"/>
              <a:chExt cx="493815" cy="500063"/>
            </a:xfrm>
          </p:grpSpPr>
          <p:sp>
            <p:nvSpPr>
              <p:cNvPr id="57" name="Овал 56"/>
              <p:cNvSpPr/>
              <p:nvPr/>
            </p:nvSpPr>
            <p:spPr bwMode="auto">
              <a:xfrm>
                <a:off x="1928413" y="3357559"/>
                <a:ext cx="493765" cy="50006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1999858" y="3643308"/>
                <a:ext cx="357225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810" name="TextBox 17"/>
            <p:cNvSpPr txBox="1">
              <a:spLocks noChangeArrowheads="1"/>
            </p:cNvSpPr>
            <p:nvPr/>
          </p:nvSpPr>
          <p:spPr bwMode="auto">
            <a:xfrm>
              <a:off x="5429256" y="250030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03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9" grpId="0" build="p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184"/>
          </a:xfrm>
        </p:spPr>
        <p:txBody>
          <a:bodyPr anchor="ctr"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Постановка запятой в простом предложении с однородными членами</a:t>
            </a:r>
            <a:endParaRPr lang="ru-RU" sz="360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428625" y="1000125"/>
            <a:ext cx="8229600" cy="4786313"/>
          </a:xfrm>
        </p:spPr>
        <p:txBody>
          <a:bodyPr anchor="ctr"/>
          <a:lstStyle/>
          <a:p>
            <a:pPr marL="174625" indent="9525" algn="just" eaLnBrk="1" hangingPunct="1">
              <a:lnSpc>
                <a:spcPct val="250000"/>
              </a:lnSpc>
              <a:spcBef>
                <a:spcPct val="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Пурга, </a:t>
            </a:r>
            <a:r>
              <a:rPr lang="ru-RU" sz="2400" i="1" smtClean="0">
                <a:latin typeface="Arial" charset="0"/>
                <a:cs typeface="Arial" charset="0"/>
              </a:rPr>
              <a:t>сильный</a:t>
            </a:r>
            <a:r>
              <a:rPr lang="ru-RU" sz="2400" b="1" i="1" smtClean="0">
                <a:latin typeface="Arial" charset="0"/>
                <a:cs typeface="Arial" charset="0"/>
              </a:rPr>
              <a:t> ветер </a:t>
            </a:r>
            <a:r>
              <a:rPr lang="ru-RU" sz="2400" i="1" smtClean="0">
                <a:latin typeface="Arial" charset="0"/>
                <a:cs typeface="Arial" charset="0"/>
              </a:rPr>
              <a:t>остановили путников.</a:t>
            </a:r>
          </a:p>
          <a:p>
            <a:pPr marL="174625" indent="9525" algn="just" eaLnBrk="1" hangingPunct="1">
              <a:lnSpc>
                <a:spcPct val="250000"/>
              </a:lnSpc>
              <a:spcBef>
                <a:spcPts val="600"/>
              </a:spcBef>
              <a:buSzPct val="110000"/>
              <a:buFont typeface="Bodoni MT" pitchFamily="18" charset="0"/>
              <a:buAutoNum type="arabicParenR"/>
            </a:pPr>
            <a:r>
              <a:rPr lang="ru-RU" sz="2400" i="1" smtClean="0">
                <a:latin typeface="Arial" charset="0"/>
                <a:cs typeface="Arial" charset="0"/>
              </a:rPr>
              <a:t>Много лет </a:t>
            </a:r>
            <a:r>
              <a:rPr lang="ru-RU" sz="2400" b="1" i="1" smtClean="0">
                <a:latin typeface="Arial" charset="0"/>
                <a:cs typeface="Arial" charset="0"/>
              </a:rPr>
              <a:t>жили и трудились </a:t>
            </a:r>
            <a:r>
              <a:rPr lang="ru-RU" sz="2400" i="1" smtClean="0">
                <a:latin typeface="Arial" charset="0"/>
                <a:cs typeface="Arial" charset="0"/>
              </a:rPr>
              <a:t>в Сибири</a:t>
            </a:r>
            <a:br>
              <a:rPr lang="ru-RU" sz="2400" i="1" smtClean="0">
                <a:latin typeface="Arial" charset="0"/>
                <a:cs typeface="Arial" charset="0"/>
              </a:rPr>
            </a:br>
            <a:r>
              <a:rPr lang="ru-RU" sz="2400" i="1" smtClean="0">
                <a:latin typeface="Arial" charset="0"/>
                <a:cs typeface="Arial" charset="0"/>
              </a:rPr>
              <a:t>потомки   Ермака   Тимофеевича.</a:t>
            </a:r>
          </a:p>
          <a:p>
            <a:pPr marL="174625" indent="9525" algn="just" eaLnBrk="1" hangingPunct="1">
              <a:lnSpc>
                <a:spcPct val="250000"/>
              </a:lnSpc>
              <a:spcBef>
                <a:spcPts val="60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 Снег  </a:t>
            </a:r>
            <a:r>
              <a:rPr lang="ru-RU" sz="2400" i="1" smtClean="0">
                <a:latin typeface="Arial" charset="0"/>
                <a:cs typeface="Arial" charset="0"/>
              </a:rPr>
              <a:t>и  </a:t>
            </a:r>
            <a:r>
              <a:rPr lang="ru-RU" sz="2400" b="1" i="1" smtClean="0">
                <a:latin typeface="Arial" charset="0"/>
                <a:cs typeface="Arial" charset="0"/>
              </a:rPr>
              <a:t>ветер</a:t>
            </a:r>
            <a:r>
              <a:rPr lang="ru-RU" sz="2400" i="1" smtClean="0">
                <a:latin typeface="Arial" charset="0"/>
                <a:cs typeface="Arial" charset="0"/>
              </a:rPr>
              <a:t>, </a:t>
            </a:r>
            <a:r>
              <a:rPr lang="ru-RU" sz="2400" b="1" i="1" smtClean="0">
                <a:latin typeface="Arial" charset="0"/>
                <a:cs typeface="Arial" charset="0"/>
              </a:rPr>
              <a:t>солнце</a:t>
            </a:r>
            <a:r>
              <a:rPr lang="ru-RU" sz="2400" i="1" smtClean="0">
                <a:latin typeface="Arial" charset="0"/>
                <a:cs typeface="Arial" charset="0"/>
              </a:rPr>
              <a:t>  и  </a:t>
            </a:r>
            <a:r>
              <a:rPr lang="ru-RU" sz="2400" b="1" i="1" smtClean="0">
                <a:latin typeface="Arial" charset="0"/>
                <a:cs typeface="Arial" charset="0"/>
              </a:rPr>
              <a:t>дождь </a:t>
            </a:r>
            <a:r>
              <a:rPr lang="ru-RU" sz="2400" i="1" smtClean="0">
                <a:latin typeface="Arial" charset="0"/>
                <a:cs typeface="Arial" charset="0"/>
              </a:rPr>
              <a:t> сменяли друг  друга  во  время   нашего  путешествия.</a:t>
            </a:r>
            <a:endParaRPr lang="ru-RU" sz="2400" b="1" i="1" smtClean="0">
              <a:latin typeface="Arial" charset="0"/>
              <a:cs typeface="Arial" charset="0"/>
            </a:endParaRPr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3214688" y="2786063"/>
            <a:ext cx="857250" cy="71437"/>
            <a:chOff x="2209800" y="2133600"/>
            <a:chExt cx="1676400" cy="7778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209800" y="213360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209800" y="220966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4929188" y="2786063"/>
            <a:ext cx="1785937" cy="71437"/>
            <a:chOff x="2209800" y="2133600"/>
            <a:chExt cx="1676400" cy="77788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2209800" y="213360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209800" y="2209660"/>
              <a:ext cx="1676400" cy="1728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Прямая соединительная линия 9"/>
          <p:cNvCxnSpPr/>
          <p:nvPr/>
        </p:nvCxnSpPr>
        <p:spPr>
          <a:xfrm>
            <a:off x="1071563" y="4714875"/>
            <a:ext cx="785812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214813" y="2286000"/>
            <a:ext cx="547687" cy="571500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928813" y="4286250"/>
            <a:ext cx="476250" cy="428625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7" name="Группа 34"/>
          <p:cNvGrpSpPr>
            <a:grpSpLocks/>
          </p:cNvGrpSpPr>
          <p:nvPr/>
        </p:nvGrpSpPr>
        <p:grpSpPr bwMode="auto">
          <a:xfrm>
            <a:off x="5929313" y="3071813"/>
            <a:ext cx="2214562" cy="928687"/>
            <a:chOff x="1071538" y="5072063"/>
            <a:chExt cx="2214578" cy="928694"/>
          </a:xfrm>
        </p:grpSpPr>
        <p:sp>
          <p:nvSpPr>
            <p:cNvPr id="23" name="Содержимое 2"/>
            <p:cNvSpPr txBox="1">
              <a:spLocks/>
            </p:cNvSpPr>
            <p:nvPr/>
          </p:nvSpPr>
          <p:spPr bwMode="auto">
            <a:xfrm>
              <a:off x="1071538" y="5072063"/>
              <a:ext cx="2214578" cy="928694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indent="7938" algn="just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400" b="1" dirty="0">
                  <a:ln w="50800"/>
                  <a:solidFill>
                    <a:prstClr val="white">
                      <a:shade val="50000"/>
                    </a:prstClr>
                  </a:solidFill>
                </a:rPr>
                <a:t>         </a:t>
              </a: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</a:t>
              </a:r>
            </a:p>
            <a:p>
              <a:pPr indent="7938" algn="ctr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или</a:t>
              </a:r>
            </a:p>
          </p:txBody>
        </p:sp>
        <p:grpSp>
          <p:nvGrpSpPr>
            <p:cNvPr id="31787" name="Группа 28"/>
            <p:cNvGrpSpPr>
              <a:grpSpLocks/>
            </p:cNvGrpSpPr>
            <p:nvPr/>
          </p:nvGrpSpPr>
          <p:grpSpPr bwMode="auto">
            <a:xfrm>
              <a:off x="1214414" y="5286377"/>
              <a:ext cx="500066" cy="500066"/>
              <a:chOff x="1214414" y="5286377"/>
              <a:chExt cx="500066" cy="500066"/>
            </a:xfrm>
          </p:grpSpPr>
          <p:sp>
            <p:nvSpPr>
              <p:cNvPr id="18" name="Овал 17"/>
              <p:cNvSpPr/>
              <p:nvPr/>
            </p:nvSpPr>
            <p:spPr>
              <a:xfrm>
                <a:off x="1214414" y="5286377"/>
                <a:ext cx="500066" cy="500067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1794" name="Группа 8"/>
              <p:cNvGrpSpPr>
                <a:grpSpLocks/>
              </p:cNvGrpSpPr>
              <p:nvPr/>
            </p:nvGrpSpPr>
            <p:grpSpPr bwMode="auto">
              <a:xfrm>
                <a:off x="1285852" y="5502280"/>
                <a:ext cx="357190" cy="71439"/>
                <a:chOff x="2209800" y="2290892"/>
                <a:chExt cx="1676400" cy="77789"/>
              </a:xfrm>
            </p:grpSpPr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>
                  <a:off x="2209800" y="2290891"/>
                  <a:ext cx="1676405" cy="1729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>
                  <a:off x="2209800" y="2366951"/>
                  <a:ext cx="1676405" cy="1729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788" name="Группа 29"/>
            <p:cNvGrpSpPr>
              <a:grpSpLocks/>
            </p:cNvGrpSpPr>
            <p:nvPr/>
          </p:nvGrpSpPr>
          <p:grpSpPr bwMode="auto">
            <a:xfrm>
              <a:off x="2571736" y="5286377"/>
              <a:ext cx="500066" cy="500066"/>
              <a:chOff x="1214414" y="5286377"/>
              <a:chExt cx="500066" cy="500066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1214414" y="5286377"/>
                <a:ext cx="500067" cy="500067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1790" name="Группа 8"/>
              <p:cNvGrpSpPr>
                <a:grpSpLocks/>
              </p:cNvGrpSpPr>
              <p:nvPr/>
            </p:nvGrpSpPr>
            <p:grpSpPr bwMode="auto">
              <a:xfrm>
                <a:off x="1285852" y="5500693"/>
                <a:ext cx="357190" cy="71434"/>
                <a:chOff x="2209800" y="2288972"/>
                <a:chExt cx="1676400" cy="77777"/>
              </a:xfrm>
            </p:grpSpPr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>
                  <a:off x="2209805" y="2288971"/>
                  <a:ext cx="1676400" cy="172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2209805" y="2365024"/>
                  <a:ext cx="1676400" cy="172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36" name="Прямая соединительная линия 35"/>
          <p:cNvCxnSpPr/>
          <p:nvPr/>
        </p:nvCxnSpPr>
        <p:spPr>
          <a:xfrm>
            <a:off x="1000125" y="1857375"/>
            <a:ext cx="85725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429000" y="1857375"/>
            <a:ext cx="1000125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00313" y="4714875"/>
            <a:ext cx="928687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643313" y="4714875"/>
            <a:ext cx="1071562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429250" y="4714875"/>
            <a:ext cx="1000125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4857750" y="4286250"/>
            <a:ext cx="476250" cy="428625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5" name="Группа 62"/>
          <p:cNvGrpSpPr>
            <a:grpSpLocks/>
          </p:cNvGrpSpPr>
          <p:nvPr/>
        </p:nvGrpSpPr>
        <p:grpSpPr bwMode="auto">
          <a:xfrm>
            <a:off x="6572250" y="1571625"/>
            <a:ext cx="1714500" cy="862013"/>
            <a:chOff x="6572221" y="1571612"/>
            <a:chExt cx="1714500" cy="862013"/>
          </a:xfrm>
        </p:grpSpPr>
        <p:grpSp>
          <p:nvGrpSpPr>
            <p:cNvPr id="31777" name="Группа 40"/>
            <p:cNvGrpSpPr>
              <a:grpSpLocks/>
            </p:cNvGrpSpPr>
            <p:nvPr/>
          </p:nvGrpSpPr>
          <p:grpSpPr bwMode="auto">
            <a:xfrm>
              <a:off x="6572221" y="1785921"/>
              <a:ext cx="1714500" cy="642937"/>
              <a:chOff x="1071538" y="5072063"/>
              <a:chExt cx="1714512" cy="642953"/>
            </a:xfrm>
          </p:grpSpPr>
          <p:sp>
            <p:nvSpPr>
              <p:cNvPr id="53" name="Содержимое 2"/>
              <p:cNvSpPr txBox="1">
                <a:spLocks/>
              </p:cNvSpPr>
              <p:nvPr/>
            </p:nvSpPr>
            <p:spPr bwMode="auto">
              <a:xfrm>
                <a:off x="1071538" y="5072063"/>
                <a:ext cx="1714512" cy="642953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marL="534988" indent="-350838" algn="just" fontAlgn="base">
                  <a:spcBef>
                    <a:spcPct val="0"/>
                  </a:spcBef>
                  <a:spcAft>
                    <a:spcPts val="1200"/>
                  </a:spcAft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</a:t>
                </a:r>
                <a:endPara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1780" name="Группа 28"/>
              <p:cNvGrpSpPr>
                <a:grpSpLocks/>
              </p:cNvGrpSpPr>
              <p:nvPr/>
            </p:nvGrpSpPr>
            <p:grpSpPr bwMode="auto">
              <a:xfrm>
                <a:off x="1214414" y="5143502"/>
                <a:ext cx="500065" cy="500075"/>
                <a:chOff x="1214414" y="5143502"/>
                <a:chExt cx="500065" cy="500075"/>
              </a:xfrm>
            </p:grpSpPr>
            <p:sp>
              <p:nvSpPr>
                <p:cNvPr id="58" name="Овал 57"/>
                <p:cNvSpPr/>
                <p:nvPr/>
              </p:nvSpPr>
              <p:spPr>
                <a:xfrm>
                  <a:off x="1214414" y="5143506"/>
                  <a:ext cx="500066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59" name="Прямая соединительная линия 58"/>
                <p:cNvCxnSpPr/>
                <p:nvPr/>
              </p:nvCxnSpPr>
              <p:spPr bwMode="auto">
                <a:xfrm>
                  <a:off x="1285852" y="5427676"/>
                  <a:ext cx="357189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81" name="Группа 29"/>
              <p:cNvGrpSpPr>
                <a:grpSpLocks/>
              </p:cNvGrpSpPr>
              <p:nvPr/>
            </p:nvGrpSpPr>
            <p:grpSpPr bwMode="auto">
              <a:xfrm>
                <a:off x="2071670" y="5143502"/>
                <a:ext cx="500065" cy="500075"/>
                <a:chOff x="714348" y="5143502"/>
                <a:chExt cx="500065" cy="500075"/>
              </a:xfrm>
            </p:grpSpPr>
            <p:sp>
              <p:nvSpPr>
                <p:cNvPr id="56" name="Овал 55"/>
                <p:cNvSpPr/>
                <p:nvPr/>
              </p:nvSpPr>
              <p:spPr>
                <a:xfrm>
                  <a:off x="714348" y="5143506"/>
                  <a:ext cx="500066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57" name="Прямая соединительная линия 56"/>
                <p:cNvCxnSpPr/>
                <p:nvPr/>
              </p:nvCxnSpPr>
              <p:spPr bwMode="auto">
                <a:xfrm>
                  <a:off x="785786" y="5429263"/>
                  <a:ext cx="357189" cy="158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778" name="TextBox 17"/>
            <p:cNvSpPr txBox="1">
              <a:spLocks noChangeArrowheads="1"/>
            </p:cNvSpPr>
            <p:nvPr/>
          </p:nvSpPr>
          <p:spPr bwMode="auto">
            <a:xfrm>
              <a:off x="7143768" y="1571612"/>
              <a:ext cx="357187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0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endParaRPr lang="ru-RU" sz="5000">
                <a:solidFill>
                  <a:srgbClr val="339933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20" name="Группа 67"/>
          <p:cNvGrpSpPr>
            <a:grpSpLocks/>
          </p:cNvGrpSpPr>
          <p:nvPr/>
        </p:nvGrpSpPr>
        <p:grpSpPr bwMode="auto">
          <a:xfrm>
            <a:off x="4714875" y="5500688"/>
            <a:ext cx="3357563" cy="862012"/>
            <a:chOff x="4714876" y="5500702"/>
            <a:chExt cx="3357562" cy="862013"/>
          </a:xfrm>
        </p:grpSpPr>
        <p:grpSp>
          <p:nvGrpSpPr>
            <p:cNvPr id="31762" name="Группа 65"/>
            <p:cNvGrpSpPr>
              <a:grpSpLocks/>
            </p:cNvGrpSpPr>
            <p:nvPr/>
          </p:nvGrpSpPr>
          <p:grpSpPr bwMode="auto">
            <a:xfrm>
              <a:off x="4714876" y="5715016"/>
              <a:ext cx="3357562" cy="642937"/>
              <a:chOff x="5214942" y="5857892"/>
              <a:chExt cx="3357586" cy="642937"/>
            </a:xfrm>
          </p:grpSpPr>
          <p:sp>
            <p:nvSpPr>
              <p:cNvPr id="42" name="Содержимое 2"/>
              <p:cNvSpPr txBox="1">
                <a:spLocks/>
              </p:cNvSpPr>
              <p:nvPr/>
            </p:nvSpPr>
            <p:spPr bwMode="auto">
              <a:xfrm>
                <a:off x="5214942" y="5857892"/>
                <a:ext cx="3357586" cy="642937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marL="534988" indent="-350838" algn="just" fontAlgn="base">
                  <a:spcBef>
                    <a:spcPct val="0"/>
                  </a:spcBef>
                  <a:spcAft>
                    <a:spcPts val="1200"/>
                  </a:spcAft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</a:t>
                </a: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и               </a:t>
                </a:r>
                <a:r>
                  <a:rPr lang="ru-RU" sz="2800" b="1" dirty="0" err="1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и</a:t>
                </a:r>
                <a:endPara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1765" name="Группа 28"/>
              <p:cNvGrpSpPr>
                <a:grpSpLocks/>
              </p:cNvGrpSpPr>
              <p:nvPr/>
            </p:nvGrpSpPr>
            <p:grpSpPr bwMode="auto">
              <a:xfrm>
                <a:off x="5286380" y="5929330"/>
                <a:ext cx="500063" cy="500054"/>
                <a:chOff x="1214414" y="5143512"/>
                <a:chExt cx="500066" cy="500066"/>
              </a:xfrm>
            </p:grpSpPr>
            <p:sp>
              <p:nvSpPr>
                <p:cNvPr id="49" name="Овал 48"/>
                <p:cNvSpPr/>
                <p:nvPr/>
              </p:nvSpPr>
              <p:spPr>
                <a:xfrm>
                  <a:off x="1214414" y="5143510"/>
                  <a:ext cx="500068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52" name="Прямая соединительная линия 51"/>
                <p:cNvCxnSpPr/>
                <p:nvPr/>
              </p:nvCxnSpPr>
              <p:spPr bwMode="auto">
                <a:xfrm>
                  <a:off x="1285852" y="5427679"/>
                  <a:ext cx="357192" cy="158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66" name="Группа 29"/>
              <p:cNvGrpSpPr>
                <a:grpSpLocks/>
              </p:cNvGrpSpPr>
              <p:nvPr/>
            </p:nvGrpSpPr>
            <p:grpSpPr bwMode="auto">
              <a:xfrm>
                <a:off x="6286512" y="5929330"/>
                <a:ext cx="500063" cy="500054"/>
                <a:chOff x="714348" y="5143501"/>
                <a:chExt cx="500066" cy="500066"/>
              </a:xfrm>
            </p:grpSpPr>
            <p:sp>
              <p:nvSpPr>
                <p:cNvPr id="45" name="Овал 44"/>
                <p:cNvSpPr/>
                <p:nvPr/>
              </p:nvSpPr>
              <p:spPr>
                <a:xfrm>
                  <a:off x="714348" y="5143499"/>
                  <a:ext cx="500068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47" name="Прямая соединительная линия 46"/>
                <p:cNvCxnSpPr/>
                <p:nvPr/>
              </p:nvCxnSpPr>
              <p:spPr bwMode="auto">
                <a:xfrm>
                  <a:off x="785786" y="5429256"/>
                  <a:ext cx="357192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67" name="Группа 29"/>
              <p:cNvGrpSpPr>
                <a:grpSpLocks/>
              </p:cNvGrpSpPr>
              <p:nvPr/>
            </p:nvGrpSpPr>
            <p:grpSpPr bwMode="auto">
              <a:xfrm>
                <a:off x="8001024" y="5929330"/>
                <a:ext cx="500063" cy="500054"/>
                <a:chOff x="714348" y="5143501"/>
                <a:chExt cx="500066" cy="500066"/>
              </a:xfrm>
            </p:grpSpPr>
            <p:sp>
              <p:nvSpPr>
                <p:cNvPr id="61" name="Овал 60"/>
                <p:cNvSpPr/>
                <p:nvPr/>
              </p:nvSpPr>
              <p:spPr>
                <a:xfrm>
                  <a:off x="714348" y="5143499"/>
                  <a:ext cx="500068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62" name="Прямая соединительная линия 61"/>
                <p:cNvCxnSpPr/>
                <p:nvPr/>
              </p:nvCxnSpPr>
              <p:spPr bwMode="auto">
                <a:xfrm>
                  <a:off x="785786" y="5429256"/>
                  <a:ext cx="357192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68" name="Группа 29"/>
              <p:cNvGrpSpPr>
                <a:grpSpLocks/>
              </p:cNvGrpSpPr>
              <p:nvPr/>
            </p:nvGrpSpPr>
            <p:grpSpPr bwMode="auto">
              <a:xfrm>
                <a:off x="7072330" y="5929330"/>
                <a:ext cx="500063" cy="500054"/>
                <a:chOff x="714348" y="5143501"/>
                <a:chExt cx="500066" cy="500066"/>
              </a:xfrm>
            </p:grpSpPr>
            <p:sp>
              <p:nvSpPr>
                <p:cNvPr id="64" name="Овал 63"/>
                <p:cNvSpPr/>
                <p:nvPr/>
              </p:nvSpPr>
              <p:spPr>
                <a:xfrm>
                  <a:off x="714348" y="5143499"/>
                  <a:ext cx="500069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65" name="Прямая соединительная линия 64"/>
                <p:cNvCxnSpPr/>
                <p:nvPr/>
              </p:nvCxnSpPr>
              <p:spPr bwMode="auto">
                <a:xfrm>
                  <a:off x="785787" y="5429256"/>
                  <a:ext cx="357191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763" name="TextBox 17"/>
            <p:cNvSpPr txBox="1">
              <a:spLocks noChangeArrowheads="1"/>
            </p:cNvSpPr>
            <p:nvPr/>
          </p:nvSpPr>
          <p:spPr bwMode="auto">
            <a:xfrm>
              <a:off x="6215074" y="5500702"/>
              <a:ext cx="357187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0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endParaRPr lang="ru-RU" sz="5000">
                <a:solidFill>
                  <a:srgbClr val="339933"/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998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6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Постановка запятой в простом предложении с однородными членами</a:t>
            </a:r>
            <a:endParaRPr lang="ru-RU" sz="360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357188" y="1785938"/>
            <a:ext cx="8229600" cy="857250"/>
          </a:xfrm>
        </p:spPr>
        <p:txBody>
          <a:bodyPr anchor="ctr"/>
          <a:lstStyle/>
          <a:p>
            <a:pPr marL="174625" indent="9525" algn="just" eaLnBrk="1" hangingPunct="1">
              <a:spcBef>
                <a:spcPct val="0"/>
              </a:spcBef>
              <a:buSzPct val="110000"/>
              <a:buFont typeface="Bodoni MT" pitchFamily="18" charset="0"/>
              <a:buAutoNum type="arabicParenR"/>
            </a:pP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Она  </a:t>
            </a: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b="1" i="1" smtClean="0">
                <a:solidFill>
                  <a:schemeClr val="tx2"/>
                </a:solidFill>
                <a:latin typeface="Arial" charset="0"/>
                <a:cs typeface="Arial" charset="0"/>
              </a:rPr>
              <a:t>взяла</a:t>
            </a:r>
            <a:r>
              <a:rPr lang="ru-RU" sz="2400" b="1" i="1" smtClean="0">
                <a:latin typeface="Arial" charset="0"/>
                <a:cs typeface="Arial" charset="0"/>
              </a:rPr>
              <a:t>   </a:t>
            </a:r>
            <a:r>
              <a:rPr lang="ru-RU" sz="2400" i="1" smtClean="0">
                <a:latin typeface="Arial" charset="0"/>
                <a:cs typeface="Arial" charset="0"/>
              </a:rPr>
              <a:t> </a:t>
            </a:r>
            <a:r>
              <a:rPr lang="ru-RU" sz="2400" b="1" i="1" smtClean="0">
                <a:solidFill>
                  <a:srgbClr val="637F26"/>
                </a:solidFill>
                <a:latin typeface="Arial" charset="0"/>
                <a:cs typeface="Arial" charset="0"/>
              </a:rPr>
              <a:t>вилку</a:t>
            </a:r>
            <a:r>
              <a:rPr lang="ru-RU" sz="2400" i="1" smtClean="0">
                <a:latin typeface="Arial" charset="0"/>
                <a:cs typeface="Arial" charset="0"/>
              </a:rPr>
              <a:t>    </a:t>
            </a:r>
            <a:r>
              <a:rPr lang="ru-RU" sz="2400" b="1" i="1" smtClean="0">
                <a:solidFill>
                  <a:srgbClr val="637F26"/>
                </a:solidFill>
                <a:latin typeface="Arial" charset="0"/>
                <a:cs typeface="Arial" charset="0"/>
              </a:rPr>
              <a:t>и</a:t>
            </a:r>
            <a:r>
              <a:rPr lang="ru-RU" sz="2400" b="1" i="1" smtClean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   </a:t>
            </a:r>
            <a:r>
              <a:rPr lang="ru-RU" sz="2400" b="1" i="1" smtClean="0">
                <a:solidFill>
                  <a:srgbClr val="637F26"/>
                </a:solidFill>
                <a:latin typeface="Arial" charset="0"/>
                <a:cs typeface="Arial" charset="0"/>
              </a:rPr>
              <a:t>нож</a:t>
            </a:r>
            <a:r>
              <a:rPr lang="ru-RU" sz="2400" i="1" smtClean="0">
                <a:latin typeface="Arial" charset="0"/>
                <a:cs typeface="Arial" charset="0"/>
              </a:rPr>
              <a:t>    </a:t>
            </a:r>
            <a:r>
              <a:rPr lang="ru-RU" sz="2400" b="1" i="1" smtClean="0">
                <a:solidFill>
                  <a:schemeClr val="tx2"/>
                </a:solidFill>
                <a:latin typeface="Arial" charset="0"/>
                <a:cs typeface="Arial" charset="0"/>
              </a:rPr>
              <a:t>и</a:t>
            </a:r>
            <a:r>
              <a:rPr lang="ru-RU" sz="2400" b="1" i="1" smtClean="0">
                <a:latin typeface="Arial" charset="0"/>
                <a:cs typeface="Arial" charset="0"/>
              </a:rPr>
              <a:t> </a:t>
            </a:r>
            <a:r>
              <a:rPr lang="ru-RU" sz="2400" i="1" smtClean="0">
                <a:latin typeface="Arial" charset="0"/>
                <a:cs typeface="Arial" charset="0"/>
              </a:rPr>
              <a:t>   </a:t>
            </a:r>
            <a:r>
              <a:rPr lang="ru-RU" sz="2400" b="1" i="1" smtClean="0">
                <a:solidFill>
                  <a:schemeClr val="tx2"/>
                </a:solidFill>
                <a:latin typeface="Arial" charset="0"/>
                <a:cs typeface="Arial" charset="0"/>
              </a:rPr>
              <a:t>начала</a:t>
            </a:r>
            <a:r>
              <a:rPr lang="ru-RU" sz="2400" i="1" smtClean="0">
                <a:solidFill>
                  <a:schemeClr val="tx2"/>
                </a:solidFill>
                <a:latin typeface="Arial" charset="0"/>
                <a:cs typeface="Arial" charset="0"/>
              </a:rPr>
              <a:t>    </a:t>
            </a:r>
            <a:r>
              <a:rPr lang="ru-RU" sz="2400" b="1" i="1" smtClean="0">
                <a:solidFill>
                  <a:schemeClr val="tx2"/>
                </a:solidFill>
                <a:latin typeface="Arial" charset="0"/>
                <a:cs typeface="Arial" charset="0"/>
              </a:rPr>
              <a:t>есть</a:t>
            </a:r>
            <a:r>
              <a:rPr lang="ru-RU" sz="2400" i="1" smtClean="0">
                <a:latin typeface="Arial" charset="0"/>
                <a:cs typeface="Arial" charset="0"/>
              </a:rPr>
              <a:t>.</a:t>
            </a:r>
            <a:r>
              <a:rPr lang="ru-RU" sz="2400" b="1" i="1" smtClean="0">
                <a:latin typeface="Arial" charset="0"/>
                <a:cs typeface="Arial" charset="0"/>
              </a:rPr>
              <a:t> </a:t>
            </a:r>
          </a:p>
        </p:txBody>
      </p: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1785938" y="2428875"/>
            <a:ext cx="857250" cy="71438"/>
            <a:chOff x="2209800" y="2133600"/>
            <a:chExt cx="1676400" cy="7778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Прямая соединительная линия 35"/>
          <p:cNvCxnSpPr/>
          <p:nvPr/>
        </p:nvCxnSpPr>
        <p:spPr>
          <a:xfrm flipV="1">
            <a:off x="928688" y="2428875"/>
            <a:ext cx="5715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6143625" y="2428875"/>
            <a:ext cx="2214563" cy="71438"/>
            <a:chOff x="2209800" y="2133600"/>
            <a:chExt cx="1676400" cy="77788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2209800" y="2133600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209800" y="2209659"/>
              <a:ext cx="1676400" cy="1729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Овал 31"/>
          <p:cNvSpPr/>
          <p:nvPr/>
        </p:nvSpPr>
        <p:spPr>
          <a:xfrm>
            <a:off x="5500688" y="2000250"/>
            <a:ext cx="476250" cy="500063"/>
          </a:xfrm>
          <a:prstGeom prst="ellipse">
            <a:avLst/>
          </a:prstGeom>
          <a:noFill/>
          <a:ln w="38100">
            <a:solidFill>
              <a:srgbClr val="B876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7" name="Группа 65"/>
          <p:cNvGrpSpPr>
            <a:grpSpLocks/>
          </p:cNvGrpSpPr>
          <p:nvPr/>
        </p:nvGrpSpPr>
        <p:grpSpPr bwMode="auto">
          <a:xfrm>
            <a:off x="2571750" y="3143250"/>
            <a:ext cx="3357563" cy="642938"/>
            <a:chOff x="5214942" y="5857892"/>
            <a:chExt cx="3357586" cy="642937"/>
          </a:xfrm>
        </p:grpSpPr>
        <p:sp>
          <p:nvSpPr>
            <p:cNvPr id="39" name="Содержимое 2"/>
            <p:cNvSpPr txBox="1">
              <a:spLocks/>
            </p:cNvSpPr>
            <p:nvPr/>
          </p:nvSpPr>
          <p:spPr bwMode="auto">
            <a:xfrm>
              <a:off x="5214942" y="5857892"/>
              <a:ext cx="3357586" cy="642937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534988" indent="-350838" algn="just" fontAlgn="base">
                <a:spcBef>
                  <a:spcPct val="0"/>
                </a:spcBef>
                <a:spcAft>
                  <a:spcPts val="1200"/>
                </a:spcAft>
                <a:buClr>
                  <a:srgbClr val="B8762E"/>
                </a:buClr>
                <a:buSzPct val="150000"/>
                <a:defRPr/>
              </a:pPr>
              <a:r>
                <a:rPr lang="ru-RU" sz="2400" b="1" dirty="0">
                  <a:ln w="50800"/>
                  <a:solidFill>
                    <a:prstClr val="white">
                      <a:shade val="50000"/>
                    </a:prstClr>
                  </a:solidFill>
                </a:rPr>
                <a:t>           </a:t>
              </a:r>
              <a:r>
                <a:rPr lang="ru-RU" sz="2800" b="1" dirty="0">
                  <a:ln w="50800"/>
                  <a:solidFill>
                    <a:srgbClr val="835D00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и</a:t>
              </a: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        </a:t>
              </a:r>
              <a:r>
                <a:rPr lang="ru-RU" sz="2800" b="1" dirty="0" err="1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800" b="1" dirty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4829" name="Группа 28"/>
            <p:cNvGrpSpPr>
              <a:grpSpLocks/>
            </p:cNvGrpSpPr>
            <p:nvPr/>
          </p:nvGrpSpPr>
          <p:grpSpPr bwMode="auto">
            <a:xfrm>
              <a:off x="5357820" y="5929330"/>
              <a:ext cx="500067" cy="500063"/>
              <a:chOff x="1285854" y="5143512"/>
              <a:chExt cx="500070" cy="500075"/>
            </a:xfrm>
          </p:grpSpPr>
          <p:sp>
            <p:nvSpPr>
              <p:cNvPr id="50" name="Овал 49"/>
              <p:cNvSpPr/>
              <p:nvPr/>
            </p:nvSpPr>
            <p:spPr>
              <a:xfrm>
                <a:off x="1285852" y="5143512"/>
                <a:ext cx="500069" cy="500073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                     </a:t>
                </a:r>
              </a:p>
            </p:txBody>
          </p:sp>
          <p:cxnSp>
            <p:nvCxnSpPr>
              <p:cNvPr id="51" name="Прямая соединительная линия 50"/>
              <p:cNvCxnSpPr/>
              <p:nvPr/>
            </p:nvCxnSpPr>
            <p:spPr bwMode="auto">
              <a:xfrm>
                <a:off x="1357291" y="5427680"/>
                <a:ext cx="357191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30" name="Группа 29"/>
            <p:cNvGrpSpPr>
              <a:grpSpLocks/>
            </p:cNvGrpSpPr>
            <p:nvPr/>
          </p:nvGrpSpPr>
          <p:grpSpPr bwMode="auto">
            <a:xfrm>
              <a:off x="6000766" y="5929330"/>
              <a:ext cx="500067" cy="500063"/>
              <a:chOff x="428600" y="5143501"/>
              <a:chExt cx="500070" cy="500075"/>
            </a:xfrm>
          </p:grpSpPr>
          <p:sp>
            <p:nvSpPr>
              <p:cNvPr id="48" name="Овал 47"/>
              <p:cNvSpPr/>
              <p:nvPr/>
            </p:nvSpPr>
            <p:spPr>
              <a:xfrm>
                <a:off x="428594" y="5143501"/>
                <a:ext cx="500068" cy="500073"/>
              </a:xfrm>
              <a:prstGeom prst="ellipse">
                <a:avLst/>
              </a:prstGeom>
              <a:solidFill>
                <a:srgbClr val="EEF5DF"/>
              </a:solidFill>
              <a:ln w="19050">
                <a:solidFill>
                  <a:srgbClr val="80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9" name="Прямая соединительная линия 48"/>
              <p:cNvCxnSpPr/>
              <p:nvPr/>
            </p:nvCxnSpPr>
            <p:spPr bwMode="auto">
              <a:xfrm>
                <a:off x="500032" y="5429257"/>
                <a:ext cx="357192" cy="1587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31" name="Группа 29"/>
            <p:cNvGrpSpPr>
              <a:grpSpLocks/>
            </p:cNvGrpSpPr>
            <p:nvPr/>
          </p:nvGrpSpPr>
          <p:grpSpPr bwMode="auto">
            <a:xfrm>
              <a:off x="7929605" y="5929330"/>
              <a:ext cx="500067" cy="500063"/>
              <a:chOff x="642929" y="5143501"/>
              <a:chExt cx="500070" cy="500075"/>
            </a:xfrm>
          </p:grpSpPr>
          <p:sp>
            <p:nvSpPr>
              <p:cNvPr id="46" name="Овал 45"/>
              <p:cNvSpPr/>
              <p:nvPr/>
            </p:nvSpPr>
            <p:spPr>
              <a:xfrm>
                <a:off x="642910" y="5143501"/>
                <a:ext cx="500069" cy="500073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7" name="Прямая соединительная линия 46"/>
              <p:cNvCxnSpPr/>
              <p:nvPr/>
            </p:nvCxnSpPr>
            <p:spPr bwMode="auto">
              <a:xfrm>
                <a:off x="714349" y="5429257"/>
                <a:ext cx="357191" cy="1587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32" name="Группа 29"/>
            <p:cNvGrpSpPr>
              <a:grpSpLocks/>
            </p:cNvGrpSpPr>
            <p:nvPr/>
          </p:nvGrpSpPr>
          <p:grpSpPr bwMode="auto">
            <a:xfrm>
              <a:off x="6929466" y="5929330"/>
              <a:ext cx="500066" cy="500063"/>
              <a:chOff x="571484" y="5143501"/>
              <a:chExt cx="500069" cy="500075"/>
            </a:xfrm>
          </p:grpSpPr>
          <p:sp>
            <p:nvSpPr>
              <p:cNvPr id="44" name="Овал 43"/>
              <p:cNvSpPr/>
              <p:nvPr/>
            </p:nvSpPr>
            <p:spPr>
              <a:xfrm>
                <a:off x="571472" y="5143501"/>
                <a:ext cx="500069" cy="500073"/>
              </a:xfrm>
              <a:prstGeom prst="ellipse">
                <a:avLst/>
              </a:prstGeom>
              <a:solidFill>
                <a:srgbClr val="EEF5DF"/>
              </a:solidFill>
              <a:ln w="19050">
                <a:solidFill>
                  <a:srgbClr val="80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5" name="Прямая соединительная линия 44"/>
              <p:cNvCxnSpPr/>
              <p:nvPr/>
            </p:nvCxnSpPr>
            <p:spPr bwMode="auto">
              <a:xfrm>
                <a:off x="642911" y="5429257"/>
                <a:ext cx="357191" cy="1587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2" name="Прямая соединительная линия 51"/>
          <p:cNvCxnSpPr/>
          <p:nvPr/>
        </p:nvCxnSpPr>
        <p:spPr>
          <a:xfrm>
            <a:off x="3000375" y="2428875"/>
            <a:ext cx="857250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714875" y="2428875"/>
            <a:ext cx="571500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4071938" y="2000250"/>
            <a:ext cx="476250" cy="500063"/>
          </a:xfrm>
          <a:prstGeom prst="ellipse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7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Постановка запятой в простом предложении с однородными членами</a:t>
            </a:r>
            <a:endParaRPr lang="ru-RU" sz="360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grpSp>
        <p:nvGrpSpPr>
          <p:cNvPr id="3" name="Группа 67"/>
          <p:cNvGrpSpPr>
            <a:grpSpLocks/>
          </p:cNvGrpSpPr>
          <p:nvPr/>
        </p:nvGrpSpPr>
        <p:grpSpPr bwMode="auto">
          <a:xfrm>
            <a:off x="428625" y="5286375"/>
            <a:ext cx="4286250" cy="1071563"/>
            <a:chOff x="3286116" y="2428868"/>
            <a:chExt cx="4286280" cy="1071565"/>
          </a:xfrm>
        </p:grpSpPr>
        <p:grpSp>
          <p:nvGrpSpPr>
            <p:cNvPr id="35933" name="Группа 34"/>
            <p:cNvGrpSpPr>
              <a:grpSpLocks/>
            </p:cNvGrpSpPr>
            <p:nvPr/>
          </p:nvGrpSpPr>
          <p:grpSpPr bwMode="auto">
            <a:xfrm>
              <a:off x="3286116" y="2571746"/>
              <a:ext cx="4286280" cy="928687"/>
              <a:chOff x="1071538" y="5072065"/>
              <a:chExt cx="4286280" cy="928694"/>
            </a:xfrm>
          </p:grpSpPr>
          <p:sp>
            <p:nvSpPr>
              <p:cNvPr id="23" name="Содержимое 2"/>
              <p:cNvSpPr txBox="1">
                <a:spLocks/>
              </p:cNvSpPr>
              <p:nvPr/>
            </p:nvSpPr>
            <p:spPr bwMode="auto">
              <a:xfrm>
                <a:off x="1071538" y="5072065"/>
                <a:ext cx="4286280" cy="928694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 anchor="ctr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не только         но и </a:t>
                </a:r>
              </a:p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как                     так</a:t>
                </a:r>
              </a:p>
            </p:txBody>
          </p:sp>
          <p:grpSp>
            <p:nvGrpSpPr>
              <p:cNvPr id="35936" name="Группа 28"/>
              <p:cNvGrpSpPr>
                <a:grpSpLocks/>
              </p:cNvGrpSpPr>
              <p:nvPr/>
            </p:nvGrpSpPr>
            <p:grpSpPr bwMode="auto">
              <a:xfrm>
                <a:off x="3000364" y="5214940"/>
                <a:ext cx="500066" cy="500067"/>
                <a:chOff x="3000364" y="5214940"/>
                <a:chExt cx="500066" cy="500067"/>
              </a:xfrm>
            </p:grpSpPr>
            <p:sp>
              <p:nvSpPr>
                <p:cNvPr id="18" name="Овал 17"/>
                <p:cNvSpPr/>
                <p:nvPr/>
              </p:nvSpPr>
              <p:spPr>
                <a:xfrm>
                  <a:off x="3000364" y="5214938"/>
                  <a:ext cx="500065" cy="500068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5943" name="Группа 8"/>
                <p:cNvGrpSpPr>
                  <a:grpSpLocks/>
                </p:cNvGrpSpPr>
                <p:nvPr/>
              </p:nvGrpSpPr>
              <p:grpSpPr bwMode="auto">
                <a:xfrm>
                  <a:off x="3071802" y="5430847"/>
                  <a:ext cx="357191" cy="71436"/>
                  <a:chOff x="10591800" y="2212975"/>
                  <a:chExt cx="1676405" cy="77781"/>
                </a:xfrm>
              </p:grpSpPr>
              <p:cxnSp>
                <p:nvCxnSpPr>
                  <p:cNvPr id="27" name="Прямая соединительная линия 26"/>
                  <p:cNvCxnSpPr/>
                  <p:nvPr/>
                </p:nvCxnSpPr>
                <p:spPr>
                  <a:xfrm>
                    <a:off x="10591795" y="2212967"/>
                    <a:ext cx="167640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Прямая соединительная линия 27"/>
                  <p:cNvCxnSpPr/>
                  <p:nvPr/>
                </p:nvCxnSpPr>
                <p:spPr>
                  <a:xfrm>
                    <a:off x="10591795" y="2289023"/>
                    <a:ext cx="1676400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5937" name="Группа 29"/>
              <p:cNvGrpSpPr>
                <a:grpSpLocks/>
              </p:cNvGrpSpPr>
              <p:nvPr/>
            </p:nvGrpSpPr>
            <p:grpSpPr bwMode="auto">
              <a:xfrm>
                <a:off x="4714876" y="5214940"/>
                <a:ext cx="500067" cy="500067"/>
                <a:chOff x="3357554" y="5214940"/>
                <a:chExt cx="500067" cy="500067"/>
              </a:xfrm>
            </p:grpSpPr>
            <p:sp>
              <p:nvSpPr>
                <p:cNvPr id="31" name="Овал 30"/>
                <p:cNvSpPr/>
                <p:nvPr/>
              </p:nvSpPr>
              <p:spPr>
                <a:xfrm>
                  <a:off x="3357554" y="5214938"/>
                  <a:ext cx="500066" cy="500068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5939" name="Группа 8"/>
                <p:cNvGrpSpPr>
                  <a:grpSpLocks/>
                </p:cNvGrpSpPr>
                <p:nvPr/>
              </p:nvGrpSpPr>
              <p:grpSpPr bwMode="auto">
                <a:xfrm>
                  <a:off x="3428992" y="5430843"/>
                  <a:ext cx="357190" cy="71445"/>
                  <a:chOff x="12268200" y="2212920"/>
                  <a:chExt cx="1676400" cy="77789"/>
                </a:xfrm>
              </p:grpSpPr>
              <p:cxnSp>
                <p:nvCxnSpPr>
                  <p:cNvPr id="33" name="Прямая соединительная линия 32"/>
                  <p:cNvCxnSpPr/>
                  <p:nvPr/>
                </p:nvCxnSpPr>
                <p:spPr>
                  <a:xfrm>
                    <a:off x="12268200" y="2212917"/>
                    <a:ext cx="1676405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Прямая соединительная линия 33"/>
                  <p:cNvCxnSpPr/>
                  <p:nvPr/>
                </p:nvCxnSpPr>
                <p:spPr>
                  <a:xfrm>
                    <a:off x="12268200" y="2288970"/>
                    <a:ext cx="1676405" cy="1729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5934" name="TextBox 17"/>
            <p:cNvSpPr txBox="1">
              <a:spLocks noChangeArrowheads="1"/>
            </p:cNvSpPr>
            <p:nvPr/>
          </p:nvSpPr>
          <p:spPr bwMode="auto">
            <a:xfrm>
              <a:off x="5643570" y="2428868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9" name="Группа 60"/>
          <p:cNvGrpSpPr>
            <a:grpSpLocks/>
          </p:cNvGrpSpPr>
          <p:nvPr/>
        </p:nvGrpSpPr>
        <p:grpSpPr bwMode="auto">
          <a:xfrm>
            <a:off x="500063" y="3286125"/>
            <a:ext cx="4017962" cy="1000125"/>
            <a:chOff x="3339695" y="2500306"/>
            <a:chExt cx="4018387" cy="1000124"/>
          </a:xfrm>
        </p:grpSpPr>
        <p:sp>
          <p:nvSpPr>
            <p:cNvPr id="32" name="Содержимое 2"/>
            <p:cNvSpPr txBox="1">
              <a:spLocks/>
            </p:cNvSpPr>
            <p:nvPr/>
          </p:nvSpPr>
          <p:spPr bwMode="auto">
            <a:xfrm>
              <a:off x="3339695" y="2571743"/>
              <a:ext cx="4018387" cy="928687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indent="7938" algn="just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         или         </a:t>
              </a:r>
              <a:r>
                <a:rPr lang="ru-RU" sz="2800" b="1" dirty="0" err="1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или</a:t>
              </a:r>
              <a:endParaRPr lang="ru-RU" sz="2800" b="1" dirty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922" name="TextBox 17"/>
            <p:cNvSpPr txBox="1">
              <a:spLocks noChangeArrowheads="1"/>
            </p:cNvSpPr>
            <p:nvPr/>
          </p:nvSpPr>
          <p:spPr bwMode="auto">
            <a:xfrm>
              <a:off x="3929058" y="250030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  <p:grpSp>
          <p:nvGrpSpPr>
            <p:cNvPr id="35923" name="Группа 51"/>
            <p:cNvGrpSpPr>
              <a:grpSpLocks/>
            </p:cNvGrpSpPr>
            <p:nvPr/>
          </p:nvGrpSpPr>
          <p:grpSpPr bwMode="auto">
            <a:xfrm>
              <a:off x="6643631" y="2714619"/>
              <a:ext cx="493765" cy="500061"/>
              <a:chOff x="1928723" y="3357560"/>
              <a:chExt cx="493765" cy="500061"/>
            </a:xfrm>
          </p:grpSpPr>
          <p:sp>
            <p:nvSpPr>
              <p:cNvPr id="45" name="Овал 44"/>
              <p:cNvSpPr/>
              <p:nvPr/>
            </p:nvSpPr>
            <p:spPr bwMode="auto">
              <a:xfrm>
                <a:off x="1928723" y="3357560"/>
                <a:ext cx="493765" cy="50006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2000169" y="3643310"/>
                <a:ext cx="357225" cy="1587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24" name="Группа 52"/>
            <p:cNvGrpSpPr>
              <a:grpSpLocks/>
            </p:cNvGrpSpPr>
            <p:nvPr/>
          </p:nvGrpSpPr>
          <p:grpSpPr bwMode="auto">
            <a:xfrm>
              <a:off x="5000396" y="2786056"/>
              <a:ext cx="493764" cy="500062"/>
              <a:chOff x="1928562" y="3357559"/>
              <a:chExt cx="493764" cy="500062"/>
            </a:xfrm>
          </p:grpSpPr>
          <p:sp>
            <p:nvSpPr>
              <p:cNvPr id="43" name="Овал 42"/>
              <p:cNvSpPr/>
              <p:nvPr/>
            </p:nvSpPr>
            <p:spPr bwMode="auto">
              <a:xfrm>
                <a:off x="1928562" y="3357559"/>
                <a:ext cx="493764" cy="50006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2000007" y="3643308"/>
                <a:ext cx="357226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25" name="Группа 55"/>
            <p:cNvGrpSpPr>
              <a:grpSpLocks/>
            </p:cNvGrpSpPr>
            <p:nvPr/>
          </p:nvGrpSpPr>
          <p:grpSpPr bwMode="auto">
            <a:xfrm>
              <a:off x="3500049" y="2786056"/>
              <a:ext cx="493765" cy="500062"/>
              <a:chOff x="1928413" y="3357559"/>
              <a:chExt cx="493765" cy="500062"/>
            </a:xfrm>
          </p:grpSpPr>
          <p:sp>
            <p:nvSpPr>
              <p:cNvPr id="41" name="Овал 40"/>
              <p:cNvSpPr/>
              <p:nvPr/>
            </p:nvSpPr>
            <p:spPr bwMode="auto">
              <a:xfrm>
                <a:off x="1928413" y="3357559"/>
                <a:ext cx="493765" cy="500062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1999859" y="3643308"/>
                <a:ext cx="357225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926" name="TextBox 17"/>
            <p:cNvSpPr txBox="1">
              <a:spLocks noChangeArrowheads="1"/>
            </p:cNvSpPr>
            <p:nvPr/>
          </p:nvSpPr>
          <p:spPr bwMode="auto">
            <a:xfrm>
              <a:off x="5429256" y="250030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13" name="Группа 92"/>
          <p:cNvGrpSpPr>
            <a:grpSpLocks/>
          </p:cNvGrpSpPr>
          <p:nvPr/>
        </p:nvGrpSpPr>
        <p:grpSpPr bwMode="auto">
          <a:xfrm>
            <a:off x="928688" y="2143125"/>
            <a:ext cx="2928937" cy="1071563"/>
            <a:chOff x="4714864" y="4643446"/>
            <a:chExt cx="2928970" cy="1071558"/>
          </a:xfrm>
        </p:grpSpPr>
        <p:grpSp>
          <p:nvGrpSpPr>
            <p:cNvPr id="35908" name="Группа 34"/>
            <p:cNvGrpSpPr>
              <a:grpSpLocks/>
            </p:cNvGrpSpPr>
            <p:nvPr/>
          </p:nvGrpSpPr>
          <p:grpSpPr bwMode="auto">
            <a:xfrm>
              <a:off x="4714864" y="4786317"/>
              <a:ext cx="2928970" cy="928687"/>
              <a:chOff x="1071538" y="5072063"/>
              <a:chExt cx="2928991" cy="928694"/>
            </a:xfrm>
          </p:grpSpPr>
          <p:sp>
            <p:nvSpPr>
              <p:cNvPr id="50" name="Содержимое 2"/>
              <p:cNvSpPr txBox="1">
                <a:spLocks/>
              </p:cNvSpPr>
              <p:nvPr/>
            </p:nvSpPr>
            <p:spPr bwMode="auto">
              <a:xfrm>
                <a:off x="1071538" y="5072063"/>
                <a:ext cx="2928991" cy="928694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 anchor="ctr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       </a:t>
                </a: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а</a:t>
                </a:r>
              </a:p>
              <a:p>
                <a:pPr indent="7938" algn="ctr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но</a:t>
                </a:r>
              </a:p>
              <a:p>
                <a:pPr indent="7938" algn="ctr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да (но)</a:t>
                </a:r>
              </a:p>
            </p:txBody>
          </p:sp>
          <p:grpSp>
            <p:nvGrpSpPr>
              <p:cNvPr id="35911" name="Группа 28"/>
              <p:cNvGrpSpPr>
                <a:grpSpLocks/>
              </p:cNvGrpSpPr>
              <p:nvPr/>
            </p:nvGrpSpPr>
            <p:grpSpPr bwMode="auto">
              <a:xfrm>
                <a:off x="1214416" y="5286379"/>
                <a:ext cx="500071" cy="500065"/>
                <a:chOff x="1214416" y="5286379"/>
                <a:chExt cx="500071" cy="500065"/>
              </a:xfrm>
            </p:grpSpPr>
            <p:sp>
              <p:nvSpPr>
                <p:cNvPr id="57" name="Овал 56"/>
                <p:cNvSpPr/>
                <p:nvPr/>
              </p:nvSpPr>
              <p:spPr>
                <a:xfrm>
                  <a:off x="1214416" y="5286380"/>
                  <a:ext cx="500071" cy="500064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5918" name="Группа 8"/>
                <p:cNvGrpSpPr>
                  <a:grpSpLocks/>
                </p:cNvGrpSpPr>
                <p:nvPr/>
              </p:nvGrpSpPr>
              <p:grpSpPr bwMode="auto">
                <a:xfrm>
                  <a:off x="1285854" y="5502293"/>
                  <a:ext cx="357194" cy="71439"/>
                  <a:chOff x="2209809" y="2290699"/>
                  <a:chExt cx="1676419" cy="77782"/>
                </a:xfrm>
              </p:grpSpPr>
              <p:cxnSp>
                <p:nvCxnSpPr>
                  <p:cNvPr id="59" name="Прямая соединительная линия 58"/>
                  <p:cNvCxnSpPr/>
                  <p:nvPr/>
                </p:nvCxnSpPr>
                <p:spPr>
                  <a:xfrm>
                    <a:off x="2209809" y="2290686"/>
                    <a:ext cx="1676419" cy="1728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Прямая соединительная линия 60"/>
                  <p:cNvCxnSpPr/>
                  <p:nvPr/>
                </p:nvCxnSpPr>
                <p:spPr>
                  <a:xfrm>
                    <a:off x="2209809" y="2366738"/>
                    <a:ext cx="1676419" cy="1728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5912" name="Группа 29"/>
              <p:cNvGrpSpPr>
                <a:grpSpLocks/>
              </p:cNvGrpSpPr>
              <p:nvPr/>
            </p:nvGrpSpPr>
            <p:grpSpPr bwMode="auto">
              <a:xfrm>
                <a:off x="3357580" y="5286379"/>
                <a:ext cx="500071" cy="500065"/>
                <a:chOff x="2000258" y="5286379"/>
                <a:chExt cx="500071" cy="500065"/>
              </a:xfrm>
            </p:grpSpPr>
            <p:sp>
              <p:nvSpPr>
                <p:cNvPr id="53" name="Овал 52"/>
                <p:cNvSpPr/>
                <p:nvPr/>
              </p:nvSpPr>
              <p:spPr>
                <a:xfrm>
                  <a:off x="2000258" y="5286380"/>
                  <a:ext cx="500071" cy="500064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5914" name="Группа 53"/>
                <p:cNvGrpSpPr>
                  <a:grpSpLocks/>
                </p:cNvGrpSpPr>
                <p:nvPr/>
              </p:nvGrpSpPr>
              <p:grpSpPr bwMode="auto">
                <a:xfrm>
                  <a:off x="2071696" y="5502422"/>
                  <a:ext cx="357194" cy="71442"/>
                  <a:chOff x="5898008" y="2290833"/>
                  <a:chExt cx="1676420" cy="77785"/>
                </a:xfrm>
              </p:grpSpPr>
              <p:cxnSp>
                <p:nvCxnSpPr>
                  <p:cNvPr id="55" name="Прямая соединительная линия 54"/>
                  <p:cNvCxnSpPr/>
                  <p:nvPr/>
                </p:nvCxnSpPr>
                <p:spPr>
                  <a:xfrm>
                    <a:off x="5898008" y="2290679"/>
                    <a:ext cx="1676420" cy="1728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Прямая соединительная линия 55"/>
                  <p:cNvCxnSpPr/>
                  <p:nvPr/>
                </p:nvCxnSpPr>
                <p:spPr>
                  <a:xfrm>
                    <a:off x="5898008" y="2366731"/>
                    <a:ext cx="1676420" cy="1728"/>
                  </a:xfrm>
                  <a:prstGeom prst="line">
                    <a:avLst/>
                  </a:prstGeom>
                  <a:ln w="3810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5909" name="TextBox 17"/>
            <p:cNvSpPr txBox="1">
              <a:spLocks noChangeArrowheads="1"/>
            </p:cNvSpPr>
            <p:nvPr/>
          </p:nvSpPr>
          <p:spPr bwMode="auto">
            <a:xfrm>
              <a:off x="5286380" y="4643446"/>
              <a:ext cx="500063" cy="92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4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r>
                <a:rPr lang="ru-RU" sz="5400">
                  <a:solidFill>
                    <a:srgbClr val="339933"/>
                  </a:solidFill>
                  <a:latin typeface="Arial" charset="0"/>
                  <a:cs typeface="Arial" charset="0"/>
                </a:rPr>
                <a:t> </a:t>
              </a:r>
            </a:p>
          </p:txBody>
        </p:sp>
      </p:grpSp>
      <p:grpSp>
        <p:nvGrpSpPr>
          <p:cNvPr id="20" name="Группа 61"/>
          <p:cNvGrpSpPr>
            <a:grpSpLocks/>
          </p:cNvGrpSpPr>
          <p:nvPr/>
        </p:nvGrpSpPr>
        <p:grpSpPr bwMode="auto">
          <a:xfrm>
            <a:off x="1428750" y="1285875"/>
            <a:ext cx="1714500" cy="862013"/>
            <a:chOff x="6572221" y="1571612"/>
            <a:chExt cx="1714500" cy="862013"/>
          </a:xfrm>
        </p:grpSpPr>
        <p:grpSp>
          <p:nvGrpSpPr>
            <p:cNvPr id="35899" name="Группа 40"/>
            <p:cNvGrpSpPr>
              <a:grpSpLocks/>
            </p:cNvGrpSpPr>
            <p:nvPr/>
          </p:nvGrpSpPr>
          <p:grpSpPr bwMode="auto">
            <a:xfrm>
              <a:off x="6572221" y="1785921"/>
              <a:ext cx="1714500" cy="642937"/>
              <a:chOff x="1071538" y="5072063"/>
              <a:chExt cx="1714512" cy="642953"/>
            </a:xfrm>
          </p:grpSpPr>
          <p:sp>
            <p:nvSpPr>
              <p:cNvPr id="66" name="Содержимое 2"/>
              <p:cNvSpPr txBox="1">
                <a:spLocks/>
              </p:cNvSpPr>
              <p:nvPr/>
            </p:nvSpPr>
            <p:spPr bwMode="auto">
              <a:xfrm>
                <a:off x="1071538" y="5072063"/>
                <a:ext cx="1714512" cy="642953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marL="534988" indent="-350838" algn="just" fontAlgn="base">
                  <a:spcBef>
                    <a:spcPct val="0"/>
                  </a:spcBef>
                  <a:spcAft>
                    <a:spcPts val="1200"/>
                  </a:spcAft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</a:t>
                </a:r>
                <a:endPara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5902" name="Группа 28"/>
              <p:cNvGrpSpPr>
                <a:grpSpLocks/>
              </p:cNvGrpSpPr>
              <p:nvPr/>
            </p:nvGrpSpPr>
            <p:grpSpPr bwMode="auto">
              <a:xfrm>
                <a:off x="1214414" y="5143502"/>
                <a:ext cx="500066" cy="500075"/>
                <a:chOff x="1214414" y="5143502"/>
                <a:chExt cx="500066" cy="500075"/>
              </a:xfrm>
            </p:grpSpPr>
            <p:sp>
              <p:nvSpPr>
                <p:cNvPr id="72" name="Овал 71"/>
                <p:cNvSpPr/>
                <p:nvPr/>
              </p:nvSpPr>
              <p:spPr>
                <a:xfrm>
                  <a:off x="1214414" y="5143506"/>
                  <a:ext cx="500066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73" name="Прямая соединительная линия 72"/>
                <p:cNvCxnSpPr/>
                <p:nvPr/>
              </p:nvCxnSpPr>
              <p:spPr bwMode="auto">
                <a:xfrm>
                  <a:off x="1285852" y="5427676"/>
                  <a:ext cx="357189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903" name="Группа 29"/>
              <p:cNvGrpSpPr>
                <a:grpSpLocks/>
              </p:cNvGrpSpPr>
              <p:nvPr/>
            </p:nvGrpSpPr>
            <p:grpSpPr bwMode="auto">
              <a:xfrm>
                <a:off x="2071670" y="5143502"/>
                <a:ext cx="500066" cy="500075"/>
                <a:chOff x="714348" y="5143502"/>
                <a:chExt cx="500066" cy="500075"/>
              </a:xfrm>
            </p:grpSpPr>
            <p:sp>
              <p:nvSpPr>
                <p:cNvPr id="70" name="Овал 69"/>
                <p:cNvSpPr/>
                <p:nvPr/>
              </p:nvSpPr>
              <p:spPr>
                <a:xfrm>
                  <a:off x="714348" y="5143506"/>
                  <a:ext cx="500066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71" name="Прямая соединительная линия 70"/>
                <p:cNvCxnSpPr/>
                <p:nvPr/>
              </p:nvCxnSpPr>
              <p:spPr bwMode="auto">
                <a:xfrm>
                  <a:off x="785786" y="5429263"/>
                  <a:ext cx="357189" cy="158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900" name="TextBox 17"/>
            <p:cNvSpPr txBox="1">
              <a:spLocks noChangeArrowheads="1"/>
            </p:cNvSpPr>
            <p:nvPr/>
          </p:nvSpPr>
          <p:spPr bwMode="auto">
            <a:xfrm>
              <a:off x="7143768" y="1571612"/>
              <a:ext cx="357187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0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endParaRPr lang="ru-RU" sz="5000">
                <a:solidFill>
                  <a:srgbClr val="339933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25" name="Группа 73"/>
          <p:cNvGrpSpPr>
            <a:grpSpLocks/>
          </p:cNvGrpSpPr>
          <p:nvPr/>
        </p:nvGrpSpPr>
        <p:grpSpPr bwMode="auto">
          <a:xfrm>
            <a:off x="785813" y="4357688"/>
            <a:ext cx="3357562" cy="862012"/>
            <a:chOff x="4714876" y="5500702"/>
            <a:chExt cx="3357562" cy="862013"/>
          </a:xfrm>
        </p:grpSpPr>
        <p:grpSp>
          <p:nvGrpSpPr>
            <p:cNvPr id="35884" name="Группа 65"/>
            <p:cNvGrpSpPr>
              <a:grpSpLocks/>
            </p:cNvGrpSpPr>
            <p:nvPr/>
          </p:nvGrpSpPr>
          <p:grpSpPr bwMode="auto">
            <a:xfrm>
              <a:off x="4714876" y="5715016"/>
              <a:ext cx="3357562" cy="642937"/>
              <a:chOff x="5214942" y="5857892"/>
              <a:chExt cx="3357586" cy="642937"/>
            </a:xfrm>
          </p:grpSpPr>
          <p:sp>
            <p:nvSpPr>
              <p:cNvPr id="77" name="Содержимое 2"/>
              <p:cNvSpPr txBox="1">
                <a:spLocks/>
              </p:cNvSpPr>
              <p:nvPr/>
            </p:nvSpPr>
            <p:spPr bwMode="auto">
              <a:xfrm>
                <a:off x="5214942" y="5857892"/>
                <a:ext cx="3357586" cy="642937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marL="534988" indent="-350838" algn="just" fontAlgn="base">
                  <a:spcBef>
                    <a:spcPct val="0"/>
                  </a:spcBef>
                  <a:spcAft>
                    <a:spcPts val="1200"/>
                  </a:spcAft>
                  <a:buClr>
                    <a:srgbClr val="B8762E"/>
                  </a:buClr>
                  <a:buSzPct val="150000"/>
                  <a:defRPr/>
                </a:pPr>
                <a:r>
                  <a:rPr lang="ru-RU" sz="2400" b="1" dirty="0">
                    <a:ln w="50800"/>
                    <a:solidFill>
                      <a:prstClr val="white">
                        <a:shade val="50000"/>
                      </a:prstClr>
                    </a:solidFill>
                  </a:rPr>
                  <a:t>     </a:t>
                </a: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и               </a:t>
                </a:r>
                <a:r>
                  <a:rPr lang="ru-RU" sz="2800" b="1" dirty="0" err="1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и</a:t>
                </a:r>
                <a:endPara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5887" name="Группа 28"/>
              <p:cNvGrpSpPr>
                <a:grpSpLocks/>
              </p:cNvGrpSpPr>
              <p:nvPr/>
            </p:nvGrpSpPr>
            <p:grpSpPr bwMode="auto">
              <a:xfrm>
                <a:off x="5286380" y="5929329"/>
                <a:ext cx="500067" cy="500063"/>
                <a:chOff x="1214414" y="5143511"/>
                <a:chExt cx="500070" cy="500075"/>
              </a:xfrm>
            </p:grpSpPr>
            <p:sp>
              <p:nvSpPr>
                <p:cNvPr id="88" name="Овал 87"/>
                <p:cNvSpPr/>
                <p:nvPr/>
              </p:nvSpPr>
              <p:spPr>
                <a:xfrm>
                  <a:off x="1214414" y="5143510"/>
                  <a:ext cx="500070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89" name="Прямая соединительная линия 88"/>
                <p:cNvCxnSpPr/>
                <p:nvPr/>
              </p:nvCxnSpPr>
              <p:spPr bwMode="auto">
                <a:xfrm>
                  <a:off x="1285853" y="5427679"/>
                  <a:ext cx="357192" cy="158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88" name="Группа 29"/>
              <p:cNvGrpSpPr>
                <a:grpSpLocks/>
              </p:cNvGrpSpPr>
              <p:nvPr/>
            </p:nvGrpSpPr>
            <p:grpSpPr bwMode="auto">
              <a:xfrm>
                <a:off x="6286512" y="5929329"/>
                <a:ext cx="500067" cy="500063"/>
                <a:chOff x="714348" y="5143500"/>
                <a:chExt cx="500070" cy="500075"/>
              </a:xfrm>
            </p:grpSpPr>
            <p:sp>
              <p:nvSpPr>
                <p:cNvPr id="86" name="Овал 85"/>
                <p:cNvSpPr/>
                <p:nvPr/>
              </p:nvSpPr>
              <p:spPr>
                <a:xfrm>
                  <a:off x="714348" y="5143499"/>
                  <a:ext cx="500070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87" name="Прямая соединительная линия 86"/>
                <p:cNvCxnSpPr/>
                <p:nvPr/>
              </p:nvCxnSpPr>
              <p:spPr bwMode="auto">
                <a:xfrm>
                  <a:off x="785787" y="5429256"/>
                  <a:ext cx="357192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89" name="Группа 29"/>
              <p:cNvGrpSpPr>
                <a:grpSpLocks/>
              </p:cNvGrpSpPr>
              <p:nvPr/>
            </p:nvGrpSpPr>
            <p:grpSpPr bwMode="auto">
              <a:xfrm>
                <a:off x="8001024" y="5929329"/>
                <a:ext cx="500067" cy="500063"/>
                <a:chOff x="714348" y="5143500"/>
                <a:chExt cx="500070" cy="500075"/>
              </a:xfrm>
            </p:grpSpPr>
            <p:sp>
              <p:nvSpPr>
                <p:cNvPr id="84" name="Овал 83"/>
                <p:cNvSpPr/>
                <p:nvPr/>
              </p:nvSpPr>
              <p:spPr>
                <a:xfrm>
                  <a:off x="714348" y="5143499"/>
                  <a:ext cx="500070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85" name="Прямая соединительная линия 84"/>
                <p:cNvCxnSpPr/>
                <p:nvPr/>
              </p:nvCxnSpPr>
              <p:spPr bwMode="auto">
                <a:xfrm>
                  <a:off x="785787" y="5429256"/>
                  <a:ext cx="357192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90" name="Группа 29"/>
              <p:cNvGrpSpPr>
                <a:grpSpLocks/>
              </p:cNvGrpSpPr>
              <p:nvPr/>
            </p:nvGrpSpPr>
            <p:grpSpPr bwMode="auto">
              <a:xfrm>
                <a:off x="7072330" y="5929329"/>
                <a:ext cx="500066" cy="500063"/>
                <a:chOff x="714348" y="5143500"/>
                <a:chExt cx="500069" cy="500075"/>
              </a:xfrm>
            </p:grpSpPr>
            <p:sp>
              <p:nvSpPr>
                <p:cNvPr id="82" name="Овал 81"/>
                <p:cNvSpPr/>
                <p:nvPr/>
              </p:nvSpPr>
              <p:spPr>
                <a:xfrm>
                  <a:off x="714348" y="5143499"/>
                  <a:ext cx="500069" cy="500075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83" name="Прямая соединительная линия 82"/>
                <p:cNvCxnSpPr/>
                <p:nvPr/>
              </p:nvCxnSpPr>
              <p:spPr bwMode="auto">
                <a:xfrm>
                  <a:off x="785786" y="5429256"/>
                  <a:ext cx="357193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885" name="TextBox 17"/>
            <p:cNvSpPr txBox="1">
              <a:spLocks noChangeArrowheads="1"/>
            </p:cNvSpPr>
            <p:nvPr/>
          </p:nvSpPr>
          <p:spPr bwMode="auto">
            <a:xfrm>
              <a:off x="6215074" y="5500702"/>
              <a:ext cx="357187" cy="862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5000">
                  <a:solidFill>
                    <a:srgbClr val="FF0000"/>
                  </a:solidFill>
                  <a:latin typeface="Arial" charset="0"/>
                  <a:cs typeface="Arial" charset="0"/>
                </a:rPr>
                <a:t>,</a:t>
              </a:r>
              <a:endParaRPr lang="ru-RU" sz="5000">
                <a:solidFill>
                  <a:srgbClr val="339933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35842" name="Группа 34"/>
          <p:cNvGrpSpPr>
            <a:grpSpLocks/>
          </p:cNvGrpSpPr>
          <p:nvPr/>
        </p:nvGrpSpPr>
        <p:grpSpPr bwMode="auto">
          <a:xfrm>
            <a:off x="5786438" y="1857375"/>
            <a:ext cx="2214562" cy="928688"/>
            <a:chOff x="1071538" y="5072063"/>
            <a:chExt cx="2214578" cy="928694"/>
          </a:xfrm>
        </p:grpSpPr>
        <p:sp>
          <p:nvSpPr>
            <p:cNvPr id="91" name="Содержимое 2"/>
            <p:cNvSpPr txBox="1">
              <a:spLocks/>
            </p:cNvSpPr>
            <p:nvPr/>
          </p:nvSpPr>
          <p:spPr bwMode="auto">
            <a:xfrm>
              <a:off x="1071538" y="5072063"/>
              <a:ext cx="2214578" cy="928694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 anchor="ctr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indent="7938" algn="just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400" b="1" dirty="0">
                  <a:ln w="50800"/>
                  <a:solidFill>
                    <a:prstClr val="white">
                      <a:shade val="50000"/>
                    </a:prstClr>
                  </a:solidFill>
                </a:rPr>
                <a:t>         </a:t>
              </a: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</a:t>
              </a:r>
            </a:p>
            <a:p>
              <a:pPr indent="7938" algn="ctr" fontAlgn="base">
                <a:lnSpc>
                  <a:spcPts val="2400"/>
                </a:lnSpc>
                <a:spcBef>
                  <a:spcPct val="0"/>
                </a:spcBef>
                <a:buClr>
                  <a:srgbClr val="B8762E"/>
                </a:buClr>
                <a:buSzPct val="150000"/>
                <a:defRPr/>
              </a:pP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или</a:t>
              </a:r>
            </a:p>
          </p:txBody>
        </p:sp>
        <p:grpSp>
          <p:nvGrpSpPr>
            <p:cNvPr id="35874" name="Группа 28"/>
            <p:cNvGrpSpPr>
              <a:grpSpLocks/>
            </p:cNvGrpSpPr>
            <p:nvPr/>
          </p:nvGrpSpPr>
          <p:grpSpPr bwMode="auto">
            <a:xfrm>
              <a:off x="1214414" y="5286377"/>
              <a:ext cx="500066" cy="500067"/>
              <a:chOff x="1214414" y="5286377"/>
              <a:chExt cx="500066" cy="500067"/>
            </a:xfrm>
          </p:grpSpPr>
          <p:sp>
            <p:nvSpPr>
              <p:cNvPr id="98" name="Овал 97"/>
              <p:cNvSpPr/>
              <p:nvPr/>
            </p:nvSpPr>
            <p:spPr>
              <a:xfrm>
                <a:off x="1214414" y="5286377"/>
                <a:ext cx="500066" cy="500065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881" name="Группа 8"/>
              <p:cNvGrpSpPr>
                <a:grpSpLocks/>
              </p:cNvGrpSpPr>
              <p:nvPr/>
            </p:nvGrpSpPr>
            <p:grpSpPr bwMode="auto">
              <a:xfrm>
                <a:off x="1285852" y="5502456"/>
                <a:ext cx="357191" cy="71445"/>
                <a:chOff x="2209800" y="2290891"/>
                <a:chExt cx="1676405" cy="77789"/>
              </a:xfrm>
            </p:grpSpPr>
            <p:cxnSp>
              <p:nvCxnSpPr>
                <p:cNvPr id="100" name="Прямая соединительная линия 99"/>
                <p:cNvCxnSpPr/>
                <p:nvPr/>
              </p:nvCxnSpPr>
              <p:spPr>
                <a:xfrm>
                  <a:off x="2209800" y="2290697"/>
                  <a:ext cx="1676405" cy="172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Прямая соединительная линия 100"/>
                <p:cNvCxnSpPr/>
                <p:nvPr/>
              </p:nvCxnSpPr>
              <p:spPr>
                <a:xfrm>
                  <a:off x="2209800" y="2366750"/>
                  <a:ext cx="1676405" cy="1728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875" name="Группа 29"/>
            <p:cNvGrpSpPr>
              <a:grpSpLocks/>
            </p:cNvGrpSpPr>
            <p:nvPr/>
          </p:nvGrpSpPr>
          <p:grpSpPr bwMode="auto">
            <a:xfrm>
              <a:off x="2571736" y="5286377"/>
              <a:ext cx="500067" cy="500067"/>
              <a:chOff x="1214414" y="5286377"/>
              <a:chExt cx="500067" cy="500067"/>
            </a:xfrm>
          </p:grpSpPr>
          <p:sp>
            <p:nvSpPr>
              <p:cNvPr id="94" name="Овал 93"/>
              <p:cNvSpPr/>
              <p:nvPr/>
            </p:nvSpPr>
            <p:spPr>
              <a:xfrm>
                <a:off x="1214414" y="5286377"/>
                <a:ext cx="500067" cy="500065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877" name="Группа 8"/>
              <p:cNvGrpSpPr>
                <a:grpSpLocks/>
              </p:cNvGrpSpPr>
              <p:nvPr/>
            </p:nvGrpSpPr>
            <p:grpSpPr bwMode="auto">
              <a:xfrm>
                <a:off x="1285853" y="5500584"/>
                <a:ext cx="357190" cy="71434"/>
                <a:chOff x="2209805" y="2288971"/>
                <a:chExt cx="1676400" cy="77781"/>
              </a:xfrm>
            </p:grpSpPr>
            <p:cxnSp>
              <p:nvCxnSpPr>
                <p:cNvPr id="96" name="Прямая соединительная линия 95"/>
                <p:cNvCxnSpPr/>
                <p:nvPr/>
              </p:nvCxnSpPr>
              <p:spPr>
                <a:xfrm>
                  <a:off x="2209805" y="2289086"/>
                  <a:ext cx="1676400" cy="1729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Прямая соединительная линия 96"/>
                <p:cNvCxnSpPr/>
                <p:nvPr/>
              </p:nvCxnSpPr>
              <p:spPr>
                <a:xfrm>
                  <a:off x="2209805" y="2365143"/>
                  <a:ext cx="1676400" cy="1729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5847" name="Группа 65"/>
          <p:cNvGrpSpPr>
            <a:grpSpLocks/>
          </p:cNvGrpSpPr>
          <p:nvPr/>
        </p:nvGrpSpPr>
        <p:grpSpPr bwMode="auto">
          <a:xfrm>
            <a:off x="5214938" y="4429125"/>
            <a:ext cx="3357562" cy="642938"/>
            <a:chOff x="5214942" y="5857892"/>
            <a:chExt cx="3357586" cy="642937"/>
          </a:xfrm>
        </p:grpSpPr>
        <p:sp>
          <p:nvSpPr>
            <p:cNvPr id="104" name="Содержимое 2"/>
            <p:cNvSpPr txBox="1">
              <a:spLocks/>
            </p:cNvSpPr>
            <p:nvPr/>
          </p:nvSpPr>
          <p:spPr bwMode="auto">
            <a:xfrm>
              <a:off x="5214942" y="5857892"/>
              <a:ext cx="3357586" cy="642937"/>
            </a:xfrm>
            <a:prstGeom prst="rect">
              <a:avLst/>
            </a:prstGeom>
            <a:solidFill>
              <a:schemeClr val="bg2"/>
            </a:solidFill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45720" rIns="45720"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534988" indent="-350838" algn="just" fontAlgn="base">
                <a:spcBef>
                  <a:spcPct val="0"/>
                </a:spcBef>
                <a:spcAft>
                  <a:spcPts val="1200"/>
                </a:spcAft>
                <a:buClr>
                  <a:srgbClr val="B8762E"/>
                </a:buClr>
                <a:buSzPct val="150000"/>
                <a:defRPr/>
              </a:pPr>
              <a:r>
                <a:rPr lang="ru-RU" sz="2400" b="1" dirty="0">
                  <a:ln w="50800"/>
                  <a:solidFill>
                    <a:prstClr val="white">
                      <a:shade val="50000"/>
                    </a:prstClr>
                  </a:solidFill>
                </a:rPr>
                <a:t>           </a:t>
              </a:r>
              <a:r>
                <a:rPr lang="ru-RU" sz="2800" b="1" dirty="0">
                  <a:ln w="50800"/>
                  <a:solidFill>
                    <a:srgbClr val="835D00">
                      <a:lumMod val="75000"/>
                    </a:srgbClr>
                  </a:solidFill>
                  <a:latin typeface="Arial" pitchFamily="34" charset="0"/>
                  <a:cs typeface="Arial" pitchFamily="34" charset="0"/>
                </a:rPr>
                <a:t>и</a:t>
              </a:r>
              <a:r>
                <a: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        </a:t>
              </a:r>
              <a:r>
                <a:rPr lang="ru-RU" sz="2800" b="1" dirty="0" err="1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rPr>
                <a:t>и</a:t>
              </a:r>
              <a:endParaRPr lang="ru-RU" sz="2800" b="1" dirty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5861" name="Группа 28"/>
            <p:cNvGrpSpPr>
              <a:grpSpLocks/>
            </p:cNvGrpSpPr>
            <p:nvPr/>
          </p:nvGrpSpPr>
          <p:grpSpPr bwMode="auto">
            <a:xfrm>
              <a:off x="5357820" y="5929330"/>
              <a:ext cx="500067" cy="500063"/>
              <a:chOff x="1285854" y="5143512"/>
              <a:chExt cx="500070" cy="500075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1285852" y="5143512"/>
                <a:ext cx="500069" cy="500073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>
                    <a:solidFill>
                      <a:prstClr val="white"/>
                    </a:solidFill>
                  </a:rPr>
                  <a:t>                     </a:t>
                </a:r>
              </a:p>
            </p:txBody>
          </p:sp>
          <p:cxnSp>
            <p:nvCxnSpPr>
              <p:cNvPr id="116" name="Прямая соединительная линия 115"/>
              <p:cNvCxnSpPr/>
              <p:nvPr/>
            </p:nvCxnSpPr>
            <p:spPr bwMode="auto">
              <a:xfrm>
                <a:off x="1357290" y="5427680"/>
                <a:ext cx="357193" cy="1588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62" name="Группа 29"/>
            <p:cNvGrpSpPr>
              <a:grpSpLocks/>
            </p:cNvGrpSpPr>
            <p:nvPr/>
          </p:nvGrpSpPr>
          <p:grpSpPr bwMode="auto">
            <a:xfrm>
              <a:off x="6000766" y="5929330"/>
              <a:ext cx="500067" cy="500063"/>
              <a:chOff x="428600" y="5143501"/>
              <a:chExt cx="500070" cy="500075"/>
            </a:xfrm>
          </p:grpSpPr>
          <p:sp>
            <p:nvSpPr>
              <p:cNvPr id="113" name="Овал 112"/>
              <p:cNvSpPr/>
              <p:nvPr/>
            </p:nvSpPr>
            <p:spPr>
              <a:xfrm>
                <a:off x="428594" y="5143501"/>
                <a:ext cx="500070" cy="500073"/>
              </a:xfrm>
              <a:prstGeom prst="ellipse">
                <a:avLst/>
              </a:prstGeom>
              <a:solidFill>
                <a:srgbClr val="EEF5DF"/>
              </a:solidFill>
              <a:ln w="19050">
                <a:solidFill>
                  <a:srgbClr val="80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4" name="Прямая соединительная линия 113"/>
              <p:cNvCxnSpPr/>
              <p:nvPr/>
            </p:nvCxnSpPr>
            <p:spPr bwMode="auto">
              <a:xfrm>
                <a:off x="500033" y="5429257"/>
                <a:ext cx="357192" cy="1587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63" name="Группа 29"/>
            <p:cNvGrpSpPr>
              <a:grpSpLocks/>
            </p:cNvGrpSpPr>
            <p:nvPr/>
          </p:nvGrpSpPr>
          <p:grpSpPr bwMode="auto">
            <a:xfrm>
              <a:off x="7929605" y="5929330"/>
              <a:ext cx="500067" cy="500063"/>
              <a:chOff x="642929" y="5143501"/>
              <a:chExt cx="500070" cy="500075"/>
            </a:xfrm>
          </p:grpSpPr>
          <p:sp>
            <p:nvSpPr>
              <p:cNvPr id="111" name="Овал 110"/>
              <p:cNvSpPr/>
              <p:nvPr/>
            </p:nvSpPr>
            <p:spPr>
              <a:xfrm>
                <a:off x="642910" y="5143501"/>
                <a:ext cx="500069" cy="500073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B876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2" name="Прямая соединительная линия 111"/>
              <p:cNvCxnSpPr/>
              <p:nvPr/>
            </p:nvCxnSpPr>
            <p:spPr bwMode="auto">
              <a:xfrm>
                <a:off x="714348" y="5429257"/>
                <a:ext cx="357193" cy="1587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64" name="Группа 29"/>
            <p:cNvGrpSpPr>
              <a:grpSpLocks/>
            </p:cNvGrpSpPr>
            <p:nvPr/>
          </p:nvGrpSpPr>
          <p:grpSpPr bwMode="auto">
            <a:xfrm>
              <a:off x="6929466" y="5929330"/>
              <a:ext cx="500066" cy="500063"/>
              <a:chOff x="571484" y="5143501"/>
              <a:chExt cx="500069" cy="500075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571472" y="5143501"/>
                <a:ext cx="500069" cy="500073"/>
              </a:xfrm>
              <a:prstGeom prst="ellipse">
                <a:avLst/>
              </a:prstGeom>
              <a:solidFill>
                <a:srgbClr val="EEF5DF"/>
              </a:solidFill>
              <a:ln w="19050">
                <a:solidFill>
                  <a:srgbClr val="80AF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0" name="Прямая соединительная линия 109"/>
              <p:cNvCxnSpPr/>
              <p:nvPr/>
            </p:nvCxnSpPr>
            <p:spPr bwMode="auto">
              <a:xfrm>
                <a:off x="642910" y="5429257"/>
                <a:ext cx="357193" cy="1587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853" name="Группа 124"/>
          <p:cNvGrpSpPr>
            <a:grpSpLocks/>
          </p:cNvGrpSpPr>
          <p:nvPr/>
        </p:nvGrpSpPr>
        <p:grpSpPr bwMode="auto">
          <a:xfrm>
            <a:off x="5429250" y="3143250"/>
            <a:ext cx="2946400" cy="928688"/>
            <a:chOff x="5429256" y="3500438"/>
            <a:chExt cx="2946392" cy="928688"/>
          </a:xfrm>
        </p:grpSpPr>
        <p:grpSp>
          <p:nvGrpSpPr>
            <p:cNvPr id="35851" name="Группа 60"/>
            <p:cNvGrpSpPr>
              <a:grpSpLocks/>
            </p:cNvGrpSpPr>
            <p:nvPr/>
          </p:nvGrpSpPr>
          <p:grpSpPr bwMode="auto">
            <a:xfrm>
              <a:off x="5429256" y="3500438"/>
              <a:ext cx="2946392" cy="928688"/>
              <a:chOff x="4411378" y="2571743"/>
              <a:chExt cx="2946704" cy="928687"/>
            </a:xfrm>
          </p:grpSpPr>
          <p:sp>
            <p:nvSpPr>
              <p:cNvPr id="102" name="Содержимое 2"/>
              <p:cNvSpPr txBox="1">
                <a:spLocks/>
              </p:cNvSpPr>
              <p:nvPr/>
            </p:nvSpPr>
            <p:spPr bwMode="auto">
              <a:xfrm>
                <a:off x="4411378" y="2571743"/>
                <a:ext cx="2946704" cy="928687"/>
              </a:xfrm>
              <a:prstGeom prst="rect">
                <a:avLst/>
              </a:prstGeom>
              <a:solidFill>
                <a:schemeClr val="bg2"/>
              </a:solidFill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lIns="45720" rIns="45720" anchor="ctr"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</a:p>
              <a:p>
                <a:pPr indent="7938" algn="just" fontAlgn="base">
                  <a:lnSpc>
                    <a:spcPts val="2400"/>
                  </a:lnSpc>
                  <a:spcBef>
                    <a:spcPct val="0"/>
                  </a:spcBef>
                  <a:buClr>
                    <a:srgbClr val="B8762E"/>
                  </a:buClr>
                  <a:buSzPct val="150000"/>
                  <a:defRPr/>
                </a:pPr>
                <a:r>
                  <a:rPr lang="ru-RU" sz="2800" b="1" dirty="0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  ни         </a:t>
                </a:r>
                <a:r>
                  <a:rPr lang="ru-RU" sz="2800" b="1" dirty="0" err="1">
                    <a:ln w="50800"/>
                    <a:solidFill>
                      <a:srgbClr val="611617"/>
                    </a:solidFill>
                    <a:latin typeface="Arial" pitchFamily="34" charset="0"/>
                    <a:cs typeface="Arial" pitchFamily="34" charset="0"/>
                  </a:rPr>
                  <a:t>ни</a:t>
                </a:r>
                <a:endParaRPr lang="ru-RU" sz="2800" b="1" dirty="0">
                  <a:ln w="50800"/>
                  <a:solidFill>
                    <a:srgbClr val="611617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35854" name="Группа 51"/>
              <p:cNvGrpSpPr>
                <a:grpSpLocks/>
              </p:cNvGrpSpPr>
              <p:nvPr/>
            </p:nvGrpSpPr>
            <p:grpSpPr bwMode="auto">
              <a:xfrm>
                <a:off x="6626190" y="2928933"/>
                <a:ext cx="493765" cy="500062"/>
                <a:chOff x="1911282" y="3571874"/>
                <a:chExt cx="493765" cy="500062"/>
              </a:xfrm>
            </p:grpSpPr>
            <p:sp>
              <p:nvSpPr>
                <p:cNvPr id="121" name="Овал 120"/>
                <p:cNvSpPr/>
                <p:nvPr/>
              </p:nvSpPr>
              <p:spPr bwMode="auto">
                <a:xfrm>
                  <a:off x="1911261" y="3571872"/>
                  <a:ext cx="493763" cy="500061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 dirty="0">
                    <a:solidFill>
                      <a:prstClr val="white"/>
                    </a:solidFill>
                  </a:endParaRPr>
                </a:p>
              </p:txBody>
            </p:sp>
            <p:cxnSp>
              <p:nvCxnSpPr>
                <p:cNvPr id="122" name="Прямая соединительная линия 121"/>
                <p:cNvCxnSpPr/>
                <p:nvPr/>
              </p:nvCxnSpPr>
              <p:spPr>
                <a:xfrm>
                  <a:off x="1982705" y="3857621"/>
                  <a:ext cx="357225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855" name="Группа 52"/>
              <p:cNvGrpSpPr>
                <a:grpSpLocks/>
              </p:cNvGrpSpPr>
              <p:nvPr/>
            </p:nvGrpSpPr>
            <p:grpSpPr bwMode="auto">
              <a:xfrm>
                <a:off x="5179839" y="2928934"/>
                <a:ext cx="493764" cy="500062"/>
                <a:chOff x="2108005" y="3500437"/>
                <a:chExt cx="493764" cy="500062"/>
              </a:xfrm>
            </p:grpSpPr>
            <p:sp>
              <p:nvSpPr>
                <p:cNvPr id="119" name="Овал 118"/>
                <p:cNvSpPr/>
                <p:nvPr/>
              </p:nvSpPr>
              <p:spPr bwMode="auto">
                <a:xfrm>
                  <a:off x="2107973" y="3500434"/>
                  <a:ext cx="493764" cy="500061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rgbClr val="B876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ru-RU" dirty="0">
                      <a:solidFill>
                        <a:prstClr val="white"/>
                      </a:solidFill>
                    </a:rPr>
                    <a:t>                    </a:t>
                  </a:r>
                </a:p>
              </p:txBody>
            </p:sp>
            <p:cxnSp>
              <p:nvCxnSpPr>
                <p:cNvPr id="120" name="Прямая соединительная линия 119"/>
                <p:cNvCxnSpPr/>
                <p:nvPr/>
              </p:nvCxnSpPr>
              <p:spPr>
                <a:xfrm>
                  <a:off x="2179418" y="3786183"/>
                  <a:ext cx="357224" cy="1587"/>
                </a:xfrm>
                <a:prstGeom prst="line">
                  <a:avLst/>
                </a:prstGeom>
                <a:ln w="38100">
                  <a:solidFill>
                    <a:schemeClr val="accent2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852" name="Text Box 15"/>
            <p:cNvSpPr txBox="1">
              <a:spLocks noChangeArrowheads="1"/>
            </p:cNvSpPr>
            <p:nvPr/>
          </p:nvSpPr>
          <p:spPr bwMode="auto">
            <a:xfrm>
              <a:off x="5857884" y="3500438"/>
              <a:ext cx="2214562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2000" b="1" i="1">
                  <a:solidFill>
                    <a:srgbClr val="B8762E"/>
                  </a:solidFill>
                  <a:latin typeface="Arial" charset="0"/>
                  <a:cs typeface="Arial" charset="0"/>
                </a:rPr>
                <a:t>фразеологизм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199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116632"/>
            <a:ext cx="8229600" cy="114300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12776"/>
            <a:ext cx="8064896" cy="5445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268760"/>
            <a:ext cx="8064896" cy="54452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Здесь можно потренироваться в постановке знаков препинания в предложениях с однородными членами: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hlinkClick r:id="rId3"/>
              </a:rPr>
              <a:t>http://files.school-collection.edu.ru/dlrstore/e2b60189-76de-4240-b667-201e136ff70f/%5BRUS8_187%5D_%</a:t>
            </a:r>
            <a:r>
              <a:rPr lang="en-US" sz="2400" dirty="0" smtClean="0">
                <a:solidFill>
                  <a:schemeClr val="tx1"/>
                </a:solidFill>
                <a:hlinkClick r:id="rId3"/>
              </a:rPr>
              <a:t>5BIA_016%5D.swf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hlinkClick r:id="rId4"/>
              </a:rPr>
              <a:t>http://files.school-collection.edu.ru/dlrstore/22dd8d17-17c3-4b48-b85d-624b839e937f/%5BRUS8_187%5D_%</a:t>
            </a:r>
            <a:r>
              <a:rPr lang="en-US" sz="2400" dirty="0" smtClean="0">
                <a:solidFill>
                  <a:schemeClr val="tx1"/>
                </a:solidFill>
                <a:hlinkClick r:id="rId4"/>
              </a:rPr>
              <a:t>5BIA_017%5D.swf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hlinkClick r:id="rId5"/>
              </a:rPr>
              <a:t>http://files.school-collection.edu.ru/dlrstore/73b2660f-0b7f-4480-88b1-a50671c17416/%5BRUS8_187%5D_%</a:t>
            </a:r>
            <a:r>
              <a:rPr lang="en-US" sz="2400" dirty="0" smtClean="0">
                <a:solidFill>
                  <a:schemeClr val="tx1"/>
                </a:solidFill>
                <a:hlinkClick r:id="rId5"/>
              </a:rPr>
              <a:t>5BIA_018%5D.swf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  <a:hlinkClick r:id="rId6"/>
              </a:rPr>
              <a:t>http://files.school-collection.edu.ru/dlrstore/e46aeac5-aa68-4ab2-95e3-3e3a253b55e2/%5BRUS8_187%5D_%</a:t>
            </a:r>
            <a:r>
              <a:rPr lang="en-US" sz="2400" dirty="0" smtClean="0">
                <a:solidFill>
                  <a:schemeClr val="tx1"/>
                </a:solidFill>
                <a:hlinkClick r:id="rId6"/>
              </a:rPr>
              <a:t>5BIA_015%5D.swf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4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08720"/>
          </a:xfrm>
        </p:spPr>
        <p:txBody>
          <a:bodyPr>
            <a:noAutofit/>
          </a:bodyPr>
          <a:lstStyle/>
          <a:p>
            <a:pPr lvl="0" fontAlgn="t">
              <a:spcBef>
                <a:spcPct val="20000"/>
              </a:spcBef>
            </a:pP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</a:t>
            </a:r>
            <a:r>
              <a:rPr lang="ru-RU" sz="24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ПРЕПИНАНИЯ в сложносочинённом предложении</a:t>
            </a:r>
            <a:endParaRPr lang="ru-RU" sz="24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92696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FF0000"/>
                </a:solidFill>
              </a:rPr>
              <a:t>Сложносочинённое предложение</a:t>
            </a:r>
            <a:r>
              <a:rPr lang="ru-RU" sz="2000" i="1" dirty="0">
                <a:solidFill>
                  <a:srgbClr val="274158"/>
                </a:solidFill>
              </a:rPr>
              <a:t> </a:t>
            </a:r>
            <a:r>
              <a:rPr lang="ru-RU" sz="2000" dirty="0">
                <a:solidFill>
                  <a:srgbClr val="274158"/>
                </a:solidFill>
              </a:rPr>
              <a:t>- это сложное предложение, в котором простые предложения связаны </a:t>
            </a:r>
            <a:r>
              <a:rPr lang="ru-RU" sz="2000" dirty="0" smtClean="0">
                <a:solidFill>
                  <a:srgbClr val="274158"/>
                </a:solidFill>
              </a:rPr>
              <a:t>сочинит­ельными </a:t>
            </a:r>
            <a:r>
              <a:rPr lang="ru-RU" sz="2000" dirty="0">
                <a:solidFill>
                  <a:srgbClr val="274158"/>
                </a:solidFill>
              </a:rPr>
              <a:t>союзами и, как правило, равноправны грамматически и по смыслу.</a:t>
            </a:r>
          </a:p>
          <a:p>
            <a:pPr algn="just"/>
            <a:r>
              <a:rPr lang="ru-RU" sz="2000" dirty="0">
                <a:solidFill>
                  <a:srgbClr val="274158"/>
                </a:solidFill>
              </a:rPr>
              <a:t>Сочинительные союзы, соединяющие простые предложения, находятся между простыми предложениями и не входят ни в одно из них</a:t>
            </a:r>
            <a:r>
              <a:rPr lang="ru-RU" sz="2000" dirty="0" smtClean="0">
                <a:solidFill>
                  <a:srgbClr val="274158"/>
                </a:solidFill>
              </a:rPr>
              <a:t>.</a:t>
            </a:r>
          </a:p>
          <a:p>
            <a:pPr algn="just"/>
            <a:r>
              <a:rPr lang="ru-RU" sz="2000" dirty="0">
                <a:solidFill>
                  <a:srgbClr val="274158"/>
                </a:solidFill>
              </a:rPr>
              <a:t>В сложносочинённых предложениях части отделяются друг от друга </a:t>
            </a:r>
            <a:r>
              <a:rPr lang="ru-RU" sz="2000" dirty="0" smtClean="0">
                <a:solidFill>
                  <a:srgbClr val="274158"/>
                </a:solidFill>
              </a:rPr>
              <a:t> запятыми.</a:t>
            </a:r>
            <a:endParaRPr lang="ru-RU" b="0" i="0" dirty="0">
              <a:solidFill>
                <a:srgbClr val="274158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907" y="3573016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n>
                  <a:solidFill>
                    <a:srgbClr val="005400"/>
                  </a:solidFill>
                </a:ln>
                <a:solidFill>
                  <a:srgbClr val="005400"/>
                </a:solidFill>
              </a:rPr>
              <a:t>[   ],</a:t>
            </a:r>
            <a:endParaRPr lang="ru-RU" sz="9600" dirty="0">
              <a:ln>
                <a:solidFill>
                  <a:srgbClr val="005400"/>
                </a:solidFill>
              </a:ln>
              <a:solidFill>
                <a:srgbClr val="0054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87360" y="3573016"/>
            <a:ext cx="214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0" cap="none" spc="0" normalizeH="0" baseline="0" noProof="0" dirty="0" smtClean="0">
                <a:ln>
                  <a:solidFill>
                    <a:srgbClr val="005400"/>
                  </a:solidFill>
                </a:ln>
                <a:solidFill>
                  <a:srgbClr val="005400"/>
                </a:solidFill>
                <a:effectLst/>
                <a:uLnTx/>
                <a:uFillTx/>
              </a:rPr>
              <a:t>[   ]</a:t>
            </a:r>
            <a:r>
              <a:rPr kumimoji="0" lang="ru-RU" sz="9600" b="0" i="0" u="none" strike="noStrike" kern="0" cap="none" spc="0" normalizeH="0" baseline="0" noProof="0" dirty="0" smtClean="0">
                <a:ln>
                  <a:solidFill>
                    <a:srgbClr val="005400"/>
                  </a:solidFill>
                </a:ln>
                <a:solidFill>
                  <a:srgbClr val="0054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38018" y="2727621"/>
            <a:ext cx="4572000" cy="41426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И, ДА, НИ… НИ;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ТОЖЕ, ТАКЖЕ;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А, НО, ДА (в значении НО),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ЗАТО, ОДНАКО, ЖЕ;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ИЛИ (ИЛЬ), ЛИБО,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ТО… ТО…,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НЕ ТО… НЕ ТО…, </a:t>
            </a:r>
          </a:p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rgbClr val="003300"/>
                </a:solidFill>
              </a:rPr>
              <a:t>ТО ЛИ … ТО ЛИ</a:t>
            </a:r>
            <a:endParaRPr lang="ru-RU" sz="28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08720"/>
          </a:xfrm>
        </p:spPr>
        <p:txBody>
          <a:bodyPr>
            <a:noAutofit/>
          </a:bodyPr>
          <a:lstStyle/>
          <a:p>
            <a:pPr lvl="0" fontAlgn="t">
              <a:spcBef>
                <a:spcPct val="20000"/>
              </a:spcBef>
            </a:pPr>
            <a:r>
              <a:rPr lang="ru-RU" sz="20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</a:t>
            </a:r>
            <a:r>
              <a:rPr lang="ru-RU" sz="20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ПРЕПИНАНИЯ в сложносочинённом предложении</a:t>
            </a:r>
            <a:endParaRPr lang="ru-RU" sz="20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553" y="908720"/>
            <a:ext cx="92525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rebuchet MS"/>
              </a:rPr>
              <a:t>Знаки препинания не ставятся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1. Если есть общий член предложения, например: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Осенью природа засыпает и люди готовятся к зиме.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(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Осенью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 </a:t>
            </a:r>
            <a:r>
              <a:rPr lang="ru-RU" sz="2400" dirty="0">
                <a:solidFill>
                  <a:srgbClr val="333333"/>
                </a:solidFill>
                <a:latin typeface="Georgia"/>
              </a:rPr>
              <a:t>– общий член: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природа засыпает</a:t>
            </a:r>
            <a:r>
              <a:rPr lang="ru-RU" sz="2400" dirty="0">
                <a:solidFill>
                  <a:srgbClr val="333333"/>
                </a:solidFill>
                <a:latin typeface="Georgia"/>
              </a:rPr>
              <a:t> (когда?)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осенью,</a:t>
            </a:r>
            <a:r>
              <a:rPr lang="ru-RU" sz="2400" i="1" dirty="0">
                <a:solidFill>
                  <a:srgbClr val="333333"/>
                </a:solidFill>
                <a:latin typeface="Georgia"/>
              </a:rPr>
              <a:t> люди готовятся к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зиме</a:t>
            </a:r>
            <a:r>
              <a:rPr lang="ru-RU" sz="2400" dirty="0">
                <a:solidFill>
                  <a:srgbClr val="333333"/>
                </a:solidFill>
                <a:latin typeface="Georgia"/>
              </a:rPr>
              <a:t> (когда?)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осенью</a:t>
            </a:r>
            <a:r>
              <a:rPr lang="ru-RU" sz="2400" dirty="0">
                <a:solidFill>
                  <a:srgbClr val="333333"/>
                </a:solidFill>
                <a:latin typeface="Georgia"/>
              </a:rPr>
              <a:t>. Запятая не нужна.)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2. Если есть вводное слово, общее для частей, например:</a:t>
            </a: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 удивлению, погода резко переменилась и наступила настоящая жара.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(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 удивлению</a:t>
            </a:r>
            <a:r>
              <a:rPr lang="ru-RU" sz="2400" dirty="0">
                <a:solidFill>
                  <a:srgbClr val="333333"/>
                </a:solidFill>
                <a:latin typeface="Georgia"/>
              </a:rPr>
              <a:t> – вводное слово, оно относится к обеим частям предложения)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3. Если у частей сложносочинённого предложения есть общее придаточное или общая бессоюзная часть, например:</a:t>
            </a:r>
          </a:p>
          <a:p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Когда мама вошла в комнату,</a:t>
            </a:r>
            <a:r>
              <a:rPr lang="ru-RU" sz="2400" i="1" baseline="300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1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 /осколки вазы валялись на полу</a:t>
            </a:r>
            <a:r>
              <a:rPr lang="ru-RU" sz="2400" i="1" baseline="300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2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/ и дети пытались их собрать</a:t>
            </a:r>
            <a:r>
              <a:rPr lang="ru-RU" sz="2400" i="1" baseline="300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3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.</a:t>
            </a:r>
          </a:p>
          <a:p>
            <a:r>
              <a:rPr lang="ru-RU" sz="2400" dirty="0">
                <a:solidFill>
                  <a:srgbClr val="333333"/>
                </a:solidFill>
                <a:latin typeface="Georgia"/>
              </a:rPr>
              <a:t>(каждая из частей сложносочинённого предложения (2) и (3) относится к общему придаточному предложению (1</a:t>
            </a:r>
            <a:r>
              <a:rPr lang="ru-RU" sz="2400" dirty="0" smtClean="0">
                <a:solidFill>
                  <a:srgbClr val="333333"/>
                </a:solidFill>
                <a:latin typeface="Georgia"/>
              </a:rPr>
              <a:t>)</a:t>
            </a:r>
            <a:endParaRPr lang="ru-RU" sz="2400" dirty="0">
              <a:solidFill>
                <a:srgbClr val="333333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760116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Так формулируется задание в демоверсии 2015 года: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9145016" cy="59046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Расставьте  знаки  </a:t>
            </a:r>
            <a:r>
              <a:rPr lang="ru-RU" dirty="0" smtClean="0"/>
              <a:t>препинания.  Укажите    номера  предложений,  в  которых  нужно поставить </a:t>
            </a:r>
            <a:r>
              <a:rPr lang="ru-RU" b="1" dirty="0" smtClean="0"/>
              <a:t>ОДНУ</a:t>
            </a:r>
            <a:r>
              <a:rPr lang="ru-RU" dirty="0" smtClean="0"/>
              <a:t> запятую.   </a:t>
            </a:r>
          </a:p>
          <a:p>
            <a:pPr marL="0" indent="0">
              <a:buNone/>
            </a:pPr>
            <a:r>
              <a:rPr lang="ru-RU" i="1" dirty="0" smtClean="0"/>
              <a:t>1)  Кто-то терем прибирал да хозяев поджидал.  </a:t>
            </a:r>
          </a:p>
          <a:p>
            <a:pPr marL="0" indent="0">
              <a:buNone/>
            </a:pPr>
            <a:r>
              <a:rPr lang="ru-RU" i="1" dirty="0" smtClean="0"/>
              <a:t>2)  В синтаксическом строе двух поэтических текстов мы можем найти как  сходства так и различия.  </a:t>
            </a:r>
          </a:p>
          <a:p>
            <a:pPr marL="0" indent="0">
              <a:buNone/>
            </a:pPr>
            <a:r>
              <a:rPr lang="ru-RU" i="1" dirty="0" smtClean="0"/>
              <a:t>3)  М.В. Ломоносовым  было  намечено  разграничение  знаменательных  и  служебных  слов  и  в  дальнейшем  это  разграничение  поддерживалось  крупнейшими представителями русской науки.  </a:t>
            </a:r>
          </a:p>
          <a:p>
            <a:pPr marL="0" indent="0">
              <a:buNone/>
            </a:pPr>
            <a:r>
              <a:rPr lang="ru-RU" i="1" dirty="0" smtClean="0"/>
              <a:t>4)  Многие  литературоведы  и  историки  вновь  и  вновь  спорят  по  поводу  переписки Гёте с великим русским поэтом А.С. Пушкиным.  </a:t>
            </a:r>
          </a:p>
          <a:p>
            <a:pPr marL="0" indent="0">
              <a:buNone/>
            </a:pPr>
            <a:r>
              <a:rPr lang="ru-RU" i="1" dirty="0" smtClean="0"/>
              <a:t>5)  А.С.  Грин  мог  подробно  описать  как  изгиб  реки  так  и  расположение  домов как вековые леса так и уютные приморские города.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469128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0" y="-243408"/>
            <a:ext cx="9036496" cy="908720"/>
          </a:xfrm>
        </p:spPr>
        <p:txBody>
          <a:bodyPr>
            <a:noAutofit/>
          </a:bodyPr>
          <a:lstStyle/>
          <a:p>
            <a:pPr lvl="0" fontAlgn="t">
              <a:spcBef>
                <a:spcPct val="20000"/>
              </a:spcBef>
            </a:pPr>
            <a:r>
              <a:rPr lang="ru-RU" sz="2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</a:t>
            </a:r>
            <a:r>
              <a:rPr lang="ru-RU" sz="24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ПРЕПИНАНИЯ в сложносочинённом предложении</a:t>
            </a:r>
            <a:endParaRPr lang="ru-RU" sz="24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520" y="404664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333333"/>
                </a:solidFill>
                <a:latin typeface="Georgia"/>
              </a:rPr>
              <a:t>Примечание:</a:t>
            </a:r>
            <a:endParaRPr lang="ru-RU" sz="2000" dirty="0">
              <a:solidFill>
                <a:srgbClr val="333333"/>
              </a:solidFill>
              <a:latin typeface="Georgia"/>
            </a:endParaRPr>
          </a:p>
          <a:p>
            <a:r>
              <a:rPr lang="ru-RU" sz="2000" dirty="0">
                <a:solidFill>
                  <a:srgbClr val="333333"/>
                </a:solidFill>
                <a:latin typeface="Georgia"/>
              </a:rPr>
              <a:t>В случаях, перечисленных в </a:t>
            </a:r>
            <a:r>
              <a:rPr lang="ru-RU" sz="2000" dirty="0" err="1">
                <a:solidFill>
                  <a:srgbClr val="333333"/>
                </a:solidFill>
                <a:latin typeface="Georgia"/>
              </a:rPr>
              <a:t>пп</a:t>
            </a:r>
            <a:r>
              <a:rPr lang="ru-RU" sz="2000" dirty="0">
                <a:solidFill>
                  <a:srgbClr val="333333"/>
                </a:solidFill>
                <a:latin typeface="Georgia"/>
              </a:rPr>
              <a:t>. 1– 3, запятые ставятся, если есть повторяющиеся союзы. Например:</a:t>
            </a:r>
          </a:p>
          <a:p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Осенью и природа засыпает, и люди готовятся к зиме.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Georgia"/>
            </a:endParaRPr>
          </a:p>
          <a:p>
            <a:r>
              <a:rPr lang="ru-RU" sz="2000" dirty="0">
                <a:solidFill>
                  <a:srgbClr val="333333"/>
                </a:solidFill>
                <a:latin typeface="Georgia"/>
              </a:rPr>
              <a:t>(есть общий член: осенью , но есть и повторяющийся союз: </a:t>
            </a:r>
            <a:r>
              <a:rPr lang="ru-RU" sz="2000" i="1" dirty="0">
                <a:solidFill>
                  <a:srgbClr val="333333"/>
                </a:solidFill>
                <a:latin typeface="Georgia"/>
              </a:rPr>
              <a:t>и… и…</a:t>
            </a:r>
            <a:r>
              <a:rPr lang="ru-RU" sz="2000" dirty="0">
                <a:solidFill>
                  <a:srgbClr val="333333"/>
                </a:solidFill>
                <a:latin typeface="Georgia"/>
              </a:rPr>
              <a:t>, поэтому запятая нужна)</a:t>
            </a:r>
          </a:p>
          <a:p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 сожалению, то ли учительница заболела, то ли ребята решили прогулять урок.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Georgia"/>
            </a:endParaRPr>
          </a:p>
          <a:p>
            <a:r>
              <a:rPr lang="ru-RU" sz="2000" dirty="0">
                <a:solidFill>
                  <a:srgbClr val="333333"/>
                </a:solidFill>
                <a:latin typeface="Georgia"/>
              </a:rPr>
              <a:t>(есть общее вводное слово, но есть и повторяющийся союз </a:t>
            </a:r>
            <a:r>
              <a:rPr lang="ru-RU" sz="2000" i="1" dirty="0">
                <a:solidFill>
                  <a:srgbClr val="333333"/>
                </a:solidFill>
                <a:latin typeface="Georgia"/>
              </a:rPr>
              <a:t>то ли… то ли…</a:t>
            </a:r>
            <a:r>
              <a:rPr lang="ru-RU" sz="2000" dirty="0">
                <a:solidFill>
                  <a:srgbClr val="333333"/>
                </a:solidFill>
                <a:latin typeface="Georgia"/>
              </a:rPr>
              <a:t>, поэтому запятая нужна)</a:t>
            </a:r>
          </a:p>
          <a:p>
            <a:r>
              <a:rPr lang="ru-RU" sz="2000" dirty="0">
                <a:solidFill>
                  <a:srgbClr val="333333"/>
                </a:solidFill>
                <a:latin typeface="Georgia"/>
              </a:rPr>
              <a:t>4. Если части сложносочинённого предложения являются: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333333"/>
                </a:solidFill>
                <a:latin typeface="Georgia"/>
              </a:rPr>
              <a:t>вопросительными предложениями, например: 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Когда вы приедете ещё раз и сможем ли мы встретиться?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333333"/>
                </a:solidFill>
                <a:latin typeface="Georgia"/>
              </a:rPr>
              <a:t>побудительными предложениями, например: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 Старайся всё делать хорошо и пусть у тебя всё получится!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333333"/>
                </a:solidFill>
                <a:latin typeface="Georgia"/>
              </a:rPr>
              <a:t>восклицательными предложениями, например: 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Как у вас хорошо и как мне всё нравится!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333333"/>
                </a:solidFill>
                <a:latin typeface="Georgia"/>
              </a:rPr>
              <a:t>назывными предложениями, например: 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eorgia"/>
              </a:rPr>
              <a:t>Жара и духота. Холод и дождь.</a:t>
            </a:r>
          </a:p>
          <a:p>
            <a:pPr>
              <a:buFont typeface="Arial"/>
              <a:buChar char="•"/>
            </a:pPr>
            <a:r>
              <a:rPr lang="ru-RU" sz="2000" dirty="0">
                <a:solidFill>
                  <a:srgbClr val="333333"/>
                </a:solidFill>
                <a:latin typeface="Georgia"/>
              </a:rPr>
              <a:t>безличными предложениями, например:  </a:t>
            </a:r>
            <a:r>
              <a:rPr lang="ru-RU" sz="2000" i="1" dirty="0">
                <a:solidFill>
                  <a:srgbClr val="333333"/>
                </a:solidFill>
                <a:latin typeface="Georgia"/>
              </a:rPr>
              <a:t>Жарко и душно. Холодно и дождливо</a:t>
            </a:r>
            <a:r>
              <a:rPr lang="ru-RU" i="1" dirty="0">
                <a:solidFill>
                  <a:srgbClr val="333333"/>
                </a:solidFill>
                <a:latin typeface="Georgi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466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520" y="-243408"/>
            <a:ext cx="9036496" cy="908720"/>
          </a:xfrm>
        </p:spPr>
        <p:txBody>
          <a:bodyPr>
            <a:noAutofit/>
          </a:bodyPr>
          <a:lstStyle/>
          <a:p>
            <a:pPr lvl="0" fontAlgn="t">
              <a:spcBef>
                <a:spcPct val="20000"/>
              </a:spcBef>
            </a:pPr>
            <a:r>
              <a:rPr lang="ru-RU" sz="24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Разберём задание</a:t>
            </a:r>
            <a:endParaRPr lang="ru-RU" sz="24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520" y="617656"/>
            <a:ext cx="903548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15. Расставьте знаки препинания. Укажите </a:t>
            </a:r>
            <a:r>
              <a:rPr lang="ru-RU" b="1" u="sng" dirty="0">
                <a:latin typeface="Times New Roman"/>
                <a:ea typeface="Times New Roman"/>
                <a:cs typeface="Times New Roman"/>
              </a:rPr>
              <a:t>номера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предложений, в которых нужно поставить ОДНУ запятую.</a:t>
            </a:r>
            <a:endParaRPr lang="ru-RU" sz="2000" dirty="0">
              <a:latin typeface="Arial Unicode MS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1) Мрачный бор угрюмо молчит или воет глухо.</a:t>
            </a:r>
            <a:endParaRPr lang="ru-RU" sz="2000" dirty="0">
              <a:latin typeface="Arial Unicode MS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2)  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Весенний гром то грозно рычал то добродушно ворчал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.</a:t>
            </a:r>
            <a:endParaRPr lang="ru-RU" sz="2000" dirty="0">
              <a:latin typeface="Arial Unicode MS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Arial Unicode MS"/>
                <a:cs typeface="Times New Roman"/>
              </a:rPr>
              <a:t>3) У Сибири  есть много особенностей как в природе так и в людских нравах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.</a:t>
            </a:r>
            <a:endParaRPr lang="ru-RU" sz="2000" dirty="0">
              <a:latin typeface="Arial Unicode MS"/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Arial Unicode MS"/>
                <a:cs typeface="Times New Roman"/>
              </a:rPr>
              <a:t>4) Эти гигантские каменные сооружения свидетельствуют о зарождении монументальных форм в корейской архитектуре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Arial Unicode MS"/>
                <a:cs typeface="Times New Roman"/>
              </a:rPr>
              <a:t>(5</a:t>
            </a:r>
            <a:r>
              <a:rPr lang="ru-RU" dirty="0">
                <a:latin typeface="Times New Roman"/>
                <a:ea typeface="Arial Unicode MS"/>
                <a:cs typeface="Times New Roman"/>
              </a:rPr>
              <a:t>) Ни скверная английская погода ни ледяная стужа спальни ни остывший чай не могли изменить настроение гостя</a:t>
            </a:r>
            <a:r>
              <a:rPr lang="ru-RU" dirty="0" smtClean="0">
                <a:latin typeface="Times New Roman"/>
                <a:ea typeface="Arial Unicode MS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sz="2000" dirty="0">
              <a:effectLst/>
              <a:latin typeface="Times New Roman"/>
              <a:ea typeface="Arial Unicode MS"/>
              <a:cs typeface="Times New Roman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03648" y="1577636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31115" y="1580129"/>
            <a:ext cx="7560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31115" y="1671968"/>
            <a:ext cx="7560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851920" y="1580129"/>
            <a:ext cx="44376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688" y="1671968"/>
            <a:ext cx="5302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575" y="1916832"/>
            <a:ext cx="5302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1972085"/>
            <a:ext cx="648072" cy="9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2051324"/>
            <a:ext cx="648072" cy="9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946709"/>
            <a:ext cx="720080" cy="10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2033128"/>
            <a:ext cx="725487" cy="10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028800" y="2348880"/>
            <a:ext cx="1967136" cy="409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574" y="2352975"/>
            <a:ext cx="530226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573" y="2465853"/>
            <a:ext cx="530225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17" y="2829320"/>
            <a:ext cx="1281143" cy="8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2829700"/>
            <a:ext cx="1661592" cy="10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538" y="2933710"/>
            <a:ext cx="1665608" cy="10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2930817" y="3630612"/>
            <a:ext cx="70207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900961" y="3642678"/>
            <a:ext cx="535769" cy="144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781938" y="3630612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205" y="3696175"/>
            <a:ext cx="846000" cy="5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292" y="3643218"/>
            <a:ext cx="846000" cy="5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46000" cy="5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66692"/>
            <a:ext cx="846000" cy="5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Овал 21"/>
          <p:cNvSpPr/>
          <p:nvPr/>
        </p:nvSpPr>
        <p:spPr>
          <a:xfrm>
            <a:off x="3387199" y="1268760"/>
            <a:ext cx="421489" cy="403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одержимое 2"/>
          <p:cNvSpPr txBox="1">
            <a:spLocks/>
          </p:cNvSpPr>
          <p:nvPr/>
        </p:nvSpPr>
        <p:spPr bwMode="auto">
          <a:xfrm>
            <a:off x="6876256" y="1027650"/>
            <a:ext cx="1728192" cy="482220"/>
          </a:xfrm>
          <a:prstGeom prst="rect">
            <a:avLst/>
          </a:prstGeom>
          <a:solidFill>
            <a:srgbClr val="DEDEDE"/>
          </a:solidFill>
          <a:ln w="12700">
            <a:solidFill>
              <a:srgbClr val="438086"/>
            </a:solidFill>
            <a:prstDash val="solid"/>
            <a:headEnd/>
            <a:tailEnd/>
          </a:ln>
          <a:effectLst/>
        </p:spPr>
        <p:txBody>
          <a:bodyPr lIns="45720" rIns="4572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7938" algn="ctr" defTabSz="91440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>
                <a:srgbClr val="B8762E"/>
              </a:buClr>
              <a:buSzPct val="150000"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 w="50800"/>
                <a:solidFill>
                  <a:srgbClr val="611617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или</a:t>
            </a:r>
            <a:endParaRPr kumimoji="0" lang="ru-RU" sz="2000" b="1" i="0" u="none" strike="noStrike" kern="0" cap="none" spc="0" normalizeH="0" baseline="0" noProof="0" dirty="0">
              <a:ln w="50800"/>
              <a:solidFill>
                <a:srgbClr val="611617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6887552" y="1097310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auto">
          <a:xfrm rot="567996">
            <a:off x="8167842" y="1123173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Содержимое 2"/>
          <p:cNvSpPr txBox="1">
            <a:spLocks/>
          </p:cNvSpPr>
          <p:nvPr/>
        </p:nvSpPr>
        <p:spPr bwMode="auto">
          <a:xfrm>
            <a:off x="6372201" y="1573533"/>
            <a:ext cx="2390092" cy="482220"/>
          </a:xfrm>
          <a:prstGeom prst="rect">
            <a:avLst/>
          </a:prstGeom>
          <a:solidFill>
            <a:srgbClr val="DEDEDE"/>
          </a:solidFill>
          <a:ln w="12700">
            <a:solidFill>
              <a:srgbClr val="438086"/>
            </a:solidFill>
            <a:prstDash val="solid"/>
            <a:headEnd/>
            <a:tailEnd/>
          </a:ln>
          <a:effectLst/>
        </p:spPr>
        <p:txBody>
          <a:bodyPr lIns="45720" rIns="4572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7938" defTabSz="91440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>
                <a:srgbClr val="B8762E"/>
              </a:buClr>
              <a:buSzPct val="150000"/>
              <a:buFontTx/>
              <a:buNone/>
              <a:tabLst/>
              <a:defRPr/>
            </a:pPr>
            <a:r>
              <a:rPr lang="ru-RU" sz="2000" b="1" kern="0" dirty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000" b="1" kern="0" dirty="0" smtClean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rPr>
              <a:t>о        ,   то</a:t>
            </a:r>
            <a:endParaRPr kumimoji="0" lang="ru-RU" sz="2000" b="1" i="0" u="none" strike="noStrike" kern="0" cap="none" spc="0" normalizeH="0" baseline="0" noProof="0" dirty="0" smtClean="0">
              <a:ln w="50800"/>
              <a:solidFill>
                <a:srgbClr val="611617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Oval 11"/>
          <p:cNvSpPr>
            <a:spLocks noChangeArrowheads="1"/>
          </p:cNvSpPr>
          <p:nvPr/>
        </p:nvSpPr>
        <p:spPr bwMode="auto">
          <a:xfrm>
            <a:off x="6876256" y="1643193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Oval 12"/>
          <p:cNvSpPr>
            <a:spLocks noChangeArrowheads="1"/>
          </p:cNvSpPr>
          <p:nvPr/>
        </p:nvSpPr>
        <p:spPr bwMode="auto">
          <a:xfrm rot="567996">
            <a:off x="8067915" y="1644252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028800" y="1733086"/>
            <a:ext cx="238944" cy="3331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3642884" y="1699250"/>
            <a:ext cx="238944" cy="3331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040471" y="2129990"/>
            <a:ext cx="342977" cy="3203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5436096" y="2142665"/>
            <a:ext cx="504056" cy="3203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одержимое 2"/>
          <p:cNvSpPr txBox="1">
            <a:spLocks/>
          </p:cNvSpPr>
          <p:nvPr/>
        </p:nvSpPr>
        <p:spPr bwMode="auto">
          <a:xfrm>
            <a:off x="7524328" y="2098400"/>
            <a:ext cx="1728193" cy="482220"/>
          </a:xfrm>
          <a:prstGeom prst="rect">
            <a:avLst/>
          </a:prstGeom>
          <a:solidFill>
            <a:srgbClr val="DEDEDE"/>
          </a:solidFill>
          <a:ln w="12700">
            <a:solidFill>
              <a:srgbClr val="438086"/>
            </a:solidFill>
            <a:prstDash val="solid"/>
            <a:headEnd/>
            <a:tailEnd/>
          </a:ln>
          <a:effectLst/>
        </p:spPr>
        <p:txBody>
          <a:bodyPr lIns="45720" rIns="4572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7938" defTabSz="91440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>
                <a:srgbClr val="B8762E"/>
              </a:buClr>
              <a:buSzPct val="150000"/>
              <a:buFontTx/>
              <a:buNone/>
              <a:tabLst/>
              <a:defRPr/>
            </a:pPr>
            <a:r>
              <a:rPr lang="ru-RU" sz="1400" b="1" kern="0" dirty="0" smtClean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rPr>
              <a:t>Как         , так и</a:t>
            </a:r>
            <a:endParaRPr kumimoji="0" lang="ru-RU" sz="1400" b="1" i="0" u="none" strike="noStrike" kern="0" cap="none" spc="0" normalizeH="0" baseline="0" noProof="0" dirty="0">
              <a:ln w="50800"/>
              <a:solidFill>
                <a:srgbClr val="611617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7896465" y="2181525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,</a:t>
            </a:r>
            <a:endParaRPr lang="ru-RU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507" y="2181525"/>
            <a:ext cx="354013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3246897" y="2985840"/>
            <a:ext cx="5092395" cy="5078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Arial Unicode MS"/>
                <a:cs typeface="Times New Roman"/>
              </a:rPr>
              <a:t>(Нет однородных членов, предложение простое).</a:t>
            </a:r>
            <a:endParaRPr lang="ru-RU" sz="2000" dirty="0">
              <a:latin typeface="Arial Unicode MS"/>
              <a:ea typeface="Times New Roman"/>
              <a:cs typeface="Times New Roman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94500" y="3297601"/>
            <a:ext cx="360040" cy="3921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3642884" y="3409331"/>
            <a:ext cx="360040" cy="3921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6372200" y="3311876"/>
            <a:ext cx="360040" cy="3921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одержимое 2"/>
          <p:cNvSpPr txBox="1">
            <a:spLocks/>
          </p:cNvSpPr>
          <p:nvPr/>
        </p:nvSpPr>
        <p:spPr bwMode="auto">
          <a:xfrm>
            <a:off x="3209703" y="3783019"/>
            <a:ext cx="2802457" cy="482220"/>
          </a:xfrm>
          <a:prstGeom prst="rect">
            <a:avLst/>
          </a:prstGeom>
          <a:solidFill>
            <a:srgbClr val="DEDEDE"/>
          </a:solidFill>
          <a:ln w="12700">
            <a:solidFill>
              <a:srgbClr val="438086"/>
            </a:solidFill>
            <a:prstDash val="solid"/>
            <a:headEnd/>
            <a:tailEnd/>
          </a:ln>
          <a:effectLst/>
        </p:spPr>
        <p:txBody>
          <a:bodyPr lIns="45720" rIns="4572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7938" defTabSz="91440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>
                <a:srgbClr val="B8762E"/>
              </a:buClr>
              <a:buSzPct val="150000"/>
              <a:buFontTx/>
              <a:buNone/>
              <a:tabLst/>
              <a:defRPr/>
            </a:pPr>
            <a:r>
              <a:rPr lang="ru-RU" sz="1400" b="1" kern="0" dirty="0" smtClean="0">
                <a:ln w="50800"/>
                <a:solidFill>
                  <a:srgbClr val="611617"/>
                </a:solidFill>
                <a:latin typeface="Arial" pitchFamily="34" charset="0"/>
                <a:cs typeface="Arial" pitchFamily="34" charset="0"/>
              </a:rPr>
              <a:t>Ни           ,   ни            , ни           </a:t>
            </a:r>
            <a:endParaRPr kumimoji="0" lang="ru-RU" sz="1400" b="1" i="0" u="none" strike="noStrike" kern="0" cap="none" spc="0" normalizeH="0" baseline="0" noProof="0" dirty="0">
              <a:ln w="50800"/>
              <a:solidFill>
                <a:srgbClr val="611617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auto">
          <a:xfrm>
            <a:off x="3642884" y="3895242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63" name="Oval 11"/>
          <p:cNvSpPr>
            <a:spLocks noChangeArrowheads="1"/>
          </p:cNvSpPr>
          <p:nvPr/>
        </p:nvSpPr>
        <p:spPr bwMode="auto">
          <a:xfrm>
            <a:off x="4689809" y="3852679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65" name="Oval 11"/>
          <p:cNvSpPr>
            <a:spLocks noChangeArrowheads="1"/>
          </p:cNvSpPr>
          <p:nvPr/>
        </p:nvSpPr>
        <p:spPr bwMode="auto">
          <a:xfrm>
            <a:off x="5441295" y="3886571"/>
            <a:ext cx="342900" cy="3429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39114" y="5034250"/>
            <a:ext cx="6986667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1.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Находим грамматические основы. Все предложения простые.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217708" y="5517232"/>
            <a:ext cx="679053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2. Устанавливаем, как связаны однородные члены, чертим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схемы.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163703" y="6021288"/>
            <a:ext cx="421974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3. Выбираем ДВА варианта ответов: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Arial Unicode MS"/>
                <a:cs typeface="Times New Roman"/>
              </a:rPr>
              <a:t>23 </a:t>
            </a:r>
            <a:endParaRPr lang="ru-RU" dirty="0">
              <a:solidFill>
                <a:prstClr val="black"/>
              </a:solidFill>
              <a:latin typeface="Arial Unicode MS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218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0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2" grpId="0" animBg="1"/>
      <p:bldP spid="25" grpId="0" animBg="1"/>
      <p:bldP spid="26" grpId="0" animBg="1"/>
      <p:bldP spid="45" grpId="0" animBg="1"/>
      <p:bldP spid="46" grpId="0" animBg="1"/>
      <p:bldP spid="47" grpId="0" animBg="1"/>
      <p:bldP spid="27" grpId="0" animBg="1"/>
      <p:bldP spid="49" grpId="0" animBg="1"/>
      <p:bldP spid="30" grpId="0" animBg="1"/>
      <p:bldP spid="52" grpId="0" animBg="1"/>
      <p:bldP spid="53" grpId="0" animBg="1"/>
      <p:bldP spid="54" grpId="0" animBg="1"/>
      <p:bldP spid="57" grpId="0" animBg="1"/>
      <p:bldP spid="57" grpId="1" animBg="1"/>
      <p:bldP spid="32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Андрей\Pictures\Мои рисунки\ЕГЭ, ГИА\a_f5c2fd0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2816"/>
            <a:ext cx="3662858" cy="4554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489654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74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15-1.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 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В музее есть картины и игрушки и предметы быта XV века.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В </a:t>
            </a:r>
            <a:r>
              <a:rPr lang="ru-RU" sz="2400" dirty="0">
                <a:solidFill>
                  <a:prstClr val="black"/>
                </a:solidFill>
              </a:rPr>
              <a:t>Москве и других городах со снегом и льдом на дорогах борются  химическими способами.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Нужно </a:t>
            </a:r>
            <a:r>
              <a:rPr lang="ru-RU" sz="2400" dirty="0">
                <a:solidFill>
                  <a:prstClr val="black"/>
                </a:solidFill>
              </a:rPr>
              <a:t>быть вежливым как среди посторонних людей так и в домашнем кругу.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То </a:t>
            </a:r>
            <a:r>
              <a:rPr lang="ru-RU" sz="2400" dirty="0">
                <a:solidFill>
                  <a:prstClr val="black"/>
                </a:solidFill>
              </a:rPr>
              <a:t>справа то слева то сбоку слышался какой-то шум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 Солнце быстро прогрело небольшое озеро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в нем сразу закипела </a:t>
            </a:r>
            <a:r>
              <a:rPr lang="ru-RU" sz="2400" dirty="0" smtClean="0">
                <a:solidFill>
                  <a:prstClr val="black"/>
                </a:solidFill>
              </a:rPr>
              <a:t> жизнь</a:t>
            </a:r>
            <a:r>
              <a:rPr lang="ru-RU" sz="2400" dirty="0">
                <a:solidFill>
                  <a:prstClr val="black"/>
                </a:solidFill>
              </a:rPr>
              <a:t>. 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35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5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15-2.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 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В народной медицине водные настои приготавливают холодным или горячим способами.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Среди </a:t>
            </a:r>
            <a:r>
              <a:rPr lang="ru-RU" sz="2400" dirty="0">
                <a:solidFill>
                  <a:prstClr val="black"/>
                </a:solidFill>
              </a:rPr>
              <a:t>писателей послереволюционной эпохи М.А. Булгаков чаще других обращается к темам прозрения и своего пути в жизни и литературе.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Ни </a:t>
            </a:r>
            <a:r>
              <a:rPr lang="ru-RU" sz="2400" dirty="0" smtClean="0">
                <a:solidFill>
                  <a:prstClr val="black"/>
                </a:solidFill>
              </a:rPr>
              <a:t>калина </a:t>
            </a:r>
            <a:r>
              <a:rPr lang="ru-RU" sz="2400" dirty="0">
                <a:solidFill>
                  <a:prstClr val="black"/>
                </a:solidFill>
              </a:rPr>
              <a:t>не растёт меж </a:t>
            </a:r>
            <a:r>
              <a:rPr lang="ru-RU" sz="2400" dirty="0" smtClean="0">
                <a:solidFill>
                  <a:prstClr val="black"/>
                </a:solidFill>
              </a:rPr>
              <a:t>ними </a:t>
            </a:r>
            <a:r>
              <a:rPr lang="ru-RU" sz="2400" dirty="0">
                <a:solidFill>
                  <a:prstClr val="black"/>
                </a:solidFill>
              </a:rPr>
              <a:t>ни </a:t>
            </a:r>
            <a:r>
              <a:rPr lang="ru-RU" sz="2400" dirty="0" smtClean="0">
                <a:solidFill>
                  <a:prstClr val="black"/>
                </a:solidFill>
              </a:rPr>
              <a:t>трава </a:t>
            </a:r>
            <a:r>
              <a:rPr lang="ru-RU" sz="2400" dirty="0">
                <a:solidFill>
                  <a:prstClr val="black"/>
                </a:solidFill>
              </a:rPr>
              <a:t>не </a:t>
            </a:r>
            <a:r>
              <a:rPr lang="ru-RU" sz="2400" dirty="0" smtClean="0">
                <a:solidFill>
                  <a:prstClr val="black"/>
                </a:solidFill>
              </a:rPr>
              <a:t>зеленеет. </a:t>
            </a:r>
            <a:endParaRPr lang="ru-RU" sz="24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Лесные </a:t>
            </a:r>
            <a:r>
              <a:rPr lang="ru-RU" sz="2400" dirty="0">
                <a:solidFill>
                  <a:prstClr val="black"/>
                </a:solidFill>
              </a:rPr>
              <a:t>дали кажутся то дымчато-сиреневатыми то чуть </a:t>
            </a:r>
            <a:r>
              <a:rPr lang="ru-RU" sz="2400" dirty="0" smtClean="0">
                <a:solidFill>
                  <a:prstClr val="black"/>
                </a:solidFill>
              </a:rPr>
              <a:t>голубоватыми.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Сердце у крошечных колибри относительно их веса огромное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</a:t>
            </a:r>
            <a:r>
              <a:rPr lang="ru-RU" sz="2400" dirty="0" smtClean="0">
                <a:solidFill>
                  <a:prstClr val="black"/>
                </a:solidFill>
              </a:rPr>
              <a:t>бьется </a:t>
            </a:r>
            <a:r>
              <a:rPr lang="ru-RU" sz="2400" dirty="0">
                <a:solidFill>
                  <a:prstClr val="black"/>
                </a:solidFill>
              </a:rPr>
              <a:t>невероятно быстро. </a:t>
            </a: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34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5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15-3.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запятую.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Как наше так и вражеское войско томилось в ожидании настоящего боя.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Наш </a:t>
            </a:r>
            <a:r>
              <a:rPr lang="ru-RU" sz="2400" dirty="0">
                <a:solidFill>
                  <a:prstClr val="black"/>
                </a:solidFill>
              </a:rPr>
              <a:t>внутренний мир настроен чутко и тонко и отзывается на самые незаметные звуки жизни.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Дом </a:t>
            </a:r>
            <a:r>
              <a:rPr lang="ru-RU" sz="2400" dirty="0">
                <a:solidFill>
                  <a:prstClr val="black"/>
                </a:solidFill>
              </a:rPr>
              <a:t>к празднику убирали шиповником да белою ромашкою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За чаем собрались гости да хозяева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И </a:t>
            </a:r>
            <a:r>
              <a:rPr lang="ru-RU" sz="2400" dirty="0" smtClean="0">
                <a:solidFill>
                  <a:prstClr val="black"/>
                </a:solidFill>
              </a:rPr>
              <a:t>ме­тался </a:t>
            </a:r>
            <a:r>
              <a:rPr lang="ru-RU" sz="2400" dirty="0">
                <a:solidFill>
                  <a:prstClr val="black"/>
                </a:solidFill>
              </a:rPr>
              <a:t>ветер быстрый по </a:t>
            </a:r>
            <a:r>
              <a:rPr lang="ru-RU" sz="2400" dirty="0" smtClean="0">
                <a:solidFill>
                  <a:prstClr val="black"/>
                </a:solidFill>
              </a:rPr>
              <a:t>бурьянам и снопами </a:t>
            </a:r>
            <a:r>
              <a:rPr lang="ru-RU" sz="2400" dirty="0">
                <a:solidFill>
                  <a:prstClr val="black"/>
                </a:solidFill>
              </a:rPr>
              <a:t>мчались искры по </a:t>
            </a:r>
            <a:r>
              <a:rPr lang="ru-RU" sz="2400" dirty="0" smtClean="0">
                <a:solidFill>
                  <a:prstClr val="black"/>
                </a:solidFill>
              </a:rPr>
              <a:t>туманам... </a:t>
            </a:r>
            <a:endParaRPr lang="ru-RU" sz="24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15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10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607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15-4.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Защитой </a:t>
            </a:r>
            <a:r>
              <a:rPr lang="ru-RU" sz="2400" dirty="0">
                <a:solidFill>
                  <a:prstClr val="black"/>
                </a:solidFill>
              </a:rPr>
              <a:t>средневековому воину служили простая стёганая туника или детали доспехов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Только </a:t>
            </a:r>
            <a:r>
              <a:rPr lang="ru-RU" sz="2400" dirty="0">
                <a:solidFill>
                  <a:prstClr val="black"/>
                </a:solidFill>
              </a:rPr>
              <a:t>иволги </a:t>
            </a:r>
            <a:r>
              <a:rPr lang="ru-RU" sz="2400" dirty="0" smtClean="0">
                <a:solidFill>
                  <a:prstClr val="black"/>
                </a:solidFill>
              </a:rPr>
              <a:t>кричат </a:t>
            </a:r>
            <a:r>
              <a:rPr lang="ru-RU" sz="2400" dirty="0">
                <a:solidFill>
                  <a:prstClr val="black"/>
                </a:solidFill>
              </a:rPr>
              <a:t>да </a:t>
            </a:r>
            <a:r>
              <a:rPr lang="ru-RU" sz="2400" dirty="0" smtClean="0">
                <a:solidFill>
                  <a:prstClr val="black"/>
                </a:solidFill>
              </a:rPr>
              <a:t>кукушки </a:t>
            </a:r>
            <a:r>
              <a:rPr lang="ru-RU" sz="2400" dirty="0">
                <a:solidFill>
                  <a:prstClr val="black"/>
                </a:solidFill>
              </a:rPr>
              <a:t>наперебой отсчитывают ко­му-то непрожитые </a:t>
            </a:r>
            <a:r>
              <a:rPr lang="ru-RU" sz="2400" dirty="0" smtClean="0">
                <a:solidFill>
                  <a:prstClr val="black"/>
                </a:solidFill>
              </a:rPr>
              <a:t>годы.  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2)	В XII веке живописцы писали картины красками или тушью на шёлковых или бумажных </a:t>
            </a:r>
            <a:r>
              <a:rPr lang="ru-RU" sz="2400" dirty="0" smtClean="0">
                <a:solidFill>
                  <a:prstClr val="black"/>
                </a:solidFill>
              </a:rPr>
              <a:t>свитках.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Леонардо </a:t>
            </a:r>
            <a:r>
              <a:rPr lang="ru-RU" sz="2400" dirty="0">
                <a:solidFill>
                  <a:prstClr val="black"/>
                </a:solidFill>
              </a:rPr>
              <a:t>да Винчи в «Споре живописца с поэтом» утверждал </a:t>
            </a:r>
          </a:p>
          <a:p>
            <a:pPr lvl="1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</a:rPr>
              <a:t>преимущество живописи перед поэзией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многие современники </a:t>
            </a:r>
            <a:r>
              <a:rPr lang="ru-RU" sz="2400" dirty="0" smtClean="0">
                <a:solidFill>
                  <a:prstClr val="black"/>
                </a:solidFill>
              </a:rPr>
              <a:t>разделяли </a:t>
            </a:r>
            <a:r>
              <a:rPr lang="ru-RU" sz="2400" dirty="0">
                <a:solidFill>
                  <a:prstClr val="black"/>
                </a:solidFill>
              </a:rPr>
              <a:t>его точку зрения. </a:t>
            </a:r>
          </a:p>
          <a:p>
            <a:pPr lvl="1">
              <a:spcBef>
                <a:spcPct val="20000"/>
              </a:spcBef>
            </a:pPr>
            <a:r>
              <a:rPr lang="ru-RU" sz="2400" dirty="0">
                <a:solidFill>
                  <a:prstClr val="black"/>
                </a:solidFill>
              </a:rPr>
              <a:t>5) </a:t>
            </a:r>
            <a:r>
              <a:rPr lang="ru-RU" sz="2400" dirty="0" smtClean="0">
                <a:solidFill>
                  <a:prstClr val="black"/>
                </a:solidFill>
              </a:rPr>
              <a:t>   </a:t>
            </a:r>
            <a:r>
              <a:rPr lang="ru-RU" sz="2400" dirty="0" smtClean="0">
                <a:solidFill>
                  <a:prstClr val="black"/>
                </a:solidFill>
              </a:rPr>
              <a:t>Сердце </a:t>
            </a:r>
            <a:r>
              <a:rPr lang="ru-RU" sz="2400" dirty="0">
                <a:solidFill>
                  <a:prstClr val="black"/>
                </a:solidFill>
              </a:rPr>
              <a:t>у крошечных колибри относительно их веса огромное 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и  бьется оно невероятно </a:t>
            </a:r>
            <a:r>
              <a:rPr lang="ru-RU" sz="2400" dirty="0">
                <a:solidFill>
                  <a:prstClr val="black"/>
                </a:solidFill>
              </a:rPr>
              <a:t>быстро. </a:t>
            </a:r>
            <a:endParaRPr lang="ru-RU" sz="2400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6281936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45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prstClr val="black"/>
                </a:solidFill>
              </a:rPr>
              <a:t>15-5. Расставьте  </a:t>
            </a:r>
            <a:r>
              <a:rPr lang="ru-RU" sz="2800" b="1" dirty="0">
                <a:solidFill>
                  <a:prstClr val="black"/>
                </a:solidFill>
              </a:rPr>
              <a:t>знаки  </a:t>
            </a:r>
            <a:r>
              <a:rPr lang="ru-RU" sz="28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800" b="1" dirty="0">
                <a:solidFill>
                  <a:prstClr val="black"/>
                </a:solidFill>
              </a:rPr>
              <a:t>ОДНУ</a:t>
            </a:r>
            <a:r>
              <a:rPr lang="ru-RU" sz="2800" dirty="0">
                <a:solidFill>
                  <a:prstClr val="black"/>
                </a:solidFill>
              </a:rPr>
              <a:t> запятую. </a:t>
            </a:r>
            <a:endParaRPr lang="ru-RU" sz="28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800" dirty="0">
                <a:solidFill>
                  <a:prstClr val="black"/>
                </a:solidFill>
              </a:rPr>
              <a:t>Из листового металла делают корпуса машин и приборов и посуду.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800" dirty="0" smtClean="0">
                <a:solidFill>
                  <a:prstClr val="black"/>
                </a:solidFill>
              </a:rPr>
              <a:t>Жестянщики </a:t>
            </a:r>
            <a:r>
              <a:rPr lang="ru-RU" sz="2800" dirty="0">
                <a:solidFill>
                  <a:prstClr val="black"/>
                </a:solidFill>
              </a:rPr>
              <a:t>должны знать устройство различных станков и приспособлений для обработки листового металла и уметь работать на них.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800" dirty="0" smtClean="0">
                <a:solidFill>
                  <a:prstClr val="black"/>
                </a:solidFill>
              </a:rPr>
              <a:t>Столярный </a:t>
            </a:r>
            <a:r>
              <a:rPr lang="ru-RU" sz="2800" dirty="0">
                <a:solidFill>
                  <a:prstClr val="black"/>
                </a:solidFill>
              </a:rPr>
              <a:t>клей выпускают в виде зёрен или твёрдых плиток с блестящей поверхностью.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800" dirty="0" smtClean="0">
                <a:solidFill>
                  <a:prstClr val="black"/>
                </a:solidFill>
              </a:rPr>
              <a:t>Мы </a:t>
            </a:r>
            <a:r>
              <a:rPr lang="ru-RU" sz="2800" dirty="0">
                <a:solidFill>
                  <a:prstClr val="black"/>
                </a:solidFill>
              </a:rPr>
              <a:t>долго не ложились спать и любовались то небом то морем</a:t>
            </a:r>
            <a:r>
              <a:rPr lang="ru-RU" sz="28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800" dirty="0" smtClean="0">
                <a:solidFill>
                  <a:prstClr val="black"/>
                </a:solidFill>
              </a:rPr>
              <a:t>В </a:t>
            </a:r>
            <a:r>
              <a:rPr lang="ru-RU" sz="2800" dirty="0">
                <a:solidFill>
                  <a:prstClr val="black"/>
                </a:solidFill>
              </a:rPr>
              <a:t>поведении скворца много суетливого и забавного деловитого и хитрого</a:t>
            </a:r>
            <a:r>
              <a:rPr lang="ru-RU" sz="2000" dirty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6453336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45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8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15-6.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Свет луны уже </a:t>
            </a:r>
            <a:r>
              <a:rPr lang="ru-RU" sz="2400" dirty="0" smtClean="0">
                <a:solidFill>
                  <a:prstClr val="black"/>
                </a:solidFill>
              </a:rPr>
              <a:t>померк </a:t>
            </a:r>
            <a:r>
              <a:rPr lang="ru-RU" sz="2400" dirty="0">
                <a:solidFill>
                  <a:prstClr val="black"/>
                </a:solidFill>
              </a:rPr>
              <a:t>и в воздухе повеяло сыростью.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Индивидуальность писателя проявляется даже в предпочтении того или иного цветового эпитета.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Почти </a:t>
            </a:r>
            <a:r>
              <a:rPr lang="ru-RU" sz="2400" dirty="0">
                <a:solidFill>
                  <a:prstClr val="black"/>
                </a:solidFill>
              </a:rPr>
              <a:t>каждый из французских скульпторов работал одновременно и в историко-мифологическом и в портретном и в пейзажном жанрах.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Грин </a:t>
            </a:r>
            <a:r>
              <a:rPr lang="ru-RU" sz="2400" dirty="0">
                <a:solidFill>
                  <a:prstClr val="black"/>
                </a:solidFill>
              </a:rPr>
              <a:t>мог подробно описать как изгиб реки так и расположение домов как вековые леса так и уютные приморские города.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Лес </a:t>
            </a:r>
            <a:r>
              <a:rPr lang="ru-RU" sz="2400" dirty="0">
                <a:solidFill>
                  <a:prstClr val="black"/>
                </a:solidFill>
              </a:rPr>
              <a:t>шумел то </a:t>
            </a:r>
            <a:r>
              <a:rPr lang="ru-RU" sz="2400" dirty="0" err="1">
                <a:solidFill>
                  <a:prstClr val="black"/>
                </a:solidFill>
              </a:rPr>
              <a:t>убаюкивающе</a:t>
            </a:r>
            <a:r>
              <a:rPr lang="ru-RU" sz="2400" dirty="0">
                <a:solidFill>
                  <a:prstClr val="black"/>
                </a:solidFill>
              </a:rPr>
              <a:t> и певуче то порывисто и тревожно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15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1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15-7.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Цели астрологов и алхимиков были фантастичны но их наблюдения и опыты способствовали накоплению знаний как по астрономии так и по химии.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В </a:t>
            </a:r>
            <a:r>
              <a:rPr lang="ru-RU" sz="2400" dirty="0">
                <a:solidFill>
                  <a:prstClr val="black"/>
                </a:solidFill>
              </a:rPr>
              <a:t>XII веке живописцы писали картины красками или тушью на шёлковых или бумажных свитках.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На </a:t>
            </a:r>
            <a:r>
              <a:rPr lang="ru-RU" sz="2400" dirty="0">
                <a:solidFill>
                  <a:prstClr val="black"/>
                </a:solidFill>
              </a:rPr>
              <a:t>улице весь декабрь то снег то дождь</a:t>
            </a:r>
            <a:r>
              <a:rPr lang="ru-RU" sz="2400" dirty="0" smtClean="0">
                <a:solidFill>
                  <a:prstClr val="black"/>
                </a:solidFill>
              </a:rPr>
              <a:t>…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Там будет праздник не только </a:t>
            </a:r>
            <a:r>
              <a:rPr lang="ru-RU" sz="2400" dirty="0" smtClean="0">
                <a:solidFill>
                  <a:prstClr val="black"/>
                </a:solidFill>
              </a:rPr>
              <a:t>сегодня </a:t>
            </a:r>
            <a:r>
              <a:rPr lang="ru-RU" sz="2400" dirty="0">
                <a:solidFill>
                  <a:prstClr val="black"/>
                </a:solidFill>
              </a:rPr>
              <a:t>но и завтра..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Каравелла </a:t>
            </a:r>
            <a:r>
              <a:rPr lang="ru-RU" sz="2400" dirty="0">
                <a:solidFill>
                  <a:prstClr val="black"/>
                </a:solidFill>
              </a:rPr>
              <a:t>имела три мачты с прямыми и косыми парусами и могла двигаться в нужном направлении даже при встречном ветре.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34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22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260" y="-69444"/>
            <a:ext cx="908974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Помните: за выполнение задания 15 может быть выставлено от 0 до 2 баллов. </a:t>
            </a:r>
          </a:p>
          <a:p>
            <a:r>
              <a:rPr lang="ru-RU" sz="3200" dirty="0" smtClean="0"/>
              <a:t>За  каждую  верно  указанную  цифру,  соответствующую  номеру  ответа,  экзаменуемый  получает  1  балл.  Если  верно  приведены  2  цифры,  экзаменуемый получает 2 балла. </a:t>
            </a:r>
            <a:r>
              <a:rPr lang="ru-RU" sz="3200" b="1" dirty="0" smtClean="0"/>
              <a:t>Порядок записи цифр  в ответе не имеет  значения.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effectLst/>
                <a:ea typeface="Times New Roman"/>
              </a:rPr>
              <a:t>Задание объединяет в себе два задания  из </a:t>
            </a:r>
            <a:r>
              <a:rPr lang="ru-RU" sz="3200" dirty="0" err="1" smtClean="0">
                <a:effectLst/>
                <a:ea typeface="Times New Roman"/>
              </a:rPr>
              <a:t>КИМов</a:t>
            </a:r>
            <a:r>
              <a:rPr lang="ru-RU" sz="3200" dirty="0" smtClean="0">
                <a:effectLst/>
                <a:ea typeface="Times New Roman"/>
              </a:rPr>
              <a:t> прошлого года: на запятые в сложносочинённых предложениях  и в предложениях с однородными членами. В ответах может быть 2 примера с ССП,  или 2 примера с однородными членами, или 1 – ССП и 1 – с однородными  членами.</a:t>
            </a:r>
          </a:p>
          <a:p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3271933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15-8.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Мне хотелось застать медведя за едой или за рыбной ловлей на берегу реки.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Берёзовые </a:t>
            </a:r>
            <a:r>
              <a:rPr lang="ru-RU" sz="2400" dirty="0">
                <a:solidFill>
                  <a:prstClr val="black"/>
                </a:solidFill>
              </a:rPr>
              <a:t>рощи и аллеи вызывают чувство радости и умиротворённости.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Рябина </a:t>
            </a:r>
            <a:r>
              <a:rPr lang="ru-RU" sz="2400" dirty="0">
                <a:solidFill>
                  <a:prstClr val="black"/>
                </a:solidFill>
              </a:rPr>
              <a:t>прекрасна и по весне и осенью.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Ни </a:t>
            </a:r>
            <a:r>
              <a:rPr lang="ru-RU" sz="2400" dirty="0">
                <a:solidFill>
                  <a:prstClr val="black"/>
                </a:solidFill>
              </a:rPr>
              <a:t>на воде ни на земле ни в воздухе настоящий турист не чувствует растерянности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В его коллекции было много ножей и </a:t>
            </a:r>
            <a:r>
              <a:rPr lang="ru-RU" sz="2400" dirty="0" smtClean="0">
                <a:solidFill>
                  <a:prstClr val="black"/>
                </a:solidFill>
              </a:rPr>
              <a:t>кинжалов  </a:t>
            </a:r>
            <a:r>
              <a:rPr lang="ru-RU" sz="2400" dirty="0">
                <a:solidFill>
                  <a:prstClr val="black"/>
                </a:solidFill>
              </a:rPr>
              <a:t>пистолетов и </a:t>
            </a:r>
            <a:r>
              <a:rPr lang="ru-RU" sz="2400" dirty="0" smtClean="0">
                <a:solidFill>
                  <a:prstClr val="black"/>
                </a:solidFill>
              </a:rPr>
              <a:t>ружей.</a:t>
            </a:r>
            <a:endParaRPr lang="ru-RU" sz="24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35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59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614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15-9.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Полина любила находиться в кабинете мужа или в библиотеке.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Между тем разведчики </a:t>
            </a:r>
            <a:r>
              <a:rPr lang="ru-RU" sz="2400" dirty="0" err="1">
                <a:solidFill>
                  <a:prstClr val="black"/>
                </a:solidFill>
              </a:rPr>
              <a:t>Кизевича</a:t>
            </a:r>
            <a:r>
              <a:rPr lang="ru-RU" sz="2400" dirty="0">
                <a:solidFill>
                  <a:prstClr val="black"/>
                </a:solidFill>
              </a:rPr>
              <a:t> все не возвращались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это тяжелым </a:t>
            </a:r>
            <a:r>
              <a:rPr lang="ru-RU" sz="2400" dirty="0" smtClean="0">
                <a:solidFill>
                  <a:prstClr val="black"/>
                </a:solidFill>
              </a:rPr>
              <a:t> камнем </a:t>
            </a:r>
            <a:r>
              <a:rPr lang="ru-RU" sz="2400" dirty="0">
                <a:solidFill>
                  <a:prstClr val="black"/>
                </a:solidFill>
              </a:rPr>
              <a:t>лежало на душе комбата. 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Человек </a:t>
            </a:r>
            <a:r>
              <a:rPr lang="ru-RU" sz="2400" dirty="0">
                <a:solidFill>
                  <a:prstClr val="black"/>
                </a:solidFill>
              </a:rPr>
              <a:t>должен соблюдать как юридические так и нравственные законы.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Океан </a:t>
            </a:r>
            <a:r>
              <a:rPr lang="ru-RU" sz="2400" dirty="0">
                <a:solidFill>
                  <a:prstClr val="black"/>
                </a:solidFill>
              </a:rPr>
              <a:t>и небо перемешались и понеслись над головой потоками воды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В </a:t>
            </a:r>
            <a:r>
              <a:rPr lang="ru-RU" sz="2400" dirty="0">
                <a:solidFill>
                  <a:prstClr val="black"/>
                </a:solidFill>
              </a:rPr>
              <a:t>XII веке живописцы писали картины красками или тушью на шёлковых или бумажных свитках.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4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530120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23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7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5846"/>
            <a:ext cx="878497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b="1" dirty="0" smtClean="0">
                <a:solidFill>
                  <a:prstClr val="black"/>
                </a:solidFill>
              </a:rPr>
              <a:t>15-10. Расставьте  </a:t>
            </a:r>
            <a:r>
              <a:rPr lang="ru-RU" sz="2400" b="1" dirty="0">
                <a:solidFill>
                  <a:prstClr val="black"/>
                </a:solidFill>
              </a:rPr>
              <a:t>знаки  </a:t>
            </a:r>
            <a:r>
              <a:rPr lang="ru-RU" sz="2400" dirty="0">
                <a:solidFill>
                  <a:prstClr val="black"/>
                </a:solidFill>
              </a:rPr>
              <a:t>препинания.  Укажите    номера  предложений,  в  которых  нужно поставить </a:t>
            </a:r>
            <a:r>
              <a:rPr lang="ru-RU" sz="2400" b="1" dirty="0">
                <a:solidFill>
                  <a:prstClr val="black"/>
                </a:solidFill>
              </a:rPr>
              <a:t>ОДНУ</a:t>
            </a:r>
            <a:r>
              <a:rPr lang="ru-RU" sz="2400" dirty="0">
                <a:solidFill>
                  <a:prstClr val="black"/>
                </a:solidFill>
              </a:rPr>
              <a:t> запятую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Гущин набирается смелости и задает вопрос тихим и робким голосом.</a:t>
            </a:r>
          </a:p>
          <a:p>
            <a:pPr marL="45720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>
                <a:solidFill>
                  <a:prstClr val="black"/>
                </a:solidFill>
              </a:rPr>
              <a:t>Недавно шел первый снег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и все в природе находилось под властью  этого молодого снега. 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Лесные </a:t>
            </a:r>
            <a:r>
              <a:rPr lang="ru-RU" sz="2400" dirty="0">
                <a:solidFill>
                  <a:prstClr val="black"/>
                </a:solidFill>
              </a:rPr>
              <a:t>ягоды лучше всего собирать </a:t>
            </a:r>
            <a:r>
              <a:rPr lang="ru-RU" sz="2400" dirty="0" smtClean="0">
                <a:solidFill>
                  <a:prstClr val="black"/>
                </a:solidFill>
              </a:rPr>
              <a:t> утром </a:t>
            </a:r>
            <a:r>
              <a:rPr lang="ru-RU" sz="2400" dirty="0">
                <a:solidFill>
                  <a:prstClr val="black"/>
                </a:solidFill>
              </a:rPr>
              <a:t>или вечером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Французская </a:t>
            </a:r>
            <a:r>
              <a:rPr lang="ru-RU" sz="2400" dirty="0">
                <a:solidFill>
                  <a:prstClr val="black"/>
                </a:solidFill>
              </a:rPr>
              <a:t>революция не была результатом случайного стечения обстоятельств или действия агрессивных </a:t>
            </a:r>
            <a:r>
              <a:rPr lang="ru-RU" sz="2400" dirty="0" smtClean="0">
                <a:solidFill>
                  <a:prstClr val="black"/>
                </a:solidFill>
              </a:rPr>
              <a:t>личностей.</a:t>
            </a:r>
            <a:endParaRPr lang="ru-RU" sz="24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r>
              <a:rPr lang="ru-RU" sz="2400" dirty="0" smtClean="0">
                <a:solidFill>
                  <a:prstClr val="black"/>
                </a:solidFill>
              </a:rPr>
              <a:t>Тихо </a:t>
            </a:r>
            <a:r>
              <a:rPr lang="ru-RU" sz="2400" dirty="0" smtClean="0">
                <a:solidFill>
                  <a:prstClr val="black"/>
                </a:solidFill>
              </a:rPr>
              <a:t>и </a:t>
            </a:r>
            <a:r>
              <a:rPr lang="ru-RU" sz="2400" dirty="0">
                <a:solidFill>
                  <a:prstClr val="black"/>
                </a:solidFill>
              </a:rPr>
              <a:t>синева повисла между еще зелеными деревьями.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400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4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ct val="20000"/>
              </a:spcBef>
              <a:buFont typeface="+mj-lt"/>
              <a:buAutoNum type="arabicParenR"/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5746558"/>
            <a:ext cx="2232248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00"/>
                </a:solidFill>
              </a:rPr>
              <a:t>25</a:t>
            </a:r>
            <a:endParaRPr lang="ru-RU" sz="3200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2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422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Андрей\Pictures\Мои рисунки\ЕГЭ, ГИА\image003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144016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07504" y="-1"/>
            <a:ext cx="8928992" cy="200803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Успехов на ЕГЭ!!!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 descr="C:\Users\Андрей\Pictures\Мои рисунки\ЕГЭ, ГИА\ege_gia_kim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627444" cy="570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10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/>
              <a:t>Как следует из формулировки </a:t>
            </a:r>
            <a:r>
              <a:rPr lang="ru-RU" sz="4000" dirty="0" err="1" smtClean="0"/>
              <a:t>КИМа</a:t>
            </a:r>
            <a:r>
              <a:rPr lang="ru-RU" sz="4000" dirty="0" smtClean="0"/>
              <a:t> 15, необходимо помнить, как ставятся  знаки </a:t>
            </a:r>
            <a:r>
              <a:rPr lang="ru-RU" sz="4000" dirty="0"/>
              <a:t>препинания в простом  осложнённом предложении (с однородными членами) </a:t>
            </a:r>
            <a:br>
              <a:rPr lang="ru-RU" sz="4000" dirty="0"/>
            </a:br>
            <a:r>
              <a:rPr lang="ru-RU" sz="4000" dirty="0" smtClean="0"/>
              <a:t>и в </a:t>
            </a:r>
            <a:r>
              <a:rPr lang="ru-RU" sz="4000" dirty="0"/>
              <a:t>сложносочинённом </a:t>
            </a:r>
            <a:r>
              <a:rPr lang="ru-RU" sz="4000" dirty="0" smtClean="0"/>
              <a:t> предложении.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427" y="116632"/>
            <a:ext cx="8974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Повторим основные понятия</a:t>
            </a:r>
            <a:endParaRPr lang="ru-RU" sz="5400" b="1" cap="none" spc="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860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Главное понятие, которое позволяет нам различать простые и сложные предложения, </a:t>
            </a:r>
            <a:r>
              <a:rPr lang="ru-RU" sz="3600" b="1" dirty="0" smtClean="0">
                <a:solidFill>
                  <a:srgbClr val="FF0000"/>
                </a:solidFill>
              </a:rPr>
              <a:t>ГРАММАТИЧЕСКАЯ ОСНОВА.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Грамматическую основу  </a:t>
            </a:r>
            <a:r>
              <a:rPr lang="ru-RU" sz="3600" dirty="0" smtClean="0"/>
              <a:t>составляют главные члены предложения, т. е. подлежащее и сказуемое в двусоставном предложении или один из главных членов  в односоставном предложении.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69653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460" y="1124744"/>
            <a:ext cx="8229600" cy="4525963"/>
          </a:xfrm>
        </p:spPr>
        <p:txBody>
          <a:bodyPr/>
          <a:lstStyle/>
          <a:p>
            <a:pPr marL="0" indent="0" fontAlgn="t">
              <a:buNone/>
            </a:pPr>
            <a:r>
              <a:rPr lang="ru-RU" b="1" dirty="0" smtClean="0"/>
              <a:t>Простое предложение</a:t>
            </a:r>
            <a:r>
              <a:rPr lang="ru-RU" dirty="0"/>
              <a:t> </a:t>
            </a:r>
            <a:r>
              <a:rPr lang="ru-RU" dirty="0" smtClean="0"/>
              <a:t>содержит </a:t>
            </a:r>
            <a:r>
              <a:rPr lang="ru-RU" b="1" dirty="0" smtClean="0"/>
              <a:t>одну  грамматическую  основу. </a:t>
            </a:r>
            <a:r>
              <a:rPr lang="ru-RU" dirty="0" smtClean="0"/>
              <a:t>Оно может быть осложнённым, в данном задании нас интересуют ЗНАКИ ПРЕПИНАНИЯ  в простом предложении, осложнённом ОДНОРОДНЫМИ ЧЛЕНАМИ. </a:t>
            </a:r>
          </a:p>
          <a:p>
            <a:pPr marL="0" indent="0" fontAlgn="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403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16996"/>
            <a:ext cx="6357392" cy="452596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2857495"/>
            <a:ext cx="350046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Однородные члены предложения                    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164725"/>
            <a:ext cx="550810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) отвечают на один и тот же вопрос</a:t>
            </a:r>
            <a:r>
              <a:rPr lang="ru-RU" sz="1600" b="1" dirty="0">
                <a:solidFill>
                  <a:prstClr val="black"/>
                </a:solidFill>
              </a:rPr>
              <a:t> </a:t>
            </a:r>
            <a:endParaRPr lang="ru-RU" b="1" dirty="0">
              <a:solidFill>
                <a:srgbClr val="1F497D"/>
              </a:solidFill>
            </a:endParaRPr>
          </a:p>
          <a:p>
            <a:pPr lvl="0">
              <a:defRPr/>
            </a:pPr>
            <a:endParaRPr lang="ru-RU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ru-RU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ru-RU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ru-RU" b="1" dirty="0" smtClean="0">
                <a:solidFill>
                  <a:prstClr val="black"/>
                </a:solidFill>
              </a:rPr>
              <a:t>  </a:t>
            </a:r>
          </a:p>
          <a:p>
            <a:pPr lvl="0"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2)зависят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от одного и того же слова </a:t>
            </a: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) произносятся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 перечислительной</a:t>
            </a: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defRPr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интонацией</a:t>
            </a:r>
            <a:endParaRPr lang="ru-RU" b="1" dirty="0">
              <a:solidFill>
                <a:prstClr val="black"/>
              </a:solidFill>
            </a:endParaRPr>
          </a:p>
          <a:p>
            <a:pPr lvl="0"/>
            <a:endParaRPr lang="ru-RU" b="1" dirty="0">
              <a:ln w="38100">
                <a:solidFill>
                  <a:srgbClr val="F79646">
                    <a:lumMod val="75000"/>
                  </a:srgbClr>
                </a:solidFill>
              </a:ln>
              <a:solidFill>
                <a:srgbClr val="1F497D">
                  <a:lumMod val="75000"/>
                </a:srgb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059832" y="1628800"/>
            <a:ext cx="576064" cy="12286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203848" y="333454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843808" y="3861048"/>
            <a:ext cx="864096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196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60" y="0"/>
            <a:ext cx="8229600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ЗНАКИ ПРЕПИНАНИЯ  в простом предложении, осложнённом ОДНОРОДНЫМИ ЧЛЕНАМИ.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16996"/>
            <a:ext cx="6357392" cy="452596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0"/>
            <a:ext cx="8640960" cy="580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sym typeface="Wingdings 2"/>
              </a:rPr>
              <a:t>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Помни!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Во-первых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однородные члены предложения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НЕ ВСЕГДА являются одной и той же частью речи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Самое главное, чтобы они отвечали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на один и тот же вопрос и зависели от одного слова!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Во-вторых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,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однородными могут быть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ЛЮБЫЕ ЧЛЕНЫ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предложения: и подлежащее, и сказуемое, и определение, и дополнение, и обстоятельство.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  Обозначим однородный член знаком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Ο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9456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44"/>
            <a:ext cx="9252520" cy="70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0461"/>
            <a:ext cx="9145016" cy="908720"/>
          </a:xfrm>
        </p:spPr>
        <p:txBody>
          <a:bodyPr>
            <a:normAutofit fontScale="90000"/>
          </a:bodyPr>
          <a:lstStyle/>
          <a:p>
            <a:pPr lvl="0" fontAlgn="t">
              <a:spcBef>
                <a:spcPct val="20000"/>
              </a:spcBef>
            </a:pP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7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Правило</a:t>
            </a:r>
            <a:r>
              <a:rPr lang="ru-RU" sz="27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Однородные члены предложения могут  использоваться</a:t>
            </a:r>
            <a:br>
              <a:rPr lang="ru-RU" sz="27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32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16996"/>
            <a:ext cx="6357392" cy="4525963"/>
          </a:xfrm>
        </p:spPr>
        <p:txBody>
          <a:bodyPr>
            <a:normAutofit/>
          </a:bodyPr>
          <a:lstStyle/>
          <a:p>
            <a:pPr marL="0" indent="0" fontAlgn="t">
              <a:buNone/>
            </a:pPr>
            <a:endParaRPr lang="ru-RU" dirty="0"/>
          </a:p>
          <a:p>
            <a:pPr marL="0" lvl="0" indent="0">
              <a:spcBef>
                <a:spcPts val="0"/>
              </a:spcBef>
              <a:buNone/>
              <a:defRPr/>
            </a:pPr>
            <a:endParaRPr lang="ru-RU" sz="1800" b="1" dirty="0">
              <a:solidFill>
                <a:prstClr val="black"/>
              </a:soli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>
              <a:buNone/>
              <a:defRPr/>
            </a:pPr>
            <a:endParaRPr lang="ru-RU" sz="24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428838"/>
              </p:ext>
            </p:extLst>
          </p:nvPr>
        </p:nvGraphicFramePr>
        <p:xfrm>
          <a:off x="117009" y="875854"/>
          <a:ext cx="8991495" cy="5453493"/>
        </p:xfrm>
        <a:graphic>
          <a:graphicData uri="http://schemas.openxmlformats.org/drawingml/2006/table">
            <a:tbl>
              <a:tblPr firstRow="1" bandRow="1"/>
              <a:tblGrid>
                <a:gridCol w="1142976"/>
                <a:gridCol w="2643206"/>
                <a:gridCol w="3500462"/>
                <a:gridCol w="1704851"/>
              </a:tblGrid>
              <a:tr h="3514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без союзов</a:t>
                      </a:r>
                      <a:endParaRPr lang="ru-RU" sz="14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 одиночными союзами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 повторяющимися союзами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 двойными союзами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627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Ο,Ο,Ο</a:t>
                      </a:r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 саду расцвели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розы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лилии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ромашки</a:t>
                      </a:r>
                      <a:endParaRPr lang="ru-RU" sz="16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lvl="0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соединительными союзами и, да(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), или</a:t>
                      </a:r>
                      <a:endParaRPr lang="ru-RU" sz="1600" dirty="0" smtClean="0"/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 и Ο</a:t>
                      </a:r>
                      <a:endParaRPr lang="ru-RU" sz="1600" dirty="0" smtClean="0"/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 или Ο</a:t>
                      </a:r>
                      <a:endParaRPr lang="ru-RU" sz="1600" dirty="0" smtClean="0"/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Вдруг налетела буря с </a:t>
                      </a:r>
                      <a:r>
                        <a:rPr lang="ru-RU" sz="1600" i="1" u="wavy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крупным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i="1" u="wavy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частым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градом.</a:t>
                      </a:r>
                      <a:endParaRPr lang="ru-RU" sz="16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Ο, Ο и Ο</a:t>
                      </a:r>
                      <a:endParaRPr lang="ru-RU" sz="1600" dirty="0" smtClean="0"/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Осеннею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свежестью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листвой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плодами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благоухает сад.</a:t>
                      </a:r>
                      <a:endParaRPr lang="ru-RU" sz="1600" dirty="0" smtClean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pPr lvl="0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союзами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противительными  а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но, да(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=но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), зато, однако</a:t>
                      </a:r>
                      <a:endParaRPr lang="ru-RU" sz="1600" dirty="0" smtClean="0"/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Ο, а Ο</a:t>
                      </a:r>
                      <a:endParaRPr lang="ru-RU" sz="1600" dirty="0" smtClean="0"/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Ο, зато Ο</a:t>
                      </a:r>
                      <a:endParaRPr lang="ru-RU" sz="1600" dirty="0" smtClean="0"/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железным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ключом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открывается сердце, А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добротой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или…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либо…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либо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и…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то…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то…не то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ни…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и Ο,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 Ο,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</a:t>
                      </a:r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Мне чудятся ТО шумные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пиры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ТО ратный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стан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ТО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схватки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боевые.</a:t>
                      </a:r>
                      <a:endParaRPr lang="ru-RU" sz="16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 Ο, и Ο,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</a:t>
                      </a:r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Ты меня </a:t>
                      </a:r>
                      <a:r>
                        <a:rPr lang="ru-RU" sz="1600" i="1" u="dbl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слышишь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ИЛИ </a:t>
                      </a:r>
                      <a:r>
                        <a:rPr lang="ru-RU" sz="1600" i="1" u="dbl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 понимаешь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ИЛИ просто </a:t>
                      </a:r>
                      <a:r>
                        <a:rPr lang="ru-RU" sz="1600" i="1" u="dbl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игнорируешь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  Ο и Ο, Ο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Ο</a:t>
                      </a:r>
                    </a:p>
                    <a:p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Метели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вьюга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стужа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i="1" u="sng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темнота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не помешали полярникам высадиться на льдины.</a:t>
                      </a:r>
                      <a:endParaRPr lang="ru-RU" sz="16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только… но и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как…так и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если не…то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столько сколько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хотя и…но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Запятая ставится перед второй часть союза!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 только Ο, но и Ο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как Ο, так и Ο </a:t>
                      </a:r>
                    </a:p>
                    <a:p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Эти нормы под силу вспомнить КАК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мастерам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спорта, ТАК И </a:t>
                      </a:r>
                      <a:r>
                        <a:rPr lang="ru-RU" sz="1600" i="1" u="dash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новичкам</a:t>
                      </a:r>
                      <a:r>
                        <a:rPr lang="ru-RU" sz="160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>
                        <a:ln>
                          <a:solidFill>
                            <a:schemeClr val="accent6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1475656" y="548680"/>
            <a:ext cx="302433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131840" y="548680"/>
            <a:ext cx="136815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99992" y="548680"/>
            <a:ext cx="352839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499992" y="548680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6918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arnival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2122</Words>
  <Application>Microsoft Office PowerPoint</Application>
  <PresentationFormat>Экран (4:3)</PresentationFormat>
  <Paragraphs>345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1_Carnival</vt:lpstr>
      <vt:lpstr>Задание 15 ЕГЭ 2015. Знаки препинания в простом  осложнённом предложении (с однородными членами)  Пунктуация в сложносочинённом  предложении и простом предложении с однородными членами </vt:lpstr>
      <vt:lpstr>Так формулируется задание в демоверсии 2015 года:</vt:lpstr>
      <vt:lpstr>Презентация PowerPoint</vt:lpstr>
      <vt:lpstr>Презентация PowerPoint</vt:lpstr>
      <vt:lpstr>Презентация PowerPoint</vt:lpstr>
      <vt:lpstr>ЗНАКИ ПРЕПИНАНИЯ  в простом предложении, осложнённом ОДНОРОДНЫМИ ЧЛЕНАМИ. </vt:lpstr>
      <vt:lpstr>ЗНАКИ ПРЕПИНАНИЯ  в простом предложении, осложнённом ОДНОРОДНЫМИ ЧЛЕНАМИ. </vt:lpstr>
      <vt:lpstr>ЗНАКИ ПРЕПИНАНИЯ  в простом предложении, осложнённом ОДНОРОДНЫМИ ЧЛЕНАМИ. </vt:lpstr>
      <vt:lpstr> Правило. Однородные члены предложения могут  использоваться </vt:lpstr>
      <vt:lpstr>ЗНАКИ ПРЕПИНАНИЯ  в простом предложении, осложнённом ОДНОРОДНЫМИ ЧЛЕНАМИ. </vt:lpstr>
      <vt:lpstr>ЗНАКИ ПРЕПИНАНИЯ  в простом предложении, осложнённом ОДНОРОДНЫМИ ЧЛЕНАМИ. </vt:lpstr>
      <vt:lpstr>Постановка запятой в простом предложении с однородными членами</vt:lpstr>
      <vt:lpstr>Постановка запятой в простом предложении с однородными членами</vt:lpstr>
      <vt:lpstr>Постановка запятой в простом предложении с однородными членами</vt:lpstr>
      <vt:lpstr>Постановка запятой в простом предложении с однородными членами</vt:lpstr>
      <vt:lpstr>Постановка запятой в простом предложении с однородными членами</vt:lpstr>
      <vt:lpstr>ЗНАКИ ПРЕПИНАНИЯ  в простом предложении, осложнённом ОДНОРОДНЫМИ ЧЛЕНАМИ. </vt:lpstr>
      <vt:lpstr>ЗНАКИ ПРЕПИНАНИЯ в сложносочинённом предложении</vt:lpstr>
      <vt:lpstr>ЗНАКИ ПРЕПИНАНИЯ в сложносочинённом предложении</vt:lpstr>
      <vt:lpstr>ЗНАКИ ПРЕПИНАНИЯ в сложносочинённом предложении</vt:lpstr>
      <vt:lpstr>Разберём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23</cp:revision>
  <dcterms:created xsi:type="dcterms:W3CDTF">2014-10-31T07:53:58Z</dcterms:created>
  <dcterms:modified xsi:type="dcterms:W3CDTF">2014-11-02T15:03:32Z</dcterms:modified>
</cp:coreProperties>
</file>