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8" r:id="rId3"/>
    <p:sldId id="266" r:id="rId4"/>
    <p:sldId id="265" r:id="rId5"/>
    <p:sldId id="257" r:id="rId6"/>
    <p:sldId id="259" r:id="rId7"/>
    <p:sldId id="279" r:id="rId8"/>
    <p:sldId id="280" r:id="rId9"/>
    <p:sldId id="270" r:id="rId10"/>
    <p:sldId id="269" r:id="rId11"/>
    <p:sldId id="272" r:id="rId12"/>
    <p:sldId id="277" r:id="rId13"/>
    <p:sldId id="274" r:id="rId14"/>
    <p:sldId id="275" r:id="rId15"/>
    <p:sldId id="276" r:id="rId16"/>
    <p:sldId id="278" r:id="rId17"/>
    <p:sldId id="281" r:id="rId18"/>
    <p:sldId id="282" r:id="rId19"/>
    <p:sldId id="283" r:id="rId20"/>
    <p:sldId id="284" r:id="rId21"/>
    <p:sldId id="285" r:id="rId22"/>
    <p:sldId id="286" r:id="rId23"/>
    <p:sldId id="288" r:id="rId24"/>
    <p:sldId id="289" r:id="rId25"/>
    <p:sldId id="291" r:id="rId26"/>
    <p:sldId id="290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57201F"/>
    <a:srgbClr val="660033"/>
    <a:srgbClr val="00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714" autoAdjust="0"/>
  </p:normalViewPr>
  <p:slideViewPr>
    <p:cSldViewPr>
      <p:cViewPr>
        <p:scale>
          <a:sx n="50" d="100"/>
          <a:sy n="50" d="100"/>
        </p:scale>
        <p:origin x="-972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213052D-DB32-4206-AC23-4696344AA029}" type="datetimeFigureOut">
              <a:rPr lang="ru-RU"/>
              <a:pPr>
                <a:defRPr/>
              </a:pPr>
              <a:t>08.11.2014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9BC56D4-8F08-490C-90A9-017499D800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C56D4-8F08-490C-90A9-017499D800E4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C56D4-8F08-490C-90A9-017499D800E4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BC56D4-8F08-490C-90A9-017499D800E4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EA04A6-004C-4B6E-BCA9-B01BB74954BE}" type="datetime1">
              <a:rPr lang="ru-RU" smtClean="0"/>
              <a:pPr>
                <a:defRPr/>
              </a:pPr>
              <a:t>08.11.2014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Деревнина Елена  Вячеславовна</a:t>
            </a: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7F72939B-65DC-464C-AECA-9FC1988EFC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3C570C-502B-49A2-AD90-61B4AF142B4D}" type="datetime1">
              <a:rPr lang="ru-RU" smtClean="0"/>
              <a:pPr>
                <a:defRPr/>
              </a:pPr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Деревнина Елена  Вячеславовна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59EA34-30C8-4BA3-A7A5-C9BF24283BA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690350-6BCB-42B3-AB1B-F4031DDEB805}" type="datetime1">
              <a:rPr lang="ru-RU" smtClean="0"/>
              <a:pPr>
                <a:defRPr/>
              </a:pPr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Деревнина Елена  Вячеславовна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DAA08B-CF7C-4441-89DC-8229F4959F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4E341A-F0F7-44AA-866E-C4D35A4FC4B5}" type="datetime1">
              <a:rPr lang="ru-RU" smtClean="0"/>
              <a:pPr>
                <a:defRPr/>
              </a:pPr>
              <a:t>08.11.2014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r>
              <a:rPr lang="ru-RU" smtClean="0"/>
              <a:t>Деревнина Елена  Вячеславовна</a:t>
            </a: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C2550828-F1F4-4DAC-AE46-E106BB4F1A7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DD7519-7125-441E-9654-99C0FA86CC46}" type="datetime1">
              <a:rPr lang="ru-RU" smtClean="0"/>
              <a:pPr>
                <a:defRPr/>
              </a:pPr>
              <a:t>08.11.2014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Деревнина Елена  Вячеславовна</a:t>
            </a: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46995D-1863-46E4-A77C-3C689938E1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E4EEE3-3B67-4F9D-AC3D-3A89DB7385B2}" type="datetime1">
              <a:rPr lang="ru-RU" smtClean="0"/>
              <a:pPr>
                <a:defRPr/>
              </a:pPr>
              <a:t>08.11.2014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Деревнина Елена  Вячеславовна</a:t>
            </a: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F5FF87-08DB-4D4C-9706-C45B0D1951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6D1D92-8E40-47B2-BBD0-EBCF1962C51A}" type="datetime1">
              <a:rPr lang="ru-RU" smtClean="0"/>
              <a:pPr>
                <a:defRPr/>
              </a:pPr>
              <a:t>08.11.2014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Деревнина Елена  Вячеславовна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F57A9B9A-A2CD-4687-B8E6-8761F97BA64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0F6496-D7A1-4A5D-B188-FD8970CBD483}" type="datetime1">
              <a:rPr lang="ru-RU" smtClean="0"/>
              <a:pPr>
                <a:defRPr/>
              </a:pPr>
              <a:t>08.11.2014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Деревнина Елена  Вячеславовна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17ECEE-188F-4992-B623-DDA13BBEA2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FB4A94-909C-4F3E-AA66-93FCF8E047E5}" type="datetime1">
              <a:rPr lang="ru-RU" smtClean="0"/>
              <a:pPr>
                <a:defRPr/>
              </a:pPr>
              <a:t>08.11.2014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Деревнина Елена  Вячеславовна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F1B0BB-F897-419F-9214-46FBFAE264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9DECBA-7314-4672-BEEC-860205A3AAD0}" type="datetime1">
              <a:rPr lang="ru-RU" smtClean="0"/>
              <a:pPr>
                <a:defRPr/>
              </a:pPr>
              <a:t>08.11.2014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Деревнина Елена  Вячеславовна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5F387D-B3F7-4A86-AE87-1A75E7788D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70C7C9-A1AB-4C4D-8744-1D6D55C2FFB2}" type="datetime1">
              <a:rPr lang="ru-RU" smtClean="0"/>
              <a:pPr>
                <a:defRPr/>
              </a:pPr>
              <a:t>08.11.2014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Деревнина Елена  Вячеславовна</a:t>
            </a: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D07F8E-3C36-48E6-9213-90AC887446D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FCCFB06-A19D-4C59-BD5A-9B1BADE54080}" type="datetime1">
              <a:rPr lang="ru-RU" smtClean="0"/>
              <a:pPr>
                <a:defRPr/>
              </a:pPr>
              <a:t>08.11.2014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 smtClean="0"/>
              <a:t>Деревнина Елена  Вячеславовна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54ECBE6-8B2F-4E58-80F1-A84B33FB86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://metodisty.ru/user_upload/01_2012/1327841380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http://metodisty.ru/user_upload/01_2012/1327841380.jp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4" descr="411ef3b792d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0" y="4869160"/>
            <a:ext cx="8892480" cy="1700808"/>
          </a:xfrm>
          <a:solidFill>
            <a:srgbClr val="FFC000"/>
          </a:solidFill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Суязова И.А., </a:t>
            </a:r>
          </a:p>
          <a:p>
            <a:pPr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учитель русского языка и литературы</a:t>
            </a:r>
          </a:p>
          <a:p>
            <a:pPr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МКОУ «Каменская СОШ №1 с УИОП»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51520" y="378864"/>
            <a:ext cx="8712968" cy="1323439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ГЭ: подготовка выпускников к сочинению  по теме 15.2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Работа с текстом: алгоритм действий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Wingdings" pitchFamily="2" charset="2"/>
              <a:buChar char="Ø"/>
            </a:pP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196752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/>
                <a:ea typeface="Calibri"/>
                <a:cs typeface="Times New Roman"/>
              </a:rPr>
              <a:t>4. Подумайте, как можно начать своё сочинение.</a:t>
            </a:r>
          </a:p>
          <a:p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204864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5.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2276872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200" dirty="0" smtClean="0">
                <a:latin typeface="Times New Roman"/>
                <a:ea typeface="Calibri"/>
                <a:cs typeface="Times New Roman"/>
              </a:rPr>
              <a:t>Завершая сочинение, выразите своё отношение к теме, предложенной автором.</a:t>
            </a:r>
          </a:p>
        </p:txBody>
      </p:sp>
      <p:pic>
        <p:nvPicPr>
          <p:cNvPr id="7" name="Picture 1" descr="http://metodisty.ru/user_upload/01_2012/1327841380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5148064" y="3429000"/>
            <a:ext cx="2525092" cy="3140968"/>
          </a:xfrm>
          <a:prstGeom prst="rect">
            <a:avLst/>
          </a:prstGeom>
          <a:solidFill>
            <a:srgbClr val="FFC000"/>
          </a:solidFill>
          <a:ln w="952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РАБОТА В ГРУППАХ: Как начать?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91264" cy="4525963"/>
          </a:xfrm>
        </p:spPr>
        <p:txBody>
          <a:bodyPr>
            <a:normAutofit/>
          </a:bodyPr>
          <a:lstStyle/>
          <a:p>
            <a:pPr marL="514350" lvl="0" indent="-514350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Задание группе 1: </a:t>
            </a:r>
            <a:r>
              <a:rPr lang="ru-RU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начните сочинение</a:t>
            </a:r>
          </a:p>
          <a:p>
            <a:pPr marL="514350" lvl="0" indent="-514350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4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вопроса, который позволит сформулировать тезис.</a:t>
            </a:r>
          </a:p>
          <a:p>
            <a:pPr marL="514350" indent="-514350">
              <a:buNone/>
            </a:pPr>
            <a:r>
              <a:rPr lang="ru-RU" i="1" dirty="0" smtClean="0"/>
              <a:t>Что получилось: </a:t>
            </a:r>
          </a:p>
          <a:p>
            <a:pPr marL="514350" indent="-514350">
              <a:buNone/>
            </a:pPr>
            <a:r>
              <a:rPr lang="ru-RU" b="1" i="1" dirty="0" smtClean="0"/>
              <a:t>Книга… Что дает она человечеству? Давайте поразмышляем над этим вопросом, обратившись к тексту Н.Морозова.</a:t>
            </a:r>
            <a:endParaRPr lang="ru-RU" b="1" dirty="0" smtClean="0"/>
          </a:p>
          <a:p>
            <a:pPr marL="514350" indent="-514350" algn="ctr">
              <a:buNone/>
            </a:pPr>
            <a:endParaRPr lang="ru-RU" i="1" dirty="0" smtClean="0"/>
          </a:p>
          <a:p>
            <a:pPr marL="514350" indent="-514350">
              <a:buNone/>
            </a:pPr>
            <a:endParaRPr lang="ru-RU" i="1" dirty="0" smtClean="0"/>
          </a:p>
          <a:p>
            <a:pPr marL="514350" indent="-514350">
              <a:buNone/>
            </a:pPr>
            <a:endParaRPr lang="ru-RU" dirty="0" smtClean="0">
              <a:latin typeface="Calibri"/>
              <a:ea typeface="Calibri"/>
              <a:cs typeface="Times New Roman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РАБОТА В ГРУППАХ: КАК НАЧАТЬ?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Группа 2. Начните сочинение с предложенной фразы.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Что получилось:</a:t>
            </a:r>
            <a:r>
              <a:rPr lang="ru-RU" i="1" dirty="0" smtClean="0"/>
              <a:t> </a:t>
            </a:r>
          </a:p>
          <a:p>
            <a:pPr>
              <a:buNone/>
            </a:pPr>
            <a:r>
              <a:rPr lang="ru-RU" b="1" i="1" dirty="0" smtClean="0"/>
              <a:t>«</a:t>
            </a:r>
            <a:r>
              <a:rPr lang="ru-RU" b="1" i="1" dirty="0" smtClean="0">
                <a:solidFill>
                  <a:srgbClr val="C00000"/>
                </a:solidFill>
              </a:rPr>
              <a:t>С помощью книги мы самосовершенствуемся</a:t>
            </a:r>
            <a:r>
              <a:rPr lang="ru-RU" b="1" i="1" dirty="0" smtClean="0"/>
              <a:t>». Так заканчивается предложенный нам для анализа фрагмент произведения. Н.Морозов заставляет нас задуматься над тем, что книга для каждого из нас является  другом, учителем, источником знаний.</a:t>
            </a:r>
            <a:endParaRPr lang="ru-RU" b="1" dirty="0" smtClean="0"/>
          </a:p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РАБОТА В ГРУППАХ: Как начать?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352928" cy="4680520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None/>
            </a:pPr>
            <a:r>
              <a:rPr lang="ru-RU" sz="51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Группа 3. </a:t>
            </a:r>
            <a:r>
              <a:rPr lang="ru-RU" sz="51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Начните сочинение со слов «Передо мной фрагмент текста (ФИО). О чем говорит автор? На этот вопрос ответ однозначен: в тексте речь идёт о… (называем тему)»</a:t>
            </a:r>
            <a:endParaRPr lang="ru-RU" sz="5100" b="1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5100" i="1" dirty="0" smtClean="0"/>
              <a:t>Что получилось: </a:t>
            </a:r>
          </a:p>
          <a:p>
            <a:pPr marL="514350" indent="-514350">
              <a:buNone/>
            </a:pPr>
            <a:r>
              <a:rPr lang="ru-RU" sz="5100" b="1" i="1" dirty="0" smtClean="0">
                <a:latin typeface="Calibri"/>
                <a:ea typeface="Times New Roman"/>
              </a:rPr>
              <a:t>Передо мной текст Н.Морозова. Автор</a:t>
            </a:r>
          </a:p>
          <a:p>
            <a:pPr marL="514350" indent="-514350">
              <a:buNone/>
            </a:pPr>
            <a:r>
              <a:rPr lang="ru-RU" sz="5100" b="1" i="1" dirty="0" smtClean="0">
                <a:latin typeface="Calibri"/>
                <a:ea typeface="Times New Roman"/>
              </a:rPr>
              <a:t>рассуждает о значении книги в нашей</a:t>
            </a:r>
          </a:p>
          <a:p>
            <a:pPr marL="514350" indent="-514350">
              <a:buNone/>
            </a:pPr>
            <a:r>
              <a:rPr lang="ru-RU" sz="5100" b="1" i="1" dirty="0" smtClean="0">
                <a:latin typeface="Calibri"/>
                <a:ea typeface="Times New Roman"/>
              </a:rPr>
              <a:t>жизни, утверждая, что она воспитывает</a:t>
            </a:r>
          </a:p>
          <a:p>
            <a:pPr marL="514350" indent="-514350">
              <a:buNone/>
            </a:pPr>
            <a:r>
              <a:rPr lang="ru-RU" sz="5100" b="1" i="1" dirty="0" smtClean="0">
                <a:latin typeface="Calibri"/>
                <a:ea typeface="Times New Roman"/>
              </a:rPr>
              <a:t>нас, помогает «самосовершенствоваться».</a:t>
            </a:r>
            <a:endParaRPr lang="ru-RU" sz="5100" b="1" i="1" dirty="0" smtClean="0"/>
          </a:p>
          <a:p>
            <a:pPr marL="514350" indent="-514350">
              <a:buNone/>
            </a:pPr>
            <a:endParaRPr lang="ru-RU" i="1" dirty="0" smtClean="0"/>
          </a:p>
          <a:p>
            <a:pPr marL="514350" indent="-514350">
              <a:buNone/>
            </a:pPr>
            <a:endParaRPr lang="ru-RU" dirty="0" smtClean="0">
              <a:latin typeface="Calibri"/>
              <a:ea typeface="Calibri"/>
              <a:cs typeface="Times New Roman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РАБОТА В ГРУППАХ: Как начать?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3949899"/>
          </a:xfrm>
        </p:spPr>
        <p:txBody>
          <a:bodyPr>
            <a:normAutofit fontScale="25000" lnSpcReduction="20000"/>
          </a:bodyPr>
          <a:lstStyle/>
          <a:p>
            <a:pPr marL="514350" indent="-514350">
              <a:buNone/>
            </a:pPr>
            <a:r>
              <a:rPr lang="ru-RU" sz="10400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Группа 4. </a:t>
            </a:r>
            <a:r>
              <a:rPr lang="ru-RU" sz="10400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Начните со слов «</a:t>
            </a:r>
            <a:r>
              <a:rPr lang="ru-RU" sz="10400" b="1" dirty="0" smtClean="0">
                <a:solidFill>
                  <a:srgbClr val="C00000"/>
                </a:solidFill>
              </a:rPr>
              <a:t>Автор (ФИО), заканчивая своё рассуждение фразой «…» (написать её), заставляет нас задуматься над тем, что такое… и почему… (определить идею и тему текста, т.е. для чего написан текст и что хотел сказать автор).</a:t>
            </a:r>
            <a:endParaRPr lang="ru-RU" sz="10400" b="1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10400" i="1" dirty="0" smtClean="0"/>
              <a:t>Что получилось:</a:t>
            </a:r>
            <a:r>
              <a:rPr lang="ru-RU" sz="10400" i="1" dirty="0" smtClean="0">
                <a:latin typeface="Calibri"/>
              </a:rPr>
              <a:t>  </a:t>
            </a:r>
          </a:p>
          <a:p>
            <a:pPr marL="514350" indent="-514350" algn="just">
              <a:buNone/>
            </a:pPr>
            <a:r>
              <a:rPr lang="ru-RU" sz="11200" b="1" i="1" dirty="0" smtClean="0">
                <a:latin typeface="Calibri"/>
              </a:rPr>
              <a:t>Н.Морозов, заканчивая свое рассуждение</a:t>
            </a:r>
          </a:p>
          <a:p>
            <a:pPr marL="514350" indent="-514350" algn="just">
              <a:buNone/>
            </a:pPr>
            <a:r>
              <a:rPr lang="ru-RU" sz="11200" b="1" i="1" dirty="0" smtClean="0">
                <a:latin typeface="Calibri"/>
              </a:rPr>
              <a:t>предложением  «С помощью книги мы</a:t>
            </a:r>
          </a:p>
          <a:p>
            <a:pPr marL="514350" indent="-514350" algn="just">
              <a:buNone/>
            </a:pPr>
            <a:r>
              <a:rPr lang="ru-RU" sz="11200" b="1" i="1" dirty="0" smtClean="0">
                <a:latin typeface="Calibri"/>
              </a:rPr>
              <a:t>самосовершенствуемся», заставил меня</a:t>
            </a:r>
          </a:p>
          <a:p>
            <a:pPr marL="514350" indent="-514350" algn="just">
              <a:buNone/>
            </a:pPr>
            <a:r>
              <a:rPr lang="ru-RU" sz="11200" b="1" i="1" dirty="0" smtClean="0">
                <a:latin typeface="Calibri"/>
              </a:rPr>
              <a:t>задуматься о том, что такое книга и какую роль </a:t>
            </a:r>
          </a:p>
          <a:p>
            <a:pPr marL="514350" indent="-514350" algn="just">
              <a:buNone/>
            </a:pPr>
            <a:r>
              <a:rPr lang="ru-RU" sz="11200" b="1" i="1" dirty="0" smtClean="0">
                <a:latin typeface="Calibri"/>
              </a:rPr>
              <a:t>она играет в жизни каждого из нас. Книга </a:t>
            </a:r>
          </a:p>
          <a:p>
            <a:pPr marL="514350" indent="-514350" algn="just">
              <a:buNone/>
            </a:pPr>
            <a:r>
              <a:rPr lang="ru-RU" sz="11200" b="1" i="1" dirty="0" smtClean="0">
                <a:latin typeface="Calibri"/>
              </a:rPr>
              <a:t>заставляет человека переосмысливать свою</a:t>
            </a:r>
          </a:p>
          <a:p>
            <a:pPr marL="514350" indent="-514350" algn="just">
              <a:buNone/>
            </a:pPr>
            <a:r>
              <a:rPr lang="ru-RU" sz="11200" b="1" i="1" dirty="0" smtClean="0">
                <a:latin typeface="Calibri"/>
              </a:rPr>
              <a:t>жизнь, приобретать опыт, она является нашим</a:t>
            </a:r>
          </a:p>
          <a:p>
            <a:pPr marL="514350" indent="-514350" algn="just">
              <a:buNone/>
            </a:pPr>
            <a:r>
              <a:rPr lang="ru-RU" sz="11200" b="1" i="1" dirty="0" smtClean="0">
                <a:latin typeface="Calibri"/>
              </a:rPr>
              <a:t>воспитателем. </a:t>
            </a:r>
            <a:endParaRPr lang="ru-RU" sz="11200" b="1" i="1" dirty="0" smtClean="0"/>
          </a:p>
          <a:p>
            <a:pPr marL="514350" indent="-514350">
              <a:buNone/>
            </a:pPr>
            <a:endParaRPr lang="ru-RU" i="1" dirty="0" smtClean="0"/>
          </a:p>
          <a:p>
            <a:pPr marL="514350" indent="-514350">
              <a:buNone/>
            </a:pPr>
            <a:endParaRPr lang="ru-RU" dirty="0" smtClean="0">
              <a:latin typeface="Calibri"/>
              <a:ea typeface="Calibri"/>
              <a:cs typeface="Times New Roman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Как начать?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340768"/>
            <a:ext cx="7992888" cy="4896544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None/>
            </a:pPr>
            <a:r>
              <a:rPr lang="ru-RU" sz="3500" dirty="0" smtClean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Группа 5. </a:t>
            </a:r>
            <a:r>
              <a:rPr lang="ru-RU" sz="3500" b="1" dirty="0" smtClean="0">
                <a:solidFill>
                  <a:srgbClr val="C00000"/>
                </a:solidFill>
              </a:rPr>
              <a:t>Используя Интернет, найдите интересную цитату, в которой заключен смысл предложенного для доказательства тезиса, и начните с неё сочинение. </a:t>
            </a:r>
          </a:p>
          <a:p>
            <a:pPr marL="514350" indent="-514350">
              <a:buNone/>
            </a:pPr>
            <a:r>
              <a:rPr lang="ru-RU" sz="3500" dirty="0" smtClean="0">
                <a:solidFill>
                  <a:schemeClr val="tx1"/>
                </a:solidFill>
              </a:rPr>
              <a:t>Получилось: </a:t>
            </a:r>
          </a:p>
          <a:p>
            <a:pPr marL="514350" indent="-514350">
              <a:buNone/>
            </a:pPr>
            <a:r>
              <a:rPr lang="ru-RU" sz="3500" b="1" i="1" dirty="0" smtClean="0"/>
              <a:t>Прочитав текст Н.Морозова, я вспомнила</a:t>
            </a:r>
          </a:p>
          <a:p>
            <a:pPr marL="514350" indent="-514350">
              <a:buNone/>
            </a:pPr>
            <a:r>
              <a:rPr lang="ru-RU" sz="3500" b="1" i="1" dirty="0" smtClean="0"/>
              <a:t>слова Цицерона: «Комната без книг</a:t>
            </a:r>
          </a:p>
          <a:p>
            <a:pPr marL="514350" indent="-514350">
              <a:buNone/>
            </a:pPr>
            <a:r>
              <a:rPr lang="ru-RU" sz="3500" b="1" i="1" dirty="0" smtClean="0"/>
              <a:t>подобна телу без души». Удивительно</a:t>
            </a:r>
          </a:p>
          <a:p>
            <a:pPr marL="514350" indent="-514350">
              <a:buNone/>
            </a:pPr>
            <a:r>
              <a:rPr lang="ru-RU" sz="3500" b="1" i="1" dirty="0" smtClean="0"/>
              <a:t>точные слова перекликаются с мыслями</a:t>
            </a:r>
          </a:p>
          <a:p>
            <a:pPr marL="514350" indent="-514350">
              <a:buNone/>
            </a:pPr>
            <a:r>
              <a:rPr lang="ru-RU" sz="3500" b="1" i="1" dirty="0" smtClean="0"/>
              <a:t>автора предложенного нам фрагмента. </a:t>
            </a:r>
          </a:p>
          <a:p>
            <a:pPr marL="514350" indent="-514350">
              <a:buNone/>
            </a:pPr>
            <a:r>
              <a:rPr lang="ru-RU" sz="3500" b="1" i="1" dirty="0" smtClean="0"/>
              <a:t>Действительно, без книги человек не</a:t>
            </a:r>
          </a:p>
          <a:p>
            <a:pPr marL="514350" indent="-514350">
              <a:buNone/>
            </a:pPr>
            <a:r>
              <a:rPr lang="ru-RU" sz="3500" b="1" i="1" dirty="0" smtClean="0"/>
              <a:t>проживет! </a:t>
            </a:r>
            <a:endParaRPr lang="ru-RU" sz="3500" b="1" dirty="0" smtClean="0">
              <a:solidFill>
                <a:schemeClr val="tx1"/>
              </a:solidFill>
            </a:endParaRPr>
          </a:p>
          <a:p>
            <a:pPr marL="514350" indent="-514350">
              <a:buNone/>
            </a:pPr>
            <a:endParaRPr lang="ru-RU" dirty="0" smtClean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Как завершить работу?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340768"/>
            <a:ext cx="7992888" cy="489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1) В заключение можно сделать вывод: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(пишем какой)</a:t>
            </a:r>
          </a:p>
          <a:p>
            <a:pPr>
              <a:buNone/>
            </a:pPr>
            <a:r>
              <a:rPr lang="ru-RU" dirty="0" smtClean="0"/>
              <a:t>Например:</a:t>
            </a:r>
          </a:p>
          <a:p>
            <a:pPr>
              <a:buNone/>
            </a:pPr>
            <a:r>
              <a:rPr lang="ru-RU" b="1" i="1" dirty="0" smtClean="0"/>
              <a:t>В заключение можно сделать вывод, </a:t>
            </a:r>
            <a:r>
              <a:rPr lang="ru-RU" b="1" i="1" dirty="0" smtClean="0"/>
              <a:t>что книга важна для человека, потому что она учит его, делает добрее, помогает ему перенять жизненный опыт.</a:t>
            </a:r>
            <a:endParaRPr lang="ru-RU" b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Как завершить работу?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340768"/>
            <a:ext cx="7992888" cy="489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2) Подводя итог своим размышлениям, мы приходим к выводу, что…</a:t>
            </a:r>
          </a:p>
          <a:p>
            <a:pPr>
              <a:buNone/>
            </a:pPr>
            <a:r>
              <a:rPr lang="ru-RU" dirty="0" smtClean="0"/>
              <a:t>Например: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Подводя итог своим размышлениям, мы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приходим к выводу, что книга является не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только источником знаний, но и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1"/>
                </a:solidFill>
              </a:rPr>
              <a:t>воспитателем души человека.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Как завершить работу?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340768"/>
            <a:ext cx="7992888" cy="48965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3. Таким образом, проанализировав два аргумента, мы пришли к выводу: …</a:t>
            </a:r>
            <a:endParaRPr lang="ru-RU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/>
              <a:t>Например:</a:t>
            </a:r>
          </a:p>
          <a:p>
            <a:pPr>
              <a:buNone/>
            </a:pPr>
            <a:r>
              <a:rPr lang="ru-RU" b="1" dirty="0" smtClean="0"/>
              <a:t>Таким образом, проанализировав два</a:t>
            </a:r>
          </a:p>
          <a:p>
            <a:pPr>
              <a:buNone/>
            </a:pPr>
            <a:r>
              <a:rPr lang="ru-RU" b="1" dirty="0" smtClean="0"/>
              <a:t>аргумента, мы пришли к выводу: нужно</a:t>
            </a:r>
          </a:p>
          <a:p>
            <a:pPr>
              <a:buNone/>
            </a:pPr>
            <a:r>
              <a:rPr lang="ru-RU" b="1" dirty="0" smtClean="0"/>
              <a:t>читать книги, потому что они являются</a:t>
            </a:r>
          </a:p>
          <a:p>
            <a:pPr>
              <a:buNone/>
            </a:pPr>
            <a:r>
              <a:rPr lang="ru-RU" b="1" dirty="0" smtClean="0"/>
              <a:t>нашими учителями, заставляя нас</a:t>
            </a:r>
          </a:p>
          <a:p>
            <a:pPr>
              <a:buNone/>
            </a:pPr>
            <a:r>
              <a:rPr lang="ru-RU" b="1" dirty="0" smtClean="0"/>
              <a:t>становиться лучше.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Завершение работы над сочинением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435280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/>
              <a:t>Задание всем: </a:t>
            </a:r>
            <a:r>
              <a:rPr lang="ru-RU" dirty="0" smtClean="0"/>
              <a:t>Посмотрите, мы работали над  каждым пунктом алгоритма и не заметили, что написали сочинение. Давайте его прочитаем… И проверим, всё ли у нас получилось. Обратите внимание на вопросы, которые почему-то вклинились в наше сочинение. Что бы это значило? Самостоятельно исправьте сочинение, убирая вставленные вопросы.</a:t>
            </a: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Сочинение</a:t>
            </a:r>
          </a:p>
          <a:p>
            <a:pPr marL="514350" indent="-514350">
              <a:buNone/>
            </a:pPr>
            <a:r>
              <a:rPr lang="ru-RU" b="1" i="1" dirty="0" smtClean="0">
                <a:latin typeface="Calibri"/>
                <a:ea typeface="Times New Roman"/>
              </a:rPr>
              <a:t>            </a:t>
            </a:r>
            <a:r>
              <a:rPr lang="ru-RU" b="1" i="1" dirty="0" smtClean="0"/>
              <a:t>Какой смысл Н.Морозов вкладывает в слово «самосовершенствуемся»? Давайте найдём ответ на этот вопрос</a:t>
            </a:r>
            <a:r>
              <a:rPr lang="ru-RU" i="1" dirty="0" smtClean="0"/>
              <a:t>. </a:t>
            </a:r>
          </a:p>
          <a:p>
            <a:pPr marL="514350" indent="-514350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1520" y="332656"/>
            <a:ext cx="864096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организовать работу с девятиклассниками по теме сочинения 15.2.?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r>
              <a:rPr kumimoji="0" lang="ru-RU" sz="3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Давайте заглянем на урок, в основе которого подготовка к сочинению</a:t>
            </a:r>
            <a:r>
              <a:rPr lang="ru-RU" sz="3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-рассуждению. Перед нами </a:t>
            </a:r>
            <a:r>
              <a:rPr kumimoji="0" lang="ru-RU" sz="3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текст Н.Морозова </a:t>
            </a:r>
            <a:r>
              <a:rPr kumimoji="0" lang="ru-RU" sz="3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Странная вещь </a:t>
            </a:r>
            <a:r>
              <a:rPr kumimoji="0" lang="ru-RU" sz="3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книга</a:t>
            </a:r>
            <a:r>
              <a:rPr kumimoji="0" lang="ru-RU" sz="3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».</a:t>
            </a:r>
            <a:endParaRPr kumimoji="0" lang="ru-RU" sz="3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7409" name="Picture 1" descr="i?id=434481700-01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501008"/>
            <a:ext cx="5616624" cy="302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Редактирование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sz="3900" b="1" i="1" dirty="0" smtClean="0">
                <a:solidFill>
                  <a:schemeClr val="dk1"/>
                </a:solidFill>
              </a:rPr>
              <a:t>        </a:t>
            </a:r>
            <a:r>
              <a:rPr lang="ru-RU" sz="3900" b="1" i="1" dirty="0" smtClean="0">
                <a:solidFill>
                  <a:srgbClr val="FF0000"/>
                </a:solidFill>
              </a:rPr>
              <a:t> (?) </a:t>
            </a:r>
            <a:r>
              <a:rPr lang="ru-RU" b="1" i="1" dirty="0" smtClean="0">
                <a:solidFill>
                  <a:schemeClr val="dk1"/>
                </a:solidFill>
              </a:rPr>
              <a:t>Книга заставляет нас переосмыслить отношения с людьми, с окружающим миром, пересмотреть что-то в своём характере. С помощью книги мы переоцениваем свой и чужой жизненный опыт, становимся лучше.</a:t>
            </a:r>
            <a:r>
              <a:rPr lang="ru-RU" b="1" dirty="0" smtClean="0">
                <a:solidFill>
                  <a:schemeClr val="dk1"/>
                </a:solidFill>
              </a:rPr>
              <a:t>  </a:t>
            </a:r>
            <a:r>
              <a:rPr lang="ru-RU" sz="3900" b="1" dirty="0" smtClean="0">
                <a:solidFill>
                  <a:srgbClr val="FF0000"/>
                </a:solidFill>
              </a:rPr>
              <a:t>(?)</a:t>
            </a:r>
            <a:endParaRPr lang="ru-RU" sz="3900" b="1" dirty="0" smtClean="0">
              <a:solidFill>
                <a:schemeClr val="dk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dk1"/>
                </a:solidFill>
              </a:rPr>
              <a:t>         </a:t>
            </a:r>
            <a:r>
              <a:rPr lang="ru-RU" b="1" i="1" dirty="0" smtClean="0">
                <a:solidFill>
                  <a:srgbClr val="FF0000"/>
                </a:solidFill>
              </a:rPr>
              <a:t>(?) </a:t>
            </a:r>
            <a:r>
              <a:rPr lang="ru-RU" b="1" i="1" dirty="0" smtClean="0">
                <a:solidFill>
                  <a:schemeClr val="tx1"/>
                </a:solidFill>
              </a:rPr>
              <a:t>Писатель считает, что без книги человечество не смогло бы мыслить, создавать что-либо, писать и читать (11). Книга –это «кусочек духовного опыта» (10).</a:t>
            </a:r>
            <a:endParaRPr lang="ru-RU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Редактирование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900" b="1" i="1" dirty="0" smtClean="0">
                <a:solidFill>
                  <a:schemeClr val="dk1"/>
                </a:solidFill>
              </a:rPr>
              <a:t>        </a:t>
            </a:r>
            <a:r>
              <a:rPr lang="ru-RU" sz="3900" b="1" i="1" dirty="0" smtClean="0">
                <a:solidFill>
                  <a:srgbClr val="FF0000"/>
                </a:solidFill>
              </a:rPr>
              <a:t> (?)</a:t>
            </a:r>
            <a:r>
              <a:rPr lang="ru-RU" sz="4000" b="1" i="1" dirty="0" smtClean="0">
                <a:solidFill>
                  <a:schemeClr val="tx1"/>
                </a:solidFill>
              </a:rPr>
              <a:t> </a:t>
            </a:r>
            <a:r>
              <a:rPr lang="ru-RU" b="1" i="1" dirty="0" smtClean="0">
                <a:solidFill>
                  <a:schemeClr val="tx1"/>
                </a:solidFill>
              </a:rPr>
              <a:t>Мне показалась интересной мысль о том, что после прочтения книги «человек захочет что-то пересмотреть в своем характере, в своих взаимоотношениях с людьми, с природой» (7-8). Книга , действительно, заставляет нас посмотреть на мир и на себя другими глазами…</a:t>
            </a:r>
            <a:endParaRPr lang="ru-RU" b="1" dirty="0" smtClean="0">
              <a:solidFill>
                <a:schemeClr val="dk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dk1"/>
                </a:solidFill>
              </a:rPr>
              <a:t>         </a:t>
            </a:r>
            <a:r>
              <a:rPr lang="ru-RU" b="1" i="1" dirty="0" smtClean="0">
                <a:solidFill>
                  <a:srgbClr val="FF0000"/>
                </a:solidFill>
              </a:rPr>
              <a:t>(?)</a:t>
            </a:r>
            <a:r>
              <a:rPr lang="ru-RU" b="1" dirty="0" smtClean="0"/>
              <a:t> </a:t>
            </a:r>
            <a:r>
              <a:rPr lang="ru-RU" b="1" i="1" dirty="0" smtClean="0"/>
              <a:t>Проанализировав два аргумента, мы пришли к выводу: нужно читать книги, потому что они являются нашими учителями, заставляя нас становиться лучше.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 (на выбор)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6868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Задание 1: </a:t>
            </a:r>
            <a:r>
              <a:rPr lang="ru-RU" dirty="0" smtClean="0"/>
              <a:t>отредактируйте предложенный текст ученического сочинения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Задание 2:</a:t>
            </a:r>
            <a:r>
              <a:rPr lang="ru-RU" dirty="0" smtClean="0"/>
              <a:t>  напишите сочинение 15.2. по тексту  И.Васильева, объяснив смысл последнего предложения 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(см. следующие слайды)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Задание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686800" cy="4525963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1520" y="1124744"/>
            <a:ext cx="8496944" cy="5262979"/>
          </a:xfrm>
          <a:prstGeom prst="rect">
            <a:avLst/>
          </a:prstGeom>
          <a:solidFill>
            <a:srgbClr val="F8FC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«С помощью книги мы самосовершенствуемся».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Н.Морозов прав, потому что мы читаем и получаем знания, опыт. Читая, мы развиваем мышление и воображение. Если бы не книга, то человечество не смогло бы мыслить, создавать что-либо, писать и читать.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Автор говорит: «Читая, мы вольно или невольно перерабатываем этот опыт, сопоставляем </a:t>
            </a:r>
            <a:r>
              <a:rPr kumimoji="0" lang="ru-RU" sz="2400" b="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ним свои жизненные приобретения и потери».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Кроме того, писатель утверждает: «Книга – это кусочек духовного опыта человечества»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3429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Книга нужна человечеству и каждому из нас. Ведь не зря говорят: «Книга учит». Таким образом, мы доказали, что книга важна для человека.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686800" cy="648072"/>
          </a:xfrm>
        </p:spPr>
        <p:txBody>
          <a:bodyPr/>
          <a:lstStyle/>
          <a:p>
            <a:pPr algn="ctr"/>
            <a:r>
              <a:rPr lang="ru-RU" dirty="0" smtClean="0"/>
              <a:t>Задание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112568"/>
          </a:xfrm>
          <a:solidFill>
            <a:schemeClr val="bg1"/>
          </a:solidFill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4400" dirty="0" smtClean="0"/>
              <a:t>         </a:t>
            </a:r>
            <a:r>
              <a:rPr lang="ru-RU" sz="5500" dirty="0" smtClean="0"/>
              <a:t>(</a:t>
            </a:r>
            <a:r>
              <a:rPr lang="ru-RU" sz="5500" b="1" i="1" dirty="0" smtClean="0"/>
              <a:t>1)Сколько на российских просторах раскидано больших и маленьких селений. (2)И у каждого из них есть свое лицо, своя история. </a:t>
            </a:r>
          </a:p>
          <a:p>
            <a:pPr>
              <a:buNone/>
            </a:pPr>
            <a:r>
              <a:rPr lang="ru-RU" sz="5500" b="1" i="1" dirty="0" smtClean="0"/>
              <a:t>          (3)Редко найдешь в печатных источниках или в памяти народной год рождения той или иной деревеньки. (4)Иногда лишь летописная строка или старинная книжка донесет до нас из глубины веков имя основателя или интересное событие, </a:t>
            </a:r>
            <a:r>
              <a:rPr lang="ru-RU" sz="5500" b="1" i="1" dirty="0" err="1" smtClean="0"/>
              <a:t>котоpoe</a:t>
            </a:r>
            <a:r>
              <a:rPr lang="ru-RU" sz="5500" b="1" i="1" dirty="0" smtClean="0"/>
              <a:t> произошло в этом селе. (5) И мы часами размышляем о прошлой жизни, пытаемся найти в ней для себя что-то нужное нам сегодня. (6) Что мы там ищем? (7) Свою родословную? (8) Истоки народного характера? </a:t>
            </a:r>
          </a:p>
          <a:p>
            <a:pPr>
              <a:buNone/>
            </a:pPr>
            <a:r>
              <a:rPr lang="ru-RU" sz="5500" b="1" i="1" dirty="0" smtClean="0"/>
              <a:t>           (9) Что бы мы ни искали, ясно одно: без памяти не прожить.  </a:t>
            </a:r>
          </a:p>
          <a:p>
            <a:pPr algn="r">
              <a:buNone/>
            </a:pPr>
            <a:r>
              <a:rPr lang="ru-RU" sz="5500" b="1" i="1" dirty="0" smtClean="0"/>
              <a:t>                                               (По И. Васильеву</a:t>
            </a:r>
            <a:r>
              <a:rPr lang="ru-RU" sz="4400" b="1" dirty="0" smtClean="0"/>
              <a:t>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5" name="Picture 5" descr="Doncova_1kl_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725" y="3213100"/>
            <a:ext cx="3467100" cy="3036888"/>
          </a:xfrm>
          <a:prstGeom prst="rect">
            <a:avLst/>
          </a:prstGeom>
          <a:noFill/>
        </p:spPr>
      </p:pic>
      <p:sp>
        <p:nvSpPr>
          <p:cNvPr id="117766" name="Text Box 6"/>
          <p:cNvSpPr txBox="1">
            <a:spLocks noChangeArrowheads="1"/>
          </p:cNvSpPr>
          <p:nvPr/>
        </p:nvSpPr>
        <p:spPr bwMode="auto">
          <a:xfrm>
            <a:off x="323528" y="5877272"/>
            <a:ext cx="442798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ru-RU" sz="2400" b="1" dirty="0">
                <a:solidFill>
                  <a:schemeClr val="accent2"/>
                </a:solidFill>
              </a:rPr>
              <a:t>НАДО ПЕРЕОСМЫСЛИТЬ…</a:t>
            </a:r>
          </a:p>
        </p:txBody>
      </p:sp>
      <p:pic>
        <p:nvPicPr>
          <p:cNvPr id="117768" name="Picture 8" descr="0004334_vosklicatelnyj-znak_3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60648"/>
            <a:ext cx="2857500" cy="2857500"/>
          </a:xfrm>
          <a:prstGeom prst="rect">
            <a:avLst/>
          </a:prstGeom>
          <a:noFill/>
        </p:spPr>
      </p:pic>
      <p:sp>
        <p:nvSpPr>
          <p:cNvPr id="117769" name="Text Box 9"/>
          <p:cNvSpPr txBox="1">
            <a:spLocks noChangeArrowheads="1"/>
          </p:cNvSpPr>
          <p:nvPr/>
        </p:nvSpPr>
        <p:spPr bwMode="auto">
          <a:xfrm>
            <a:off x="6372200" y="2060848"/>
            <a:ext cx="2493696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ru-RU" sz="2800" b="1" dirty="0" smtClean="0">
                <a:solidFill>
                  <a:schemeClr val="accent2"/>
                </a:solidFill>
              </a:rPr>
              <a:t>ЭТО НУЖНО!</a:t>
            </a:r>
            <a:endParaRPr lang="ru-RU" sz="2800" b="1" dirty="0">
              <a:solidFill>
                <a:schemeClr val="accent2"/>
              </a:solidFill>
            </a:endParaRPr>
          </a:p>
        </p:txBody>
      </p:sp>
      <p:pic>
        <p:nvPicPr>
          <p:cNvPr id="117771" name="Picture 11" descr="613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596514"/>
            <a:ext cx="3420120" cy="5280411"/>
          </a:xfrm>
          <a:prstGeom prst="rect">
            <a:avLst/>
          </a:prstGeom>
          <a:noFill/>
        </p:spPr>
      </p:pic>
      <p:sp>
        <p:nvSpPr>
          <p:cNvPr id="117772" name="Text Box 12"/>
          <p:cNvSpPr txBox="1">
            <a:spLocks noChangeArrowheads="1"/>
          </p:cNvSpPr>
          <p:nvPr/>
        </p:nvSpPr>
        <p:spPr bwMode="auto">
          <a:xfrm>
            <a:off x="4427984" y="6165304"/>
            <a:ext cx="476117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ru-RU" sz="2400" b="1" dirty="0">
                <a:solidFill>
                  <a:schemeClr val="accent2"/>
                </a:solidFill>
              </a:rPr>
              <a:t>НЕ ЗНАЮ, </a:t>
            </a:r>
            <a:r>
              <a:rPr lang="ru-RU" sz="2400" b="1" dirty="0" smtClean="0">
                <a:solidFill>
                  <a:schemeClr val="accent2"/>
                </a:solidFill>
              </a:rPr>
              <a:t>ПРИГОДИТСЯ </a:t>
            </a:r>
            <a:r>
              <a:rPr lang="ru-RU" sz="2400" b="1" dirty="0" smtClean="0">
                <a:solidFill>
                  <a:schemeClr val="accent2"/>
                </a:solidFill>
              </a:rPr>
              <a:t>ЛИ!?</a:t>
            </a:r>
            <a:endParaRPr lang="ru-RU" sz="2400" b="1" dirty="0">
              <a:solidFill>
                <a:schemeClr val="accent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260648"/>
            <a:ext cx="45318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РЕФЛЕКСИЯ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96260" name="Picture 4" descr="99026712_large_reWallscom271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6261" name="Text Box 5"/>
          <p:cNvSpPr txBox="1">
            <a:spLocks noChangeArrowheads="1"/>
          </p:cNvSpPr>
          <p:nvPr/>
        </p:nvSpPr>
        <p:spPr bwMode="auto">
          <a:xfrm rot="1143430">
            <a:off x="539750" y="2205038"/>
            <a:ext cx="7959725" cy="585787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ru-RU" sz="3600">
                <a:solidFill>
                  <a:srgbClr val="CC0000"/>
                </a:solidFill>
                <a:latin typeface="Matura MT Script Capitals" pitchFamily="66" charset="0"/>
              </a:rPr>
              <a:t>ХОРОШЕГО ВАМ НАСТРОЕНИЯ!</a:t>
            </a: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1887538" y="347663"/>
            <a:ext cx="4721225" cy="4762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None/>
            </a:pPr>
            <a:r>
              <a:rPr lang="ru-RU" sz="2800" b="1">
                <a:solidFill>
                  <a:srgbClr val="CC0000"/>
                </a:solidFill>
              </a:rPr>
              <a:t>СПАСИБО ЗА ОБЩЕНИЕ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http://metodisty.ru/user_upload/01_2012/1327841380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23528" y="404664"/>
            <a:ext cx="2525092" cy="3140968"/>
          </a:xfrm>
          <a:prstGeom prst="rect">
            <a:avLst/>
          </a:prstGeom>
          <a:solidFill>
            <a:srgbClr val="FFC000"/>
          </a:solidFill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635896" y="1052736"/>
            <a:ext cx="3237618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ЭТАП ПЕРВЫЙ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1700808"/>
            <a:ext cx="59046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Знакомство с текстом и повторение изученного</a:t>
            </a:r>
            <a:r>
              <a:rPr lang="ru-RU" sz="3600" dirty="0" smtClean="0"/>
              <a:t>: </a:t>
            </a:r>
          </a:p>
          <a:p>
            <a:r>
              <a:rPr lang="ru-RU" sz="3600" dirty="0" smtClean="0"/>
              <a:t>что такое тема, </a:t>
            </a:r>
          </a:p>
          <a:p>
            <a:r>
              <a:rPr lang="ru-RU" sz="3600" dirty="0" smtClean="0"/>
              <a:t>идея,  тезис, </a:t>
            </a:r>
          </a:p>
          <a:p>
            <a:r>
              <a:rPr lang="ru-RU" sz="3600" dirty="0" smtClean="0"/>
              <a:t>как сформулировать тезис, </a:t>
            </a:r>
          </a:p>
          <a:p>
            <a:r>
              <a:rPr lang="ru-RU" sz="3600" dirty="0" smtClean="0"/>
              <a:t>как построить сочинение-рассуждение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51520" y="-16000"/>
            <a:ext cx="8640960" cy="6632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(1) Странная вещь 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книга. (2) Есть в ней что-то загадочное, мистическое. 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(3) Да, странная это вещь 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книга. (4) Стоит она на полке тихо, спокойно, как и многие другие предметы в вашей комнате. (5) Но вот вы берёте её в руки, открываете, читаете, закрываете, ставите на полку и 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всё?(6)А разве что-то в вас не переменилось? (7) Прислушаемся к себе: разве после чтения книги не звучала в вашей душе какая-то новая струнка, не поселилась в голове какая-то новая дума? (8)Разве не захотелось что-то пересмотреть в своём характере, в своих взаимоотношениях с людьми, с природой? 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(9) Книга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(10) Это ведь кусочек духовного опыта человечества. (11) Читая, мы вольно или невольно перерабатываем этот опыт, сопоставляем с ним свои жизненные приобретения и потери. 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(12) В общем, с помощью книги мы самосовершенствуемся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620688"/>
            <a:ext cx="864096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Тезис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формулируется как </a:t>
            </a: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</a:t>
            </a: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ростое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lang="ru-RU" sz="2800" b="1" i="1" u="sng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двусоставное предложение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в котором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lang="ru-RU" sz="2800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подлежащее называет тему, а сказуемое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lang="ru-RU" sz="2800" b="1" i="1" u="sng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указывает на </a:t>
            </a:r>
            <a:r>
              <a:rPr lang="ru-RU" sz="2800" b="1" i="1" u="sng" dirty="0" smtClean="0"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то «новое», что по этой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lang="ru-RU" sz="2800" b="1" i="1" u="sng" dirty="0" smtClean="0">
              <a:latin typeface="Arial" pitchFamily="34" charset="0"/>
              <a:ea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теме будет</a:t>
            </a:r>
            <a:r>
              <a:rPr kumimoji="0" lang="ru-RU" sz="2800" b="1" i="1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говориться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r>
              <a:rPr lang="ru-RU" sz="2800" dirty="0" smtClean="0">
                <a:latin typeface="Arial" pitchFamily="34" charset="0"/>
                <a:ea typeface="Times New Roman" pitchFamily="18" charset="0"/>
              </a:rPr>
              <a:t>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формулировать основную мысль без сказуемого невозможно!!!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51520" y="363433"/>
            <a:ext cx="864096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>
              <a:tabLst>
                <a:tab pos="1350963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Второй этап работы с классом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чтение задания части 2: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Объясните, как Вы понимаете смысл фрагмента </a:t>
            </a:r>
            <a:r>
              <a:rPr lang="ru-RU" sz="32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текста (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предложение 12)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общем, с помощью книги мы</a:t>
            </a:r>
            <a:r>
              <a:rPr kumimoji="0" lang="ru-RU" sz="3600" b="0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самосовершенствуемся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».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Словарная работа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: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что означает слово «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</a:rPr>
              <a:t>самосовершенствуемся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»?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Этап третий (самый сложный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):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 над сочинением.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50963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осмысления  текста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предлагаем девятиклассникам выполнить работу, заполняя таблицу: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Алгоритм действий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51520" y="1196752"/>
          <a:ext cx="8686800" cy="53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  <a:gridCol w="434340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1. Определите тему (о чём говорится в тексте?).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Книга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2. Выделите ключевые слова, которые помогают понять смысл текста.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Глаголы: </a:t>
                      </a:r>
                      <a:r>
                        <a:rPr kumimoji="0"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пересмотреть, перерабатываем, сопоставляем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kumimoji="0"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самосовершенствуемся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Имена существительные</a:t>
                      </a:r>
                      <a:r>
                        <a:rPr kumimoji="0"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книга, струнка, дума, опыт</a:t>
                      </a: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3. Опираясь на ключевые слова, сформулируйте основную мысль текста (зачем?). Выразите собственное мнение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, сформулировав </a:t>
                      </a:r>
                      <a:r>
                        <a:rPr lang="ru-RU" sz="2400" b="1" dirty="0" smtClean="0">
                          <a:latin typeface="Times New Roman"/>
                          <a:ea typeface="Calibri"/>
                          <a:cs typeface="Times New Roman"/>
                        </a:rPr>
                        <a:t>тезис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Тезис:</a:t>
                      </a:r>
                      <a:r>
                        <a:rPr kumimoji="0" lang="ru-RU" sz="2000" b="1" i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kumimoji="0" lang="ru-RU" sz="20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Книга заставляет нас переосмыслить отношения с людьми, с окружающим миром, пересмотреть что-то в своём характере. С помощью книги мы переоцениваем свой и чужой жизненный опыт, становимся лучше.</a:t>
                      </a:r>
                      <a:r>
                        <a:rPr kumimoji="0"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51520" y="0"/>
          <a:ext cx="8668072" cy="667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4672"/>
                <a:gridCol w="434340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4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4. Найдите в тексте предложения, подтверждающие вашу точку зрения (</a:t>
                      </a:r>
                      <a:r>
                        <a:rPr kumimoji="0" lang="ru-RU" sz="3200" b="1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тезис),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запишите их своими словами (</a:t>
                      </a:r>
                      <a:r>
                        <a:rPr kumimoji="0"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аргументы).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Назовите номера предложения или процитируйте предложения.</a:t>
                      </a:r>
                    </a:p>
                    <a:p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400" b="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В тексте мы слышим авторское отношение к книге. Писатель считает, что без книги человечество не смогло бы мыслить, создавать что-либо, писать и читать (11). Книга –это «кусочек духовного опыта» (10).</a:t>
                      </a:r>
                      <a:endParaRPr kumimoji="0" lang="ru-RU" sz="24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ru-RU" sz="2400" b="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Мне показалась интересной мысль о том, что после прочтения книги «человек захочет что-то пересмотреть в своем характере, в своих взаимоотношениях с людьми, с природой» (7-8).</a:t>
                      </a:r>
                      <a:r>
                        <a:rPr lang="ru-RU" sz="2400" i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400" b="0" i="1" dirty="0" smtClean="0">
                          <a:solidFill>
                            <a:schemeClr val="tx1"/>
                          </a:solidFill>
                        </a:rPr>
                        <a:t>Книга , действительно, заставляет нас посмотреть на мир и на себя другими глазами…</a:t>
                      </a:r>
                      <a:endParaRPr kumimoji="0" lang="ru-RU" sz="2400" b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Работа с текстом: алгоритм действий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Внимание!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Цитирование или ссылка на номер предложения</a:t>
            </a:r>
          </a:p>
          <a:p>
            <a:pPr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является аргументом только тогда, </a:t>
            </a:r>
            <a:r>
              <a:rPr lang="ru-RU" u="sng" dirty="0" smtClean="0">
                <a:latin typeface="Times New Roman"/>
                <a:ea typeface="Calibri"/>
                <a:cs typeface="Times New Roman"/>
              </a:rPr>
              <a:t>когда есть</a:t>
            </a:r>
          </a:p>
          <a:p>
            <a:pPr>
              <a:buNone/>
            </a:pPr>
            <a:r>
              <a:rPr lang="ru-RU" u="sng" dirty="0" smtClean="0">
                <a:latin typeface="Times New Roman"/>
                <a:ea typeface="Calibri"/>
                <a:cs typeface="Times New Roman"/>
              </a:rPr>
              <a:t>объяснение, комментарий ситуации и его</a:t>
            </a:r>
          </a:p>
          <a:p>
            <a:pPr>
              <a:buNone/>
            </a:pPr>
            <a:r>
              <a:rPr lang="ru-RU" u="sng" dirty="0" smtClean="0">
                <a:latin typeface="Times New Roman"/>
                <a:ea typeface="Calibri"/>
                <a:cs typeface="Times New Roman"/>
              </a:rPr>
              <a:t>подтверждение примером из текста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1484784"/>
            <a:ext cx="71287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dirty="0" smtClean="0">
              <a:latin typeface="Times New Roman"/>
              <a:cs typeface="Times New Roman"/>
            </a:endParaRP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688</TotalTime>
  <Words>1671</Words>
  <Application>Microsoft Office PowerPoint</Application>
  <PresentationFormat>Экран (4:3)</PresentationFormat>
  <Paragraphs>157</Paragraphs>
  <Slides>26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Алгоритм действий</vt:lpstr>
      <vt:lpstr>Слайд 8</vt:lpstr>
      <vt:lpstr>Работа с текстом: алгоритм действий</vt:lpstr>
      <vt:lpstr>Работа с текстом: алгоритм действий</vt:lpstr>
      <vt:lpstr>РАБОТА В ГРУППАХ: Как начать?</vt:lpstr>
      <vt:lpstr>РАБОТА В ГРУППАХ: КАК НАЧАТЬ?</vt:lpstr>
      <vt:lpstr>РАБОТА В ГРУППАХ: Как начать?</vt:lpstr>
      <vt:lpstr>РАБОТА В ГРУППАХ: Как начать?</vt:lpstr>
      <vt:lpstr>Как начать?</vt:lpstr>
      <vt:lpstr>Как завершить работу?</vt:lpstr>
      <vt:lpstr>Как завершить работу?</vt:lpstr>
      <vt:lpstr>Как завершить работу?</vt:lpstr>
      <vt:lpstr>Завершение работы над сочинением</vt:lpstr>
      <vt:lpstr>Редактирование работы</vt:lpstr>
      <vt:lpstr>Редактирование работы</vt:lpstr>
      <vt:lpstr>Домашнее задание (на выбор)</vt:lpstr>
      <vt:lpstr>Задание 1</vt:lpstr>
      <vt:lpstr>Задание 2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123</cp:revision>
  <dcterms:created xsi:type="dcterms:W3CDTF">2013-05-28T17:15:23Z</dcterms:created>
  <dcterms:modified xsi:type="dcterms:W3CDTF">2014-11-08T16:10:07Z</dcterms:modified>
</cp:coreProperties>
</file>