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sldIdLst>
    <p:sldId id="256" r:id="rId4"/>
    <p:sldId id="258" r:id="rId5"/>
    <p:sldId id="261" r:id="rId6"/>
    <p:sldId id="262" r:id="rId7"/>
    <p:sldId id="257" r:id="rId8"/>
    <p:sldId id="259" r:id="rId9"/>
    <p:sldId id="260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87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324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707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143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0845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124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90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14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311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075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905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24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52968E7-8088-4ED6-9821-48A36185A398}" type="datetimeFigureOut">
              <a:rPr lang="ru-RU" smtClean="0"/>
              <a:t>11.09.2014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6532246-BAFA-47A1-88FF-1CBE869F421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дрей\Pictures\Мои рисунки\ЕГЭ, ГИА\ege.j2pg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39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504" y="404665"/>
            <a:ext cx="9023176" cy="3195786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900" b="1" cap="all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4900" b="1" cap="all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900" b="1" cap="all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4900" b="1" cap="all" dirty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900" b="1" cap="all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4900" b="1" cap="all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900" b="1" cap="all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ЕГЭ 2015</a:t>
            </a:r>
            <a:r>
              <a:rPr lang="ru-RU" b="1" cap="all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b="1" cap="all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000" b="1" cap="all" dirty="0" smtClean="0">
                <a:ln>
                  <a:solidFill>
                    <a:srgbClr val="FF0000"/>
                  </a:solidFill>
                </a:ln>
                <a:solidFill>
                  <a:schemeClr val="accent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Задания 1-3. </a:t>
            </a:r>
            <a:br>
              <a:rPr lang="ru-RU" sz="4000" b="1" cap="all" dirty="0" smtClean="0">
                <a:ln>
                  <a:solidFill>
                    <a:srgbClr val="FF0000"/>
                  </a:solidFill>
                </a:ln>
                <a:solidFill>
                  <a:schemeClr val="accent2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1. Информационная обработка </a:t>
            </a:r>
            <a:b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письменных текстов </a:t>
            </a:r>
            <a:b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различных стилей и жанров</a:t>
            </a:r>
            <a:b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2. Средства связи предложений  </a:t>
            </a:r>
            <a:b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тексте </a:t>
            </a:r>
            <a:b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3. Лексическое значение слова  </a:t>
            </a:r>
            <a:br>
              <a:rPr lang="ru-RU" sz="4000" b="1" cap="all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ysClr val="windowText" lastClr="0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b="1" cap="all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ysClr val="windowText" lastClr="0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619672" y="5085184"/>
            <a:ext cx="6400800" cy="1320552"/>
          </a:xfrm>
        </p:spPr>
        <p:txBody>
          <a:bodyPr>
            <a:normAutofit fontScale="85000" lnSpcReduction="20000"/>
          </a:bodyPr>
          <a:lstStyle/>
          <a:p>
            <a:r>
              <a:rPr lang="ru-RU" sz="2400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Работа учителя русского языка и литературы</a:t>
            </a:r>
          </a:p>
          <a:p>
            <a:r>
              <a:rPr lang="ru-RU" sz="2400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Натальи Георгиевны </a:t>
            </a:r>
            <a:r>
              <a:rPr lang="ru-RU" sz="2400" dirty="0" err="1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Харлановой</a:t>
            </a:r>
            <a:r>
              <a:rPr lang="ru-RU" sz="2400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.</a:t>
            </a:r>
          </a:p>
          <a:p>
            <a:r>
              <a:rPr lang="ru-RU" sz="2400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Село </a:t>
            </a:r>
            <a:r>
              <a:rPr lang="ru-RU" sz="2400" dirty="0" err="1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Архиповское</a:t>
            </a:r>
            <a:r>
              <a:rPr lang="ru-RU" sz="2400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, Ставропольский край</a:t>
            </a:r>
            <a:endParaRPr lang="ru-RU" sz="2400" dirty="0">
              <a:ln w="24500" cmpd="dbl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r>
              <a:rPr lang="ru-RU" sz="2400" dirty="0" smtClean="0">
                <a:ln w="24500" cmpd="dbl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2014 </a:t>
            </a:r>
            <a:endParaRPr lang="ru-RU" sz="2400" dirty="0">
              <a:ln w="24500" cmpd="dbl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008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1872208"/>
          </a:xfr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(1)Огромной </a:t>
            </a:r>
            <a:r>
              <a:rPr lang="ru-RU" dirty="0"/>
              <a:t>заслугой Архимеда перед всем человечеством является разработка математических  методов  решения  многих  технических  проблем.  </a:t>
            </a:r>
            <a:r>
              <a:rPr lang="ru-RU" dirty="0" smtClean="0"/>
              <a:t>(2)Но  </a:t>
            </a:r>
            <a:r>
              <a:rPr lang="ru-RU" dirty="0"/>
              <a:t>сам  он,  как  и  многие другие учёные того времени, считал, что практическое применение полученных  им  теоретических  решений  вовсе  не  заслуживает  такого  же  внимания, как научные разработки. </a:t>
            </a:r>
            <a:r>
              <a:rPr lang="ru-RU" dirty="0" smtClean="0"/>
              <a:t>(3)&lt;…&gt; из </a:t>
            </a:r>
            <a:r>
              <a:rPr lang="ru-RU" dirty="0"/>
              <a:t>всех трудов Архимеда лишь единственный  посвящён описанию одного из его технических изобретений.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0034" y="2276872"/>
            <a:ext cx="885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3</a:t>
            </a:r>
            <a:r>
              <a:rPr lang="ru-RU" sz="1600" dirty="0"/>
              <a:t>. Прочитайте фрагмент словарной статьи, в которой приводятся значения слова </a:t>
            </a:r>
          </a:p>
          <a:p>
            <a:r>
              <a:rPr lang="ru-RU" sz="1600" dirty="0" smtClean="0"/>
              <a:t>ТРУД.  </a:t>
            </a:r>
            <a:r>
              <a:rPr lang="ru-RU" sz="1600" dirty="0"/>
              <a:t>Определите  значение,  в  котором  это  слово  употреблено  в </a:t>
            </a:r>
            <a:r>
              <a:rPr lang="ru-RU" sz="1600" dirty="0" smtClean="0"/>
              <a:t>ТРЕТЬЕМ(3) </a:t>
            </a:r>
            <a:r>
              <a:rPr lang="ru-RU" sz="1600" dirty="0"/>
              <a:t>предложении  текста.  Выпишите  цифру,  соответствующую  этому  значению  в приведённом фрагменте словарной статьи. </a:t>
            </a:r>
            <a:endParaRPr lang="ru-RU" sz="1600" dirty="0" smtClean="0"/>
          </a:p>
          <a:p>
            <a:r>
              <a:rPr lang="ru-RU" sz="1600" dirty="0"/>
              <a:t>ТРУД, -а, </a:t>
            </a:r>
            <a:r>
              <a:rPr lang="ru-RU" sz="1600" dirty="0" smtClean="0"/>
              <a:t>муж.</a:t>
            </a:r>
            <a:endParaRPr lang="ru-RU" sz="1600" dirty="0"/>
          </a:p>
          <a:p>
            <a:r>
              <a:rPr lang="ru-RU" sz="1600" b="1" dirty="0"/>
              <a:t>1.</a:t>
            </a:r>
            <a:r>
              <a:rPr lang="ru-RU" sz="1600" dirty="0"/>
              <a:t> Целесообразная деятельность человека, направленная на создание с помощью орудий производства материальных и духовных ценностей. </a:t>
            </a:r>
            <a:r>
              <a:rPr lang="ru-RU" sz="1600" i="1" dirty="0"/>
              <a:t>Умственный т. Физический т. Научная организация труда. Производительность труда. Право на т. Люди труда</a:t>
            </a:r>
            <a:r>
              <a:rPr lang="ru-RU" sz="1600" dirty="0"/>
              <a:t>(трудящиеся; </a:t>
            </a:r>
            <a:r>
              <a:rPr lang="ru-RU" sz="1600" u="sng" dirty="0" smtClean="0"/>
              <a:t>высок.</a:t>
            </a:r>
            <a:r>
              <a:rPr lang="ru-RU" sz="1600" dirty="0" smtClean="0"/>
              <a:t>).</a:t>
            </a:r>
            <a:r>
              <a:rPr lang="ru-RU" sz="1600" dirty="0"/>
              <a:t> </a:t>
            </a:r>
            <a:r>
              <a:rPr lang="ru-RU" sz="1600" i="1" dirty="0"/>
              <a:t>Общественное разделение труда. Охрана труда.</a:t>
            </a:r>
            <a:endParaRPr lang="ru-RU" sz="1600" dirty="0"/>
          </a:p>
          <a:p>
            <a:r>
              <a:rPr lang="ru-RU" sz="1600" b="1" dirty="0"/>
              <a:t>2.</a:t>
            </a:r>
            <a:r>
              <a:rPr lang="ru-RU" sz="1600" dirty="0"/>
              <a:t> Работа, занятие. </a:t>
            </a:r>
            <a:r>
              <a:rPr lang="ru-RU" sz="1600" i="1" dirty="0"/>
              <a:t>Тяжёлый т. Дневные труды. Заплатить за труды.</a:t>
            </a:r>
            <a:endParaRPr lang="ru-RU" sz="1600" dirty="0"/>
          </a:p>
          <a:p>
            <a:r>
              <a:rPr lang="ru-RU" sz="1600" b="1" dirty="0"/>
              <a:t>3.</a:t>
            </a:r>
            <a:r>
              <a:rPr lang="ru-RU" sz="1600" dirty="0"/>
              <a:t> Усилие, направленное к достижению чего-н. </a:t>
            </a:r>
            <a:r>
              <a:rPr lang="ru-RU" sz="1600" i="1" dirty="0"/>
              <a:t>Взять на себя т. сделать что-н. Не дал себе труда подумать</a:t>
            </a:r>
            <a:r>
              <a:rPr lang="ru-RU" sz="1600" dirty="0"/>
              <a:t> (не захотел подумать). </a:t>
            </a:r>
            <a:r>
              <a:rPr lang="ru-RU" sz="1600" i="1" dirty="0"/>
              <a:t>С трудом уговорил кого-н. Без труда не выловишь и рыбку из пруда</a:t>
            </a:r>
            <a:r>
              <a:rPr lang="ru-RU" sz="1600" dirty="0"/>
              <a:t> </a:t>
            </a:r>
            <a:r>
              <a:rPr lang="ru-RU" sz="1600" dirty="0" smtClean="0"/>
              <a:t>.</a:t>
            </a:r>
            <a:endParaRPr lang="ru-RU" sz="1600" u="sng" dirty="0"/>
          </a:p>
          <a:p>
            <a:r>
              <a:rPr lang="ru-RU" sz="1600" b="1" dirty="0"/>
              <a:t>4.</a:t>
            </a:r>
            <a:r>
              <a:rPr lang="ru-RU" sz="1600" dirty="0"/>
              <a:t> Результат деятельности, работы, произведение. </a:t>
            </a:r>
            <a:r>
              <a:rPr lang="ru-RU" sz="1600" i="1" dirty="0"/>
              <a:t>Т. всей жизни. Научный т. Список печатных трудов.</a:t>
            </a:r>
            <a:endParaRPr lang="ru-RU" sz="1600" dirty="0"/>
          </a:p>
          <a:p>
            <a:r>
              <a:rPr lang="ru-RU" sz="1600" b="1" dirty="0"/>
              <a:t>5.</a:t>
            </a:r>
            <a:r>
              <a:rPr lang="ru-RU" sz="1600" dirty="0"/>
              <a:t> Привитие умения и навыков в какой-н. профессиональной, хозяйственной деятельности как предмет школьного преподавания. </a:t>
            </a:r>
            <a:r>
              <a:rPr lang="ru-RU" sz="1600" i="1" dirty="0"/>
              <a:t>Уроки труда. Преподаватель по труду.</a:t>
            </a:r>
            <a:endParaRPr lang="ru-RU" sz="1600" dirty="0"/>
          </a:p>
          <a:p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6482005"/>
            <a:ext cx="1728192" cy="3600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02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60" y="692696"/>
            <a:ext cx="8918140" cy="516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5860" y="1412776"/>
            <a:ext cx="871296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i="1" dirty="0"/>
              <a:t>(1)Если  вы  посмотрите  на  карту,  то  убедитесь,  что  Сибирь  –  это  более </a:t>
            </a:r>
            <a:r>
              <a:rPr lang="ru-RU" sz="1600" i="1" dirty="0" smtClean="0"/>
              <a:t>половины  </a:t>
            </a:r>
            <a:r>
              <a:rPr lang="ru-RU" sz="1600" i="1" dirty="0"/>
              <a:t>территории  Российской  Федерации,  она  примерно  равна  Европе, </a:t>
            </a:r>
            <a:r>
              <a:rPr lang="ru-RU" sz="1600" i="1" dirty="0" smtClean="0"/>
              <a:t>составляет </a:t>
            </a:r>
            <a:r>
              <a:rPr lang="ru-RU" sz="1600" i="1" dirty="0"/>
              <a:t>почти четверть всей Азии и одну пятнадцатую всей суши Земли. </a:t>
            </a:r>
            <a:r>
              <a:rPr lang="ru-RU" sz="1600" i="1" dirty="0" smtClean="0"/>
              <a:t>(</a:t>
            </a:r>
            <a:r>
              <a:rPr lang="ru-RU" sz="1600" i="1" dirty="0"/>
              <a:t>2)Но Сибирь удивляет нас не только своими размерами,  но и тем, что это </a:t>
            </a:r>
            <a:r>
              <a:rPr lang="ru-RU" sz="1600" i="1" dirty="0" smtClean="0"/>
              <a:t>крупнейшая  </a:t>
            </a:r>
            <a:r>
              <a:rPr lang="ru-RU" sz="1600" i="1" dirty="0"/>
              <a:t>в  мире  сокровищница  лесных  массивов,  запасов  нефти  и    газа. </a:t>
            </a:r>
            <a:r>
              <a:rPr lang="ru-RU" sz="1600" i="1" dirty="0" smtClean="0"/>
              <a:t>(</a:t>
            </a:r>
            <a:r>
              <a:rPr lang="ru-RU" sz="1600" i="1" dirty="0"/>
              <a:t>3)Именно &lt;…&gt; в планах экономического развития России Сибири уделяется </a:t>
            </a:r>
            <a:r>
              <a:rPr lang="ru-RU" sz="1600" i="1" dirty="0" smtClean="0"/>
              <a:t>большое </a:t>
            </a:r>
            <a:r>
              <a:rPr lang="ru-RU" sz="1600" i="1" dirty="0"/>
              <a:t>внимание.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5860" y="3146314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1. В  </a:t>
            </a:r>
            <a:r>
              <a:rPr lang="ru-RU" sz="1600" dirty="0"/>
              <a:t>каких  из  приведённых  ниже  предложений  верно  передана  ГЛАВНАЯ </a:t>
            </a:r>
            <a:r>
              <a:rPr lang="ru-RU" sz="1600" dirty="0" smtClean="0"/>
              <a:t> информация</a:t>
            </a:r>
            <a:r>
              <a:rPr lang="ru-RU" sz="1600" dirty="0"/>
              <a:t>, содержащаяся в тексте? </a:t>
            </a:r>
          </a:p>
          <a:p>
            <a:r>
              <a:rPr lang="ru-RU" sz="1600" dirty="0"/>
              <a:t> </a:t>
            </a:r>
          </a:p>
          <a:p>
            <a:r>
              <a:rPr lang="ru-RU" sz="1600" dirty="0"/>
              <a:t>1)  Сибири,  занимающей  две  пятых  пространства  Азии,  в  планах </a:t>
            </a:r>
            <a:r>
              <a:rPr lang="ru-RU" sz="1600" dirty="0" smtClean="0"/>
              <a:t> экономического </a:t>
            </a:r>
            <a:r>
              <a:rPr lang="ru-RU" sz="1600" dirty="0"/>
              <a:t>развития России уделяется большое внимание.  </a:t>
            </a:r>
          </a:p>
          <a:p>
            <a:r>
              <a:rPr lang="ru-RU" sz="1600" dirty="0"/>
              <a:t>2)  Сибирь удивляет нас не только своими размерами и уникальностью, но и </a:t>
            </a:r>
            <a:r>
              <a:rPr lang="ru-RU" sz="1600" dirty="0" smtClean="0"/>
              <a:t> тем</a:t>
            </a:r>
            <a:r>
              <a:rPr lang="ru-RU" sz="1600" dirty="0"/>
              <a:t>, что это крупнейшая в мире сокровищница полезных ископаемых. </a:t>
            </a:r>
          </a:p>
          <a:p>
            <a:r>
              <a:rPr lang="ru-RU" sz="1600" dirty="0"/>
              <a:t>3)  В  планах  экономического  развития  России  Сибири  уделяется  большое </a:t>
            </a:r>
            <a:r>
              <a:rPr lang="ru-RU" sz="1600" dirty="0" smtClean="0"/>
              <a:t> внимание</a:t>
            </a:r>
            <a:r>
              <a:rPr lang="ru-RU" sz="1600" dirty="0"/>
              <a:t>, поскольку в этом регионе  сосредоточены огромные природные </a:t>
            </a:r>
            <a:r>
              <a:rPr lang="ru-RU" sz="1600" dirty="0" smtClean="0"/>
              <a:t> богатства</a:t>
            </a:r>
            <a:r>
              <a:rPr lang="ru-RU" sz="1600" dirty="0"/>
              <a:t>.  </a:t>
            </a:r>
          </a:p>
          <a:p>
            <a:r>
              <a:rPr lang="ru-RU" sz="1600" dirty="0"/>
              <a:t>4)  В  развитии  мировой  экономики  Сибирь  занимает  особое  место,  так  как </a:t>
            </a:r>
            <a:r>
              <a:rPr lang="ru-RU" sz="1600" dirty="0" smtClean="0"/>
              <a:t> этот  </a:t>
            </a:r>
            <a:r>
              <a:rPr lang="ru-RU" sz="1600" dirty="0"/>
              <a:t>регион  занимает  одну  пятнадцатую  всей  суши  Земли  и  здесь </a:t>
            </a:r>
            <a:r>
              <a:rPr lang="ru-RU" sz="1600" dirty="0" smtClean="0"/>
              <a:t> сосредоточены </a:t>
            </a:r>
            <a:r>
              <a:rPr lang="ru-RU" sz="1600" dirty="0"/>
              <a:t>огромные природные богатства. </a:t>
            </a:r>
          </a:p>
          <a:p>
            <a:r>
              <a:rPr lang="ru-RU" sz="1600" dirty="0"/>
              <a:t>5)  Сибири,  обладающей  огромными  природными  богатствами,  в  планах </a:t>
            </a:r>
            <a:r>
              <a:rPr lang="ru-RU" sz="1600" dirty="0" smtClean="0"/>
              <a:t> экономического </a:t>
            </a:r>
            <a:r>
              <a:rPr lang="ru-RU" sz="1600" dirty="0"/>
              <a:t>развития России уделяется большое внимание. </a:t>
            </a:r>
            <a:endParaRPr lang="ru-RU" sz="16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6090727" y="6393357"/>
            <a:ext cx="216024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Ответ: 35</a:t>
            </a:r>
            <a:endParaRPr lang="ru-RU" sz="16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2195735" y="260648"/>
            <a:ext cx="4975111" cy="369332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Так выглядит это задание в демоверсии 2015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90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4" y="836712"/>
            <a:ext cx="9036050" cy="516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24373" y="1484785"/>
            <a:ext cx="8895254" cy="16349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5516" y="155009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(1)Если  вы  посмотрите  на  карту,  то  убедитесь,  что  Сибирь  –  это  более </a:t>
            </a:r>
            <a:r>
              <a:rPr lang="ru-RU" sz="1600" i="1" dirty="0" smtClean="0"/>
              <a:t>половины  </a:t>
            </a:r>
            <a:r>
              <a:rPr lang="ru-RU" sz="1600" i="1" dirty="0"/>
              <a:t>территории  Российской  Федерации,  она  примерно  равна  Европе, </a:t>
            </a:r>
            <a:r>
              <a:rPr lang="ru-RU" sz="1600" i="1" dirty="0" smtClean="0"/>
              <a:t>составляет </a:t>
            </a:r>
            <a:r>
              <a:rPr lang="ru-RU" sz="1600" i="1" dirty="0"/>
              <a:t>почти четверть всей Азии и одну пятнадцатую всей суши Земли. </a:t>
            </a:r>
            <a:r>
              <a:rPr lang="ru-RU" sz="1600" i="1" dirty="0" smtClean="0"/>
              <a:t>(</a:t>
            </a:r>
            <a:r>
              <a:rPr lang="ru-RU" sz="1600" i="1" dirty="0"/>
              <a:t>2)Но Сибирь удивляет нас не только своими размерами,  но и тем, что это </a:t>
            </a:r>
            <a:r>
              <a:rPr lang="ru-RU" sz="1600" i="1" dirty="0" smtClean="0"/>
              <a:t>крупнейшая  </a:t>
            </a:r>
            <a:r>
              <a:rPr lang="ru-RU" sz="1600" i="1" dirty="0"/>
              <a:t>в  мире  сокровищница  лесных  массивов,  запасов  нефти  и    газа. </a:t>
            </a:r>
            <a:r>
              <a:rPr lang="ru-RU" sz="1600" i="1" dirty="0" smtClean="0"/>
              <a:t>(</a:t>
            </a:r>
            <a:r>
              <a:rPr lang="ru-RU" sz="1600" i="1" dirty="0"/>
              <a:t>3)Именно &lt;…&gt; в планах экономического развития России Сибири уделяется </a:t>
            </a:r>
            <a:r>
              <a:rPr lang="ru-RU" sz="1600" i="1" dirty="0" smtClean="0"/>
              <a:t>большое </a:t>
            </a:r>
            <a:r>
              <a:rPr lang="ru-RU" sz="1600" i="1" dirty="0"/>
              <a:t>внимание.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0727" y="6393357"/>
            <a:ext cx="216024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Ответ: </a:t>
            </a:r>
            <a:r>
              <a:rPr lang="ru-RU" sz="1600" u="sng" dirty="0"/>
              <a:t>поэтому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4373" y="3185322"/>
            <a:ext cx="88952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 Какое </a:t>
            </a:r>
            <a:r>
              <a:rPr lang="ru-RU" dirty="0"/>
              <a:t>из приведённых ниже слов (сочетаний слов) должно стоять на месте </a:t>
            </a:r>
          </a:p>
          <a:p>
            <a:r>
              <a:rPr lang="ru-RU" dirty="0"/>
              <a:t>пропуска в третьем (3) предложении текста? Выпишите это слово. </a:t>
            </a:r>
          </a:p>
          <a:p>
            <a:r>
              <a:rPr lang="ru-RU" dirty="0"/>
              <a:t> </a:t>
            </a:r>
          </a:p>
          <a:p>
            <a:r>
              <a:rPr lang="ru-RU" dirty="0"/>
              <a:t>однако  </a:t>
            </a:r>
          </a:p>
          <a:p>
            <a:r>
              <a:rPr lang="ru-RU" dirty="0"/>
              <a:t>поэтому </a:t>
            </a:r>
          </a:p>
          <a:p>
            <a:r>
              <a:rPr lang="ru-RU" dirty="0"/>
              <a:t>это  </a:t>
            </a:r>
          </a:p>
          <a:p>
            <a:r>
              <a:rPr lang="ru-RU" dirty="0"/>
              <a:t>потому что  </a:t>
            </a:r>
          </a:p>
          <a:p>
            <a:r>
              <a:rPr lang="ru-RU" dirty="0"/>
              <a:t>хотя </a:t>
            </a:r>
          </a:p>
        </p:txBody>
      </p:sp>
    </p:spTree>
    <p:extLst>
      <p:ext uri="{BB962C8B-B14F-4D97-AF65-F5344CB8AC3E}">
        <p14:creationId xmlns:p14="http://schemas.microsoft.com/office/powerpoint/2010/main" val="291691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17" y="332656"/>
            <a:ext cx="8671548" cy="516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0715" y="1052736"/>
            <a:ext cx="8895254" cy="163497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4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0715" y="108539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(1)Если  вы  посмотрите  на  карту,  то  убедитесь,  что  Сибирь  –  это  более </a:t>
            </a:r>
            <a:r>
              <a:rPr lang="ru-RU" sz="1600" i="1" dirty="0" smtClean="0"/>
              <a:t>половины  </a:t>
            </a:r>
            <a:r>
              <a:rPr lang="ru-RU" sz="1600" i="1" dirty="0"/>
              <a:t>территории  Российской  Федерации,  она  примерно  равна  Европе, </a:t>
            </a:r>
            <a:r>
              <a:rPr lang="ru-RU" sz="1600" i="1" dirty="0" smtClean="0"/>
              <a:t>составляет </a:t>
            </a:r>
            <a:r>
              <a:rPr lang="ru-RU" sz="1600" i="1" dirty="0"/>
              <a:t>почти четверть всей Азии и одну пятнадцатую всей суши Земли. </a:t>
            </a:r>
            <a:r>
              <a:rPr lang="ru-RU" sz="1600" i="1" dirty="0" smtClean="0"/>
              <a:t>(</a:t>
            </a:r>
            <a:r>
              <a:rPr lang="ru-RU" sz="1600" i="1" dirty="0"/>
              <a:t>2)Но Сибирь удивляет нас не только своими размерами,  но и тем, что это </a:t>
            </a:r>
            <a:r>
              <a:rPr lang="ru-RU" sz="1600" i="1" dirty="0" smtClean="0"/>
              <a:t>крупнейшая  </a:t>
            </a:r>
            <a:r>
              <a:rPr lang="ru-RU" sz="1600" i="1" dirty="0"/>
              <a:t>в  мире  сокровищница  лесных  массивов,  запасов  нефти  и    газа. </a:t>
            </a:r>
            <a:r>
              <a:rPr lang="ru-RU" sz="1600" i="1" dirty="0" smtClean="0"/>
              <a:t>(</a:t>
            </a:r>
            <a:r>
              <a:rPr lang="ru-RU" sz="1600" i="1" dirty="0"/>
              <a:t>3)Именно &lt;…&gt; в планах экономического развития России Сибири уделяется </a:t>
            </a:r>
            <a:r>
              <a:rPr lang="ru-RU" sz="1600" i="1" dirty="0" smtClean="0"/>
              <a:t>большое </a:t>
            </a:r>
            <a:r>
              <a:rPr lang="ru-RU" sz="1600" i="1" dirty="0"/>
              <a:t>внимание.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0727" y="6393357"/>
            <a:ext cx="2160240" cy="3385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Ответ: ____2______</a:t>
            </a:r>
            <a:endParaRPr lang="ru-RU" sz="1600" u="sng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6996" y="2780928"/>
            <a:ext cx="901962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3. Прочитайте </a:t>
            </a:r>
            <a:r>
              <a:rPr lang="ru-RU" sz="1400" dirty="0"/>
              <a:t>фрагмент словарной статьи, в которой приводятся значения слова </a:t>
            </a:r>
            <a:r>
              <a:rPr lang="ru-RU" sz="1400" dirty="0" smtClean="0"/>
              <a:t>ПЛАН</a:t>
            </a:r>
            <a:r>
              <a:rPr lang="ru-RU" sz="1400" dirty="0"/>
              <a:t>.  Определите  значение,  в  котором  это  слово  употреблено  в  третьем  (3) </a:t>
            </a:r>
            <a:r>
              <a:rPr lang="ru-RU" sz="1400" dirty="0" smtClean="0"/>
              <a:t>предложении  </a:t>
            </a:r>
            <a:r>
              <a:rPr lang="ru-RU" sz="1400" dirty="0"/>
              <a:t>текста.  Выпишите  цифру,  соответствующую  этому  значению  </a:t>
            </a:r>
            <a:r>
              <a:rPr lang="ru-RU" sz="1400" dirty="0" smtClean="0"/>
              <a:t> в </a:t>
            </a:r>
            <a:r>
              <a:rPr lang="ru-RU" sz="1400" dirty="0"/>
              <a:t>приведённом фрагменте словарной статьи. </a:t>
            </a:r>
          </a:p>
          <a:p>
            <a:r>
              <a:rPr lang="ru-RU" sz="1400" b="1" dirty="0"/>
              <a:t>ПЛАН,</a:t>
            </a:r>
            <a:r>
              <a:rPr lang="ru-RU" sz="1400" dirty="0"/>
              <a:t> -а, муж. </a:t>
            </a:r>
          </a:p>
          <a:p>
            <a:r>
              <a:rPr lang="ru-RU" sz="1400" dirty="0"/>
              <a:t>1)  Чертёж,  изображающий  на  плоскости  какую-н.  местность,  сооружение. </a:t>
            </a:r>
            <a:r>
              <a:rPr lang="ru-RU" sz="1400" i="1" dirty="0" smtClean="0"/>
              <a:t>П</a:t>
            </a:r>
            <a:r>
              <a:rPr lang="ru-RU" sz="1400" i="1" dirty="0"/>
              <a:t>. города. П. здания </a:t>
            </a:r>
            <a:r>
              <a:rPr lang="ru-RU" sz="1400" dirty="0"/>
              <a:t>(изображение его в горизонтальном разрезе).  </a:t>
            </a:r>
          </a:p>
          <a:p>
            <a:r>
              <a:rPr lang="ru-RU" sz="1400" dirty="0"/>
              <a:t>2)  Заранее  намеченная  система  деятельности,  предусматривающая  порядок, </a:t>
            </a:r>
            <a:r>
              <a:rPr lang="ru-RU" sz="1400" dirty="0" smtClean="0"/>
              <a:t>последовательность  </a:t>
            </a:r>
            <a:r>
              <a:rPr lang="ru-RU" sz="1400" dirty="0"/>
              <a:t>и  сроки  выполнения  работ.  </a:t>
            </a:r>
            <a:r>
              <a:rPr lang="ru-RU" sz="1400" i="1" dirty="0"/>
              <a:t>Производственный  п. </a:t>
            </a:r>
            <a:r>
              <a:rPr lang="ru-RU" sz="1400" i="1" dirty="0" smtClean="0"/>
              <a:t>Работать </a:t>
            </a:r>
            <a:r>
              <a:rPr lang="ru-RU" sz="1400" i="1" dirty="0"/>
              <a:t>по плану. Стратегический п. Календарный п.  </a:t>
            </a:r>
          </a:p>
          <a:p>
            <a:r>
              <a:rPr lang="ru-RU" sz="1400" dirty="0"/>
              <a:t>3)  Взаимное  расположение  частей,  краткая  программа  какого-н.  изложения. </a:t>
            </a:r>
            <a:r>
              <a:rPr lang="ru-RU" sz="1400" dirty="0" smtClean="0"/>
              <a:t>П</a:t>
            </a:r>
            <a:r>
              <a:rPr lang="ru-RU" sz="1400" dirty="0"/>
              <a:t>. доклада.  </a:t>
            </a:r>
          </a:p>
          <a:p>
            <a:r>
              <a:rPr lang="ru-RU" sz="1400" dirty="0"/>
              <a:t>4)  Место,  расположение  какого-н.  предмета  в  перспективе.  </a:t>
            </a:r>
            <a:r>
              <a:rPr lang="ru-RU" sz="1400" i="1" dirty="0"/>
              <a:t>Передний,  задний  п. </a:t>
            </a:r>
            <a:r>
              <a:rPr lang="ru-RU" sz="1400" i="1" dirty="0" smtClean="0"/>
              <a:t>Выдвинуть  </a:t>
            </a:r>
            <a:r>
              <a:rPr lang="ru-RU" sz="1400" i="1" dirty="0"/>
              <a:t>что-н.  на  первый  п.  </a:t>
            </a:r>
            <a:r>
              <a:rPr lang="ru-RU" sz="1400" dirty="0"/>
              <a:t>(также  перен.:  придать  чему-н.  важное, </a:t>
            </a:r>
            <a:r>
              <a:rPr lang="ru-RU" sz="1400" dirty="0" smtClean="0"/>
              <a:t>существенное </a:t>
            </a:r>
            <a:r>
              <a:rPr lang="ru-RU" sz="1400" dirty="0"/>
              <a:t>значение).  </a:t>
            </a:r>
          </a:p>
          <a:p>
            <a:r>
              <a:rPr lang="ru-RU" sz="1400" dirty="0"/>
              <a:t>5)  Масштаб изображения кого-чего-н. Дать лица крупным планом (в кадре </a:t>
            </a:r>
            <a:r>
              <a:rPr lang="ru-RU" sz="1400" dirty="0" smtClean="0"/>
              <a:t>кино-или </a:t>
            </a:r>
            <a:r>
              <a:rPr lang="ru-RU" sz="1400" dirty="0"/>
              <a:t>телефильма: на переднем плане, приблизив к зрителю).   </a:t>
            </a:r>
          </a:p>
          <a:p>
            <a:r>
              <a:rPr lang="ru-RU" sz="1400" dirty="0"/>
              <a:t>6)  Область  проявления  чего-н.  или  способ  рассмотрения  чего-н.,  точка  зрения </a:t>
            </a:r>
            <a:r>
              <a:rPr lang="ru-RU" sz="1400" dirty="0" smtClean="0"/>
              <a:t>(</a:t>
            </a:r>
            <a:r>
              <a:rPr lang="ru-RU" sz="1400" dirty="0"/>
              <a:t>книжн.). Действие в спектакле развивается в двух планах. В теоретическом </a:t>
            </a:r>
            <a:r>
              <a:rPr lang="ru-RU" sz="1400" dirty="0" smtClean="0"/>
              <a:t>плане</a:t>
            </a:r>
            <a:r>
              <a:rPr lang="ru-RU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222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2232248"/>
          </a:xfr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(1)По  </a:t>
            </a:r>
            <a:r>
              <a:rPr lang="ru-RU" sz="1400" dirty="0"/>
              <a:t>свидетельству  Платона  (диалог  «Государство»),  великий  мыслитель </a:t>
            </a:r>
            <a:r>
              <a:rPr lang="ru-RU" sz="1400" dirty="0" smtClean="0"/>
              <a:t>Древней </a:t>
            </a:r>
            <a:r>
              <a:rPr lang="ru-RU" sz="1400" dirty="0"/>
              <a:t>Греции Сократ сказал однажды: «Я знаю только то, что ничего не </a:t>
            </a:r>
            <a:r>
              <a:rPr lang="ru-RU" sz="1400" dirty="0" smtClean="0"/>
              <a:t> знаю</a:t>
            </a:r>
            <a:r>
              <a:rPr lang="ru-RU" sz="1400" dirty="0"/>
              <a:t>», и часто читатель, сталкивающийся с этой фразой, приходит в </a:t>
            </a:r>
            <a:r>
              <a:rPr lang="ru-RU" sz="1400" dirty="0" smtClean="0"/>
              <a:t>замешательство</a:t>
            </a:r>
            <a:r>
              <a:rPr lang="ru-RU" sz="1400" dirty="0"/>
              <a:t>, так как не понимает, зачем философ настолько умаляет свои </a:t>
            </a:r>
            <a:r>
              <a:rPr lang="ru-RU" sz="1400" dirty="0" smtClean="0"/>
              <a:t> знания</a:t>
            </a:r>
            <a:r>
              <a:rPr lang="ru-RU" sz="1400" dirty="0"/>
              <a:t>.  </a:t>
            </a:r>
            <a:r>
              <a:rPr lang="ru-RU" sz="1400" dirty="0" smtClean="0"/>
              <a:t>(2)Смысл  </a:t>
            </a:r>
            <a:r>
              <a:rPr lang="ru-RU" sz="1400" dirty="0"/>
              <a:t>данной  фразы,  однако,  проясняется,  если  мы  обратимся </a:t>
            </a:r>
            <a:r>
              <a:rPr lang="ru-RU" sz="1400" dirty="0" smtClean="0"/>
              <a:t>к </a:t>
            </a:r>
            <a:r>
              <a:rPr lang="ru-RU" sz="1400" dirty="0"/>
              <a:t>другому  труду  Платона  («Апология»):  Сократ после  беседы  с  человеком, </a:t>
            </a:r>
            <a:r>
              <a:rPr lang="ru-RU" sz="1400" dirty="0" smtClean="0"/>
              <a:t>«</a:t>
            </a:r>
            <a:r>
              <a:rPr lang="ru-RU" sz="1400" dirty="0"/>
              <a:t>который  слывёт  мудрым»  и  «не  зная,  думает,  что  что-то  знает», </a:t>
            </a:r>
            <a:r>
              <a:rPr lang="ru-RU" sz="1400" dirty="0" smtClean="0"/>
              <a:t>приходит </a:t>
            </a:r>
            <a:r>
              <a:rPr lang="ru-RU" sz="1400" dirty="0"/>
              <a:t>к выводу, что оба они на самом деле ничего не понимают в </a:t>
            </a:r>
            <a:r>
              <a:rPr lang="ru-RU" sz="1400" dirty="0" smtClean="0"/>
              <a:t>совершенстве</a:t>
            </a:r>
            <a:r>
              <a:rPr lang="ru-RU" sz="1400" dirty="0"/>
              <a:t>, и замечает: «Думается мне, я буду мудрее, чем он, раз я, не зная </a:t>
            </a:r>
            <a:r>
              <a:rPr lang="ru-RU" sz="1400" dirty="0" smtClean="0"/>
              <a:t>чего-то</a:t>
            </a:r>
            <a:r>
              <a:rPr lang="ru-RU" sz="1400" dirty="0"/>
              <a:t>,  не  воображаю,  что  знаю  эту  вещь».  </a:t>
            </a:r>
            <a:r>
              <a:rPr lang="ru-RU" sz="1400" dirty="0" smtClean="0"/>
              <a:t>(3)&lt;…&gt;  </a:t>
            </a:r>
            <a:r>
              <a:rPr lang="ru-RU" sz="1400" dirty="0"/>
              <a:t>Сократ </a:t>
            </a:r>
            <a:r>
              <a:rPr lang="ru-RU" sz="1400" dirty="0" smtClean="0"/>
              <a:t>проводит </a:t>
            </a:r>
            <a:r>
              <a:rPr lang="ru-RU" sz="1400" dirty="0"/>
              <a:t>разграничение между мнимой и подлинной </a:t>
            </a:r>
            <a:r>
              <a:rPr lang="ru-RU" sz="1400" dirty="0" smtClean="0"/>
              <a:t>мудростью: подлинная мудрость не </a:t>
            </a:r>
            <a:r>
              <a:rPr lang="ru-RU" sz="1400" dirty="0"/>
              <a:t>стыдится ограниченности своего знания</a:t>
            </a:r>
            <a:r>
              <a:rPr lang="ru-RU" dirty="0"/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564904"/>
            <a:ext cx="88569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1. В  каких  из  приведённых  ниже  предложений  верно  передана  ГЛАВНАЯ </a:t>
            </a:r>
          </a:p>
          <a:p>
            <a:r>
              <a:rPr lang="ru-RU" sz="1600" b="1" dirty="0" smtClean="0"/>
              <a:t>информация, содержащаяся в тексте? 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5516" y="2585614"/>
            <a:ext cx="878497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r>
              <a:rPr lang="ru-RU" sz="1400" dirty="0" smtClean="0"/>
              <a:t>1)Сократ,  утверждая,  что  оппоненты,  «которые  слывут  мудрыми»,  ничего не  понимают  в  совершенстве,  указывает  таким  образом  на  ограниченность всякого знания.  </a:t>
            </a:r>
          </a:p>
          <a:p>
            <a:r>
              <a:rPr lang="ru-RU" sz="1400" dirty="0" smtClean="0"/>
              <a:t>2) Великий философ Древней Греции Сократ, утверждая, что «знает только то,  что  ничего  не  знает»,  намеренно  умаляет  свои  знания  и  стремится показать своё превосходство над другими философами.   </a:t>
            </a:r>
          </a:p>
          <a:p>
            <a:r>
              <a:rPr lang="ru-RU" sz="1400" dirty="0" smtClean="0"/>
              <a:t>3) Говоря «я знаю только то, что ничего не знаю», Сократ имеет в виду, что он  мудрее  тех,  кто,  ничего  не  зная  на  самом  деле,  «думает,  что  что-то знает», так как Сократ не стыдится собственного незнания и признаёт его.  </a:t>
            </a:r>
          </a:p>
          <a:p>
            <a:r>
              <a:rPr lang="ru-RU" sz="1400" dirty="0" smtClean="0"/>
              <a:t>4) Сталкиваясь  с  известным  высказыванием  Сократа,  читатель  приходит в недоумение от того, что великий философ в этой фразе безосновательно умаляет свои знания.</a:t>
            </a:r>
          </a:p>
          <a:p>
            <a:r>
              <a:rPr lang="ru-RU" sz="1400" dirty="0" smtClean="0"/>
              <a:t>5) По мнению Платона, существует подлинная и мнимая мудрость: подлинная мудрость не стыдится ограниченности своего знания. </a:t>
            </a:r>
          </a:p>
          <a:p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6021288"/>
            <a:ext cx="1728192" cy="3600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35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52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2664296"/>
          </a:xfr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/>
              <a:t>(1)По  </a:t>
            </a:r>
            <a:r>
              <a:rPr lang="ru-RU" sz="1600" dirty="0"/>
              <a:t>свидетельству  Платона  (диалог  «Государство»),  великий  мыслитель </a:t>
            </a:r>
            <a:r>
              <a:rPr lang="ru-RU" sz="1600" dirty="0" smtClean="0"/>
              <a:t>Древней </a:t>
            </a:r>
            <a:r>
              <a:rPr lang="ru-RU" sz="1600" dirty="0"/>
              <a:t>Греции Сократ сказал однажды: «Я знаю только то, что ничего не </a:t>
            </a:r>
            <a:r>
              <a:rPr lang="ru-RU" sz="1600" dirty="0" smtClean="0"/>
              <a:t> знаю</a:t>
            </a:r>
            <a:r>
              <a:rPr lang="ru-RU" sz="1600" dirty="0"/>
              <a:t>», и часто читатель, сталкивающийся с этой фразой, приходит в </a:t>
            </a:r>
            <a:r>
              <a:rPr lang="ru-RU" sz="1600" dirty="0" smtClean="0"/>
              <a:t>замешательство</a:t>
            </a:r>
            <a:r>
              <a:rPr lang="ru-RU" sz="1600" dirty="0"/>
              <a:t>, так как не понимает, зачем философ настолько умаляет свои </a:t>
            </a:r>
            <a:r>
              <a:rPr lang="ru-RU" sz="1600" dirty="0" smtClean="0"/>
              <a:t> знания</a:t>
            </a:r>
            <a:r>
              <a:rPr lang="ru-RU" sz="1600" dirty="0"/>
              <a:t>.  </a:t>
            </a:r>
            <a:r>
              <a:rPr lang="ru-RU" sz="1600" dirty="0" smtClean="0"/>
              <a:t>(2)Смысл  </a:t>
            </a:r>
            <a:r>
              <a:rPr lang="ru-RU" sz="1600" dirty="0"/>
              <a:t>данной  фразы,  однако,  проясняется,  если  мы  обратимся </a:t>
            </a:r>
            <a:r>
              <a:rPr lang="ru-RU" sz="1600" dirty="0" smtClean="0"/>
              <a:t>к </a:t>
            </a:r>
            <a:r>
              <a:rPr lang="ru-RU" sz="1600" dirty="0"/>
              <a:t>другому  труду  Платона  («Апология»):  Сократ после  беседы  с  человеком, </a:t>
            </a:r>
            <a:r>
              <a:rPr lang="ru-RU" sz="1600" dirty="0" smtClean="0"/>
              <a:t>«</a:t>
            </a:r>
            <a:r>
              <a:rPr lang="ru-RU" sz="1600" dirty="0"/>
              <a:t>который  слывёт  мудрым»  и  «не  зная,  думает,  что  что-то  знает», </a:t>
            </a:r>
            <a:r>
              <a:rPr lang="ru-RU" sz="1600" dirty="0" smtClean="0"/>
              <a:t>приходит </a:t>
            </a:r>
            <a:r>
              <a:rPr lang="ru-RU" sz="1600" dirty="0"/>
              <a:t>к выводу, что оба они на самом деле ничего не понимают в </a:t>
            </a:r>
            <a:r>
              <a:rPr lang="ru-RU" sz="1600" dirty="0" smtClean="0"/>
              <a:t>совершенстве</a:t>
            </a:r>
            <a:r>
              <a:rPr lang="ru-RU" sz="1600" dirty="0"/>
              <a:t>, и замечает: «Думается мне, я буду мудрее, чем он, раз я, не зная </a:t>
            </a:r>
            <a:r>
              <a:rPr lang="ru-RU" sz="1600" dirty="0" smtClean="0"/>
              <a:t>чего-то</a:t>
            </a:r>
            <a:r>
              <a:rPr lang="ru-RU" sz="1600" dirty="0"/>
              <a:t>,  не  воображаю,  что  знаю  эту  вещь».  </a:t>
            </a:r>
            <a:r>
              <a:rPr lang="ru-RU" sz="1600" dirty="0" smtClean="0"/>
              <a:t>(3)&lt;…&gt;  </a:t>
            </a:r>
            <a:r>
              <a:rPr lang="ru-RU" sz="1600" dirty="0"/>
              <a:t>Сократ </a:t>
            </a:r>
            <a:r>
              <a:rPr lang="ru-RU" sz="1600" dirty="0" smtClean="0"/>
              <a:t>проводит </a:t>
            </a:r>
            <a:r>
              <a:rPr lang="ru-RU" sz="1600" dirty="0"/>
              <a:t>разграничение между мнимой и подлинной </a:t>
            </a:r>
            <a:r>
              <a:rPr lang="ru-RU" sz="1600" dirty="0" smtClean="0"/>
              <a:t>мудростью: подлинная мудрость не </a:t>
            </a:r>
            <a:r>
              <a:rPr lang="ru-RU" sz="1600" dirty="0"/>
              <a:t>стыдится ограниченности своего знания</a:t>
            </a:r>
            <a:r>
              <a:rPr lang="ru-RU" sz="2800" dirty="0"/>
              <a:t>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564904"/>
            <a:ext cx="88569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 smtClean="0"/>
          </a:p>
          <a:p>
            <a:endParaRPr lang="ru-RU" sz="1600" b="1" dirty="0"/>
          </a:p>
          <a:p>
            <a:endParaRPr lang="ru-RU" sz="1600" b="1" dirty="0" smtClean="0"/>
          </a:p>
          <a:p>
            <a:r>
              <a:rPr lang="ru-RU" sz="1600" b="1" dirty="0" smtClean="0"/>
              <a:t>2. Какое из приведённых ниже слов (сочетаний слов) должно стоять на месте </a:t>
            </a:r>
          </a:p>
          <a:p>
            <a:r>
              <a:rPr lang="ru-RU" sz="1600" b="1" dirty="0" smtClean="0"/>
              <a:t>пропуска в третьем (3) предложении текста? Выпишите это слово (сочетание слов) . </a:t>
            </a:r>
          </a:p>
          <a:p>
            <a:r>
              <a:rPr lang="ru-RU" sz="1600" b="1" dirty="0"/>
              <a:t>О</a:t>
            </a:r>
            <a:r>
              <a:rPr lang="ru-RU" sz="1600" b="1" dirty="0" smtClean="0"/>
              <a:t>днако  </a:t>
            </a:r>
          </a:p>
          <a:p>
            <a:r>
              <a:rPr lang="ru-RU" sz="1600" b="1" dirty="0"/>
              <a:t>К</a:t>
            </a:r>
            <a:r>
              <a:rPr lang="ru-RU" sz="1600" b="1" dirty="0" smtClean="0"/>
              <a:t>онечно </a:t>
            </a:r>
          </a:p>
          <a:p>
            <a:r>
              <a:rPr lang="ru-RU" sz="1600" b="1" dirty="0" smtClean="0"/>
              <a:t>Таким образом </a:t>
            </a:r>
          </a:p>
          <a:p>
            <a:r>
              <a:rPr lang="ru-RU" sz="1600" b="1" dirty="0" smtClean="0"/>
              <a:t>Вероятно  </a:t>
            </a:r>
          </a:p>
          <a:p>
            <a:r>
              <a:rPr lang="ru-RU" sz="1600" b="1" dirty="0" smtClean="0"/>
              <a:t>Хотя </a:t>
            </a:r>
          </a:p>
          <a:p>
            <a:r>
              <a:rPr lang="ru-RU" sz="1600" b="1" dirty="0" smtClean="0"/>
              <a:t> 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5516" y="2585614"/>
            <a:ext cx="87849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6021288"/>
            <a:ext cx="1728192" cy="3600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такимобразом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5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1152128"/>
          </a:xfr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/>
              <a:t>(1)По  </a:t>
            </a:r>
            <a:r>
              <a:rPr lang="ru-RU" sz="1600" dirty="0"/>
              <a:t>свидетельству  Платона  (диалог  «Государство»),  великий  мыслитель </a:t>
            </a:r>
            <a:r>
              <a:rPr lang="ru-RU" sz="1600" dirty="0" smtClean="0"/>
              <a:t>Древней </a:t>
            </a:r>
            <a:r>
              <a:rPr lang="ru-RU" sz="1600" dirty="0"/>
              <a:t>Греции Сократ сказал однажды: «Я знаю только то, что ничего не </a:t>
            </a:r>
            <a:r>
              <a:rPr lang="ru-RU" sz="1600" dirty="0" smtClean="0"/>
              <a:t> знаю</a:t>
            </a:r>
            <a:r>
              <a:rPr lang="ru-RU" sz="1600" dirty="0"/>
              <a:t>», и часто читатель, сталкивающийся с этой фразой, приходит в </a:t>
            </a:r>
            <a:r>
              <a:rPr lang="ru-RU" sz="1600" dirty="0" smtClean="0"/>
              <a:t>замешательство</a:t>
            </a:r>
            <a:r>
              <a:rPr lang="ru-RU" sz="1600" dirty="0"/>
              <a:t>, так как не понимает, зачем философ настолько умаляет свои </a:t>
            </a:r>
            <a:r>
              <a:rPr lang="ru-RU" sz="1600" dirty="0" smtClean="0"/>
              <a:t> знания</a:t>
            </a:r>
            <a:r>
              <a:rPr lang="ru-RU" sz="1600" dirty="0"/>
              <a:t>. 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5516" y="3068960"/>
            <a:ext cx="88569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 smtClean="0"/>
          </a:p>
          <a:p>
            <a:endParaRPr lang="ru-RU" sz="1600" b="1" dirty="0"/>
          </a:p>
          <a:p>
            <a:endParaRPr lang="ru-RU" sz="1600" b="1" dirty="0" smtClean="0"/>
          </a:p>
          <a:p>
            <a:r>
              <a:rPr lang="ru-RU" sz="1600" b="1" dirty="0" smtClean="0"/>
              <a:t> 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5516" y="2585614"/>
            <a:ext cx="87849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84845" y="6497960"/>
            <a:ext cx="1728192" cy="3600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5516" y="1484784"/>
            <a:ext cx="86769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 Прочитайте фрагмент словарной статьи, в которой приводятся значения слова </a:t>
            </a:r>
          </a:p>
          <a:p>
            <a:r>
              <a:rPr lang="ru-RU" dirty="0" smtClean="0"/>
              <a:t>СВИДЕТЕЛЬСТВО.  Определите  значение,  в  котором  это  слово  употреблено  в первом (1) предложении  текста.  Выпишите  цифру,  соответствующую  этому  значению  в приведённом фрагменте словарной статьи.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685113"/>
            <a:ext cx="856895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свидетельство</a:t>
            </a:r>
            <a:r>
              <a:rPr lang="ru-RU" dirty="0" smtClean="0"/>
              <a:t>  </a:t>
            </a:r>
            <a:r>
              <a:rPr lang="ru-RU" smtClean="0"/>
              <a:t>-а, ср</a:t>
            </a:r>
            <a:r>
              <a:rPr lang="ru-RU" dirty="0" smtClean="0"/>
              <a:t>. </a:t>
            </a:r>
          </a:p>
          <a:p>
            <a:pPr marL="342900" indent="-342900">
              <a:buAutoNum type="arabicParenR"/>
            </a:pPr>
            <a:r>
              <a:rPr lang="ru-RU" dirty="0" smtClean="0"/>
              <a:t>Показание лица, бывшего свидетелем, очевидцем чего-л., лично знающего что-л.. Подтверждение чего-л. осведомленным лицом. </a:t>
            </a:r>
            <a:r>
              <a:rPr lang="ru-RU" i="1" dirty="0" smtClean="0"/>
              <a:t>С. очевидцев</a:t>
            </a:r>
          </a:p>
          <a:p>
            <a:r>
              <a:rPr lang="ru-RU" dirty="0" smtClean="0"/>
              <a:t>2) То, что служит подтверждением, удостоверением какого-л. факта, события. </a:t>
            </a:r>
            <a:r>
              <a:rPr lang="ru-RU" i="1" dirty="0" smtClean="0"/>
              <a:t>Исторические свидетельства</a:t>
            </a:r>
          </a:p>
          <a:p>
            <a:r>
              <a:rPr lang="ru-RU" dirty="0" smtClean="0"/>
              <a:t>3) Дача свидетельских показаний на суде. </a:t>
            </a:r>
            <a:r>
              <a:rPr lang="ru-RU" i="1" dirty="0" smtClean="0"/>
              <a:t>Показания свидетеля. </a:t>
            </a:r>
          </a:p>
          <a:p>
            <a:r>
              <a:rPr lang="ru-RU" dirty="0" smtClean="0"/>
              <a:t>4) Присутствие при чем-л. для официального удостоверения подлинности чего-л. </a:t>
            </a:r>
            <a:r>
              <a:rPr lang="ru-RU" i="1" dirty="0" smtClean="0"/>
              <a:t>Свидетельство подписания договора о мире.</a:t>
            </a:r>
            <a:endParaRPr lang="ru-RU" dirty="0" smtClean="0"/>
          </a:p>
          <a:p>
            <a:r>
              <a:rPr lang="ru-RU" dirty="0" smtClean="0"/>
              <a:t>5) Документ, удостоверяющий что-л.; удостоверение. </a:t>
            </a:r>
            <a:r>
              <a:rPr lang="ru-RU" i="1" dirty="0" smtClean="0"/>
              <a:t>Выдать свидетельство об окончании курса. Отпускное свидетельство. Метрическое свидетельство.</a:t>
            </a:r>
          </a:p>
          <a:p>
            <a:r>
              <a:rPr lang="ru-RU" dirty="0" smtClean="0"/>
              <a:t>6)Право лица на что-л. </a:t>
            </a:r>
            <a:r>
              <a:rPr lang="ru-RU" i="1" dirty="0" smtClean="0"/>
              <a:t>Авторское свидетельство.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652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1872208"/>
          </a:xfr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(1)Огромной </a:t>
            </a:r>
            <a:r>
              <a:rPr lang="ru-RU" dirty="0"/>
              <a:t>заслугой Архимеда перед всем человечеством является разработка математических  методов  решения  многих  технических  проблем.  </a:t>
            </a:r>
            <a:r>
              <a:rPr lang="ru-RU" dirty="0" smtClean="0"/>
              <a:t>(2)Но  </a:t>
            </a:r>
            <a:r>
              <a:rPr lang="ru-RU" dirty="0"/>
              <a:t>сам  он,  как  и  многие другие учёные того времени, считал, что практическое применение полученных  им  теоретических  решений  вовсе  не  заслуживает  такого  же  внимания, как научные разработки. </a:t>
            </a:r>
            <a:r>
              <a:rPr lang="ru-RU" dirty="0" smtClean="0"/>
              <a:t>(3)&lt;…&gt; из </a:t>
            </a:r>
            <a:r>
              <a:rPr lang="ru-RU" dirty="0"/>
              <a:t>всех трудов Архимеда лишь единственный  посвящён описанию одного из его технических изобретений.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0034" y="2276872"/>
            <a:ext cx="88569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1. В  каких  из  приведённых  ниже  предложений  верно  передана  ГЛАВНАЯ </a:t>
            </a:r>
          </a:p>
          <a:p>
            <a:r>
              <a:rPr lang="ru-RU" sz="1600" b="1" dirty="0" smtClean="0"/>
              <a:t>информация, содержащаяся в тексте? </a:t>
            </a:r>
          </a:p>
          <a:p>
            <a:r>
              <a:rPr lang="ru-RU" sz="1600" b="1" dirty="0"/>
              <a:t>1) Заслуги Архимеда перед человечеством огромны из-за разработки математических  методов  решения  многих  технических  проблем и  внимания к научным разработкам.</a:t>
            </a:r>
          </a:p>
          <a:p>
            <a:r>
              <a:rPr lang="ru-RU" sz="1600" b="1" dirty="0" smtClean="0"/>
              <a:t>2</a:t>
            </a:r>
            <a:r>
              <a:rPr lang="ru-RU" sz="1600" b="1" dirty="0"/>
              <a:t>)  Архимед,  как  и  многие  другие  учёные  того  времени,  считал  важным  как  научные  разработки,  так  и  практическое  применение  полученных  им  теоретических решений. </a:t>
            </a:r>
          </a:p>
          <a:p>
            <a:r>
              <a:rPr lang="ru-RU" sz="1600" b="1" dirty="0"/>
              <a:t>3)  Огромной  заслугой  Архимеда  перед  всем  человечеством  является  описание его технических изобретений. </a:t>
            </a:r>
          </a:p>
          <a:p>
            <a:pPr marL="342900" indent="-342900">
              <a:buFontTx/>
              <a:buAutoNum type="arabicParenR" startAt="4"/>
            </a:pPr>
            <a:r>
              <a:rPr lang="ru-RU" sz="1600" b="1" dirty="0" smtClean="0"/>
              <a:t>Архимед  </a:t>
            </a:r>
            <a:r>
              <a:rPr lang="ru-RU" sz="1600" b="1" dirty="0"/>
              <a:t>разработал  математические методы  решения  многих  технических проблем,  но  описал  лишь  одно  из  своих изобретений,  так  как  ценил  прежде  всего научные разработки. </a:t>
            </a:r>
            <a:endParaRPr lang="ru-RU" sz="1600" b="1" dirty="0" smtClean="0"/>
          </a:p>
          <a:p>
            <a:pPr marL="342900" indent="-342900">
              <a:buFontTx/>
              <a:buAutoNum type="arabicParenR" startAt="4"/>
            </a:pPr>
            <a:r>
              <a:rPr lang="ru-RU" sz="1600" b="1" dirty="0" smtClean="0"/>
              <a:t>Из  </a:t>
            </a:r>
            <a:r>
              <a:rPr lang="ru-RU" sz="1600" b="1" dirty="0"/>
              <a:t>всех  трудов  Архимеда  лишь  единственный посвящён описанию одного из  его технических изобретений.  </a:t>
            </a:r>
          </a:p>
          <a:p>
            <a:pPr marL="342900" indent="-342900">
              <a:buAutoNum type="arabicParenR" startAt="4"/>
            </a:pPr>
            <a:endParaRPr lang="ru-RU" sz="16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15516" y="2585614"/>
            <a:ext cx="87849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6021288"/>
            <a:ext cx="1728192" cy="3600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59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1872208"/>
          </a:xfr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(1)Огромной </a:t>
            </a:r>
            <a:r>
              <a:rPr lang="ru-RU" dirty="0"/>
              <a:t>заслугой Архимеда перед всем человечеством является разработка математических  методов  решения  многих  технических  проблем.  </a:t>
            </a:r>
            <a:r>
              <a:rPr lang="ru-RU" dirty="0" smtClean="0"/>
              <a:t>(2)Но  </a:t>
            </a:r>
            <a:r>
              <a:rPr lang="ru-RU" dirty="0"/>
              <a:t>сам  он,  как  и  многие другие учёные того времени, считал, что практическое применение полученных  им  теоретических  решений  вовсе  не  заслуживает  такого  же  внимания, как научные разработки. </a:t>
            </a:r>
            <a:r>
              <a:rPr lang="ru-RU" dirty="0" smtClean="0"/>
              <a:t>(3)&lt;…&gt; из </a:t>
            </a:r>
            <a:r>
              <a:rPr lang="ru-RU" dirty="0"/>
              <a:t>всех трудов Архимеда лишь единственный  посвящён описанию одного из его технических изобретений.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0034" y="2276872"/>
            <a:ext cx="88569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2. Какое из приведённых ниже слов (сочетаний слов) должно стоять на месте </a:t>
            </a:r>
          </a:p>
          <a:p>
            <a:r>
              <a:rPr lang="ru-RU" sz="2800" b="1" dirty="0"/>
              <a:t>пропуска в третьем (3) предложении текста? Выпишите это слово (сочетание слов) </a:t>
            </a:r>
            <a:r>
              <a:rPr lang="ru-RU" sz="2800" b="1" dirty="0" smtClean="0"/>
              <a:t>.</a:t>
            </a:r>
          </a:p>
          <a:p>
            <a:r>
              <a:rPr lang="ru-RU" sz="2800" dirty="0" smtClean="0"/>
              <a:t>Однако</a:t>
            </a:r>
          </a:p>
          <a:p>
            <a:r>
              <a:rPr lang="ru-RU" sz="2800" dirty="0" smtClean="0"/>
              <a:t>А потому</a:t>
            </a:r>
          </a:p>
          <a:p>
            <a:r>
              <a:rPr lang="ru-RU" sz="2800" dirty="0" smtClean="0"/>
              <a:t>Хотя</a:t>
            </a:r>
          </a:p>
          <a:p>
            <a:r>
              <a:rPr lang="ru-RU" sz="2800" dirty="0" smtClean="0"/>
              <a:t>Конечно</a:t>
            </a:r>
          </a:p>
          <a:p>
            <a:r>
              <a:rPr lang="ru-RU" sz="2800" dirty="0" smtClean="0"/>
              <a:t>Следовательно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5516" y="2585614"/>
            <a:ext cx="878497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6021288"/>
            <a:ext cx="1728192" cy="3600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апотому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80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Бумаж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125</TotalTime>
  <Words>1780</Words>
  <Application>Microsoft Office PowerPoint</Application>
  <PresentationFormat>Экран (4:3)</PresentationFormat>
  <Paragraphs>110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Office</vt:lpstr>
      <vt:lpstr>Бумажная</vt:lpstr>
      <vt:lpstr>1_Бумажная</vt:lpstr>
      <vt:lpstr>   ЕГЭ 2015 Задания 1-3.  1. Информационная обработка  письменных текстов  различных стилей и жанров 2. Средства связи предложений   в тексте  3. Лексическое значение слова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1. Информационная обработка  письменных текстов  различных стилей и жанров</dc:title>
  <dc:creator>Андрей</dc:creator>
  <cp:lastModifiedBy>Андрей</cp:lastModifiedBy>
  <cp:revision>15</cp:revision>
  <dcterms:created xsi:type="dcterms:W3CDTF">2014-09-09T18:02:05Z</dcterms:created>
  <dcterms:modified xsi:type="dcterms:W3CDTF">2014-09-11T09:28:15Z</dcterms:modified>
</cp:coreProperties>
</file>