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82" r:id="rId4"/>
    <p:sldId id="287" r:id="rId5"/>
    <p:sldId id="285" r:id="rId6"/>
    <p:sldId id="283" r:id="rId7"/>
    <p:sldId id="288" r:id="rId8"/>
    <p:sldId id="292" r:id="rId9"/>
    <p:sldId id="300" r:id="rId10"/>
    <p:sldId id="291" r:id="rId11"/>
    <p:sldId id="299" r:id="rId12"/>
    <p:sldId id="302" r:id="rId13"/>
    <p:sldId id="303" r:id="rId14"/>
    <p:sldId id="301" r:id="rId15"/>
    <p:sldId id="304" r:id="rId16"/>
    <p:sldId id="305" r:id="rId17"/>
    <p:sldId id="311" r:id="rId18"/>
    <p:sldId id="313" r:id="rId19"/>
    <p:sldId id="312" r:id="rId20"/>
    <p:sldId id="316" r:id="rId21"/>
    <p:sldId id="317" r:id="rId22"/>
    <p:sldId id="318" r:id="rId23"/>
    <p:sldId id="319" r:id="rId24"/>
    <p:sldId id="263" r:id="rId25"/>
    <p:sldId id="320" r:id="rId26"/>
    <p:sldId id="322" r:id="rId27"/>
    <p:sldId id="324" r:id="rId28"/>
    <p:sldId id="325" r:id="rId29"/>
    <p:sldId id="326" r:id="rId30"/>
    <p:sldId id="264" r:id="rId31"/>
    <p:sldId id="261" r:id="rId3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9017A6-1507-4A82-9379-4BC3FF2D72A0}" type="doc">
      <dgm:prSet loTypeId="urn:microsoft.com/office/officeart/2005/8/layout/process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9F39C3C-3327-4CBB-A887-A584FFEDD0DE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 основной части вы должны доказать </a:t>
          </a:r>
          <a:r>
            <a:rPr lang="ru-RU" sz="2400" b="1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справедливость </a:t>
          </a:r>
          <a:r>
            <a:rPr lang="ru-RU" sz="24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выраженной в тезисе мысли. </a:t>
          </a:r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Как это сделать? </a:t>
          </a:r>
          <a:endParaRPr lang="ru-RU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BB92D2-1363-41F1-9C4B-DC62F61760E6}" type="parTrans" cxnId="{85877BE1-28FA-4D86-9B1F-DD1286DA3109}">
      <dgm:prSet/>
      <dgm:spPr/>
      <dgm:t>
        <a:bodyPr/>
        <a:lstStyle/>
        <a:p>
          <a:endParaRPr lang="ru-RU"/>
        </a:p>
      </dgm:t>
    </dgm:pt>
    <dgm:pt modelId="{23622B40-9664-441C-8AA7-7CDBC2B0D750}" type="sibTrans" cxnId="{85877BE1-28FA-4D86-9B1F-DD1286DA3109}">
      <dgm:prSet/>
      <dgm:spPr/>
      <dgm:t>
        <a:bodyPr/>
        <a:lstStyle/>
        <a:p>
          <a:endParaRPr lang="ru-RU"/>
        </a:p>
      </dgm:t>
    </dgm:pt>
    <dgm:pt modelId="{4FADB0FA-FCA1-4E53-9695-A43DFC167188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accent1">
                  <a:lumMod val="50000"/>
                </a:schemeClr>
              </a:solidFill>
            </a:rPr>
            <a:t>Определите  </a:t>
          </a:r>
          <a:r>
            <a:rPr lang="ru-RU" sz="2000" b="1" u="none" dirty="0" smtClean="0">
              <a:solidFill>
                <a:schemeClr val="accent1">
                  <a:lumMod val="50000"/>
                </a:schemeClr>
              </a:solidFill>
            </a:rPr>
            <a:t>тему 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</a:rPr>
            <a:t>(о чём текст?) </a:t>
          </a:r>
          <a:endParaRPr lang="ru-RU" sz="2000" b="1" dirty="0">
            <a:solidFill>
              <a:schemeClr val="accent1">
                <a:lumMod val="50000"/>
              </a:schemeClr>
            </a:solidFill>
          </a:endParaRPr>
        </a:p>
      </dgm:t>
    </dgm:pt>
    <dgm:pt modelId="{0CE40C1D-629C-441E-882A-CA4F15DE75FD}" type="parTrans" cxnId="{6547B248-7E54-4D91-BED7-FBA8270977A4}">
      <dgm:prSet/>
      <dgm:spPr/>
      <dgm:t>
        <a:bodyPr/>
        <a:lstStyle/>
        <a:p>
          <a:endParaRPr lang="ru-RU"/>
        </a:p>
      </dgm:t>
    </dgm:pt>
    <dgm:pt modelId="{5E171E4D-EA72-47EE-BD5C-867D5BCBCAA6}" type="sibTrans" cxnId="{6547B248-7E54-4D91-BED7-FBA8270977A4}">
      <dgm:prSet/>
      <dgm:spPr/>
      <dgm:t>
        <a:bodyPr/>
        <a:lstStyle/>
        <a:p>
          <a:endParaRPr lang="ru-RU"/>
        </a:p>
      </dgm:t>
    </dgm:pt>
    <dgm:pt modelId="{E628E485-0200-4A26-BB0E-18D7484F9F95}">
      <dgm:prSet custT="1"/>
      <dgm:spPr/>
      <dgm:t>
        <a:bodyPr/>
        <a:lstStyle/>
        <a:p>
          <a:pPr rtl="0"/>
          <a:r>
            <a:rPr lang="ru-RU" sz="2000" b="1" u="none" dirty="0" smtClean="0">
              <a:solidFill>
                <a:schemeClr val="accent1">
                  <a:lumMod val="50000"/>
                </a:schemeClr>
              </a:solidFill>
            </a:rPr>
            <a:t>идею 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</a:rPr>
            <a:t>(какими мыслями хочет поделиться с читателями автор?) </a:t>
          </a:r>
          <a:endParaRPr lang="ru-RU" sz="2000" b="1" dirty="0">
            <a:solidFill>
              <a:schemeClr val="accent1">
                <a:lumMod val="50000"/>
              </a:schemeClr>
            </a:solidFill>
          </a:endParaRPr>
        </a:p>
      </dgm:t>
    </dgm:pt>
    <dgm:pt modelId="{A254FB7D-AFA9-4FB1-B9DC-2F1471532F1C}" type="parTrans" cxnId="{C29F269A-90EC-47D3-9B2E-8A4234B91B06}">
      <dgm:prSet/>
      <dgm:spPr/>
      <dgm:t>
        <a:bodyPr/>
        <a:lstStyle/>
        <a:p>
          <a:endParaRPr lang="ru-RU"/>
        </a:p>
      </dgm:t>
    </dgm:pt>
    <dgm:pt modelId="{EB0C8E46-8DEC-4C50-8C26-9DD4FFB6C161}" type="sibTrans" cxnId="{C29F269A-90EC-47D3-9B2E-8A4234B91B06}">
      <dgm:prSet/>
      <dgm:spPr/>
      <dgm:t>
        <a:bodyPr/>
        <a:lstStyle/>
        <a:p>
          <a:endParaRPr lang="ru-RU"/>
        </a:p>
      </dgm:t>
    </dgm:pt>
    <dgm:pt modelId="{461CCF84-063D-451D-9749-B941336972B0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accent1">
                  <a:lumMod val="50000"/>
                </a:schemeClr>
              </a:solidFill>
            </a:rPr>
            <a:t>Как правило, идея текста заключается именно в выделенном фрагменте.</a:t>
          </a:r>
          <a:endParaRPr lang="ru-RU" sz="2000" b="1" dirty="0">
            <a:solidFill>
              <a:schemeClr val="accent1">
                <a:lumMod val="50000"/>
              </a:schemeClr>
            </a:solidFill>
          </a:endParaRPr>
        </a:p>
      </dgm:t>
    </dgm:pt>
    <dgm:pt modelId="{48B12A2F-4BFB-4E2D-ADCB-BB129AABEC00}" type="parTrans" cxnId="{21493975-3617-45CD-9DD6-033B79FFB3CC}">
      <dgm:prSet/>
      <dgm:spPr/>
      <dgm:t>
        <a:bodyPr/>
        <a:lstStyle/>
        <a:p>
          <a:endParaRPr lang="ru-RU"/>
        </a:p>
      </dgm:t>
    </dgm:pt>
    <dgm:pt modelId="{82D82D99-DA91-423E-B2DB-50822A23F577}" type="sibTrans" cxnId="{21493975-3617-45CD-9DD6-033B79FFB3CC}">
      <dgm:prSet/>
      <dgm:spPr/>
      <dgm:t>
        <a:bodyPr/>
        <a:lstStyle/>
        <a:p>
          <a:endParaRPr lang="ru-RU"/>
        </a:p>
      </dgm:t>
    </dgm:pt>
    <dgm:pt modelId="{6F21966A-3D5A-41D8-9EE5-95D6C53325D3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  Сформулируйте заключённую в выделенном отрывке идею </a:t>
          </a:r>
          <a:r>
            <a:rPr lang="ru-RU" sz="24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своими словами</a:t>
          </a:r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 и запишите её на черновике</a:t>
          </a:r>
          <a:r>
            <a: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D8590A-D6AF-4D2E-A741-35A4778A6952}" type="parTrans" cxnId="{E3A6FA07-2315-435B-A70C-418820F1AAA8}">
      <dgm:prSet/>
      <dgm:spPr/>
      <dgm:t>
        <a:bodyPr/>
        <a:lstStyle/>
        <a:p>
          <a:endParaRPr lang="ru-RU"/>
        </a:p>
      </dgm:t>
    </dgm:pt>
    <dgm:pt modelId="{DA5B99E1-7643-463B-A8CB-1E571F7727AC}" type="sibTrans" cxnId="{E3A6FA07-2315-435B-A70C-418820F1AAA8}">
      <dgm:prSet/>
      <dgm:spPr/>
      <dgm:t>
        <a:bodyPr/>
        <a:lstStyle/>
        <a:p>
          <a:endParaRPr lang="ru-RU"/>
        </a:p>
      </dgm:t>
    </dgm:pt>
    <dgm:pt modelId="{AB64C0F6-26CB-4B97-9E86-F74D00BBBA4D}">
      <dgm:prSet custT="1"/>
      <dgm:spPr/>
      <dgm:t>
        <a:bodyPr/>
        <a:lstStyle/>
        <a:p>
          <a:pPr rtl="0"/>
          <a:r>
            <a:rPr lang="ru-RU" sz="2400" dirty="0" smtClean="0"/>
            <a:t>   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 </a:t>
          </a:r>
          <a:r>
            <a:rPr lang="ru-RU" sz="2400" b="1" u="sng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Отметьте</a:t>
          </a:r>
          <a:r>
            <a: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 те фрагменты текста, которые подтверждают, по вашему мнению, эту идею.</a:t>
          </a:r>
          <a:endParaRPr lang="ru-RU" sz="2400" b="1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949AA6B-1B33-498E-BDCF-B6E4F65AA057}" type="parTrans" cxnId="{4B9C9DA7-C0BD-4BF7-8A82-41C61107E8BB}">
      <dgm:prSet/>
      <dgm:spPr/>
      <dgm:t>
        <a:bodyPr/>
        <a:lstStyle/>
        <a:p>
          <a:endParaRPr lang="ru-RU"/>
        </a:p>
      </dgm:t>
    </dgm:pt>
    <dgm:pt modelId="{43D054A6-B0B5-41C6-B1EA-4007864A8172}" type="sibTrans" cxnId="{4B9C9DA7-C0BD-4BF7-8A82-41C61107E8BB}">
      <dgm:prSet/>
      <dgm:spPr/>
      <dgm:t>
        <a:bodyPr/>
        <a:lstStyle/>
        <a:p>
          <a:endParaRPr lang="ru-RU"/>
        </a:p>
      </dgm:t>
    </dgm:pt>
    <dgm:pt modelId="{4DE7FC0D-3EBA-4CD6-8593-AC19B24F6BF8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 Сформулируйте смысл каждого из них </a:t>
          </a:r>
          <a:r>
            <a:rPr lang="ru-RU" sz="2400" b="1" u="sng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своими словами</a:t>
          </a:r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 и запишите на черновике.  </a:t>
          </a:r>
          <a:endParaRPr lang="ru-RU" sz="24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26D3103-6E92-4F22-9643-5003259A0C1C}" type="parTrans" cxnId="{0B6E46A7-6E51-47B1-9997-B2C4C377D319}">
      <dgm:prSet/>
      <dgm:spPr/>
      <dgm:t>
        <a:bodyPr/>
        <a:lstStyle/>
        <a:p>
          <a:endParaRPr lang="ru-RU"/>
        </a:p>
      </dgm:t>
    </dgm:pt>
    <dgm:pt modelId="{0DC0FE22-37F3-4CB6-ADFE-A55EB5869C1D}" type="sibTrans" cxnId="{0B6E46A7-6E51-47B1-9997-B2C4C377D319}">
      <dgm:prSet/>
      <dgm:spPr/>
      <dgm:t>
        <a:bodyPr/>
        <a:lstStyle/>
        <a:p>
          <a:endParaRPr lang="ru-RU"/>
        </a:p>
      </dgm:t>
    </dgm:pt>
    <dgm:pt modelId="{4C7DDE48-2DF7-48C6-AEA4-F88B26EA0B06}" type="pres">
      <dgm:prSet presAssocID="{959017A6-1507-4A82-9379-4BC3FF2D72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DA5CB3-7845-4F6C-8968-EF490BC4BB3F}" type="pres">
      <dgm:prSet presAssocID="{4DE7FC0D-3EBA-4CD6-8593-AC19B24F6BF8}" presName="boxAndChildren" presStyleCnt="0"/>
      <dgm:spPr/>
    </dgm:pt>
    <dgm:pt modelId="{11910C1D-DD7E-4DF5-AEC4-772E9E153849}" type="pres">
      <dgm:prSet presAssocID="{4DE7FC0D-3EBA-4CD6-8593-AC19B24F6BF8}" presName="parentTextBox" presStyleLbl="node1" presStyleIdx="0" presStyleCnt="4"/>
      <dgm:spPr/>
      <dgm:t>
        <a:bodyPr/>
        <a:lstStyle/>
        <a:p>
          <a:endParaRPr lang="ru-RU"/>
        </a:p>
      </dgm:t>
    </dgm:pt>
    <dgm:pt modelId="{ACC1BF3B-48ED-43AA-BD0B-BF650026951C}" type="pres">
      <dgm:prSet presAssocID="{43D054A6-B0B5-41C6-B1EA-4007864A8172}" presName="sp" presStyleCnt="0"/>
      <dgm:spPr/>
    </dgm:pt>
    <dgm:pt modelId="{8F5D1B8B-BF24-43AC-824C-5061E274C2A8}" type="pres">
      <dgm:prSet presAssocID="{AB64C0F6-26CB-4B97-9E86-F74D00BBBA4D}" presName="arrowAndChildren" presStyleCnt="0"/>
      <dgm:spPr/>
    </dgm:pt>
    <dgm:pt modelId="{540A191A-6F44-4E0E-A328-6B20CC27B033}" type="pres">
      <dgm:prSet presAssocID="{AB64C0F6-26CB-4B97-9E86-F74D00BBBA4D}" presName="parentTextArrow" presStyleLbl="node1" presStyleIdx="1" presStyleCnt="4" custScaleY="144348"/>
      <dgm:spPr/>
      <dgm:t>
        <a:bodyPr/>
        <a:lstStyle/>
        <a:p>
          <a:endParaRPr lang="ru-RU"/>
        </a:p>
      </dgm:t>
    </dgm:pt>
    <dgm:pt modelId="{2DBE204F-312E-423A-A0F6-2F82AD02B6BC}" type="pres">
      <dgm:prSet presAssocID="{DA5B99E1-7643-463B-A8CB-1E571F7727AC}" presName="sp" presStyleCnt="0"/>
      <dgm:spPr/>
    </dgm:pt>
    <dgm:pt modelId="{F36937BC-BC73-410C-871F-B295FC08225C}" type="pres">
      <dgm:prSet presAssocID="{6F21966A-3D5A-41D8-9EE5-95D6C53325D3}" presName="arrowAndChildren" presStyleCnt="0"/>
      <dgm:spPr/>
    </dgm:pt>
    <dgm:pt modelId="{76DE97B0-A1B1-4545-8FAC-9F3A4B5A94C5}" type="pres">
      <dgm:prSet presAssocID="{6F21966A-3D5A-41D8-9EE5-95D6C53325D3}" presName="parentTextArrow" presStyleLbl="node1" presStyleIdx="2" presStyleCnt="4" custScaleY="140294"/>
      <dgm:spPr/>
      <dgm:t>
        <a:bodyPr/>
        <a:lstStyle/>
        <a:p>
          <a:endParaRPr lang="ru-RU"/>
        </a:p>
      </dgm:t>
    </dgm:pt>
    <dgm:pt modelId="{A9EB8767-1FFF-4C07-9B1E-0138FBCFFCF5}" type="pres">
      <dgm:prSet presAssocID="{23622B40-9664-441C-8AA7-7CDBC2B0D750}" presName="sp" presStyleCnt="0"/>
      <dgm:spPr/>
    </dgm:pt>
    <dgm:pt modelId="{6CEB3F4A-4F66-4A16-BE19-92EE86399DC0}" type="pres">
      <dgm:prSet presAssocID="{39F39C3C-3327-4CBB-A887-A584FFEDD0DE}" presName="arrowAndChildren" presStyleCnt="0"/>
      <dgm:spPr/>
    </dgm:pt>
    <dgm:pt modelId="{43AF2E4E-7B96-4EB2-9D61-5888CE9712C2}" type="pres">
      <dgm:prSet presAssocID="{39F39C3C-3327-4CBB-A887-A584FFEDD0DE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0A07A3DD-AD84-4C92-A89A-64D128C998B9}" type="pres">
      <dgm:prSet presAssocID="{39F39C3C-3327-4CBB-A887-A584FFEDD0DE}" presName="arrow" presStyleLbl="node1" presStyleIdx="3" presStyleCnt="4" custScaleY="218600"/>
      <dgm:spPr/>
      <dgm:t>
        <a:bodyPr/>
        <a:lstStyle/>
        <a:p>
          <a:endParaRPr lang="ru-RU"/>
        </a:p>
      </dgm:t>
    </dgm:pt>
    <dgm:pt modelId="{A4B536A6-E027-4287-9946-D8227EECCB79}" type="pres">
      <dgm:prSet presAssocID="{39F39C3C-3327-4CBB-A887-A584FFEDD0DE}" presName="descendantArrow" presStyleCnt="0"/>
      <dgm:spPr/>
    </dgm:pt>
    <dgm:pt modelId="{84B528D2-F817-440B-B8E0-74C8454E3B6A}" type="pres">
      <dgm:prSet presAssocID="{4FADB0FA-FCA1-4E53-9695-A43DFC167188}" presName="childTextArrow" presStyleLbl="fgAccFollowNode1" presStyleIdx="0" presStyleCnt="3" custScaleY="318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CB593-97F5-4CDC-841A-C497C5A5BB89}" type="pres">
      <dgm:prSet presAssocID="{E628E485-0200-4A26-BB0E-18D7484F9F95}" presName="childTextArrow" presStyleLbl="fgAccFollowNode1" presStyleIdx="1" presStyleCnt="3" custScaleY="318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85B2A-0B4E-40BF-AA39-B030FB10F356}" type="pres">
      <dgm:prSet presAssocID="{461CCF84-063D-451D-9749-B941336972B0}" presName="childTextArrow" presStyleLbl="fgAccFollowNode1" presStyleIdx="2" presStyleCnt="3" custScaleY="318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EC78A7-9235-4BA3-AEE2-A68343EEAD0B}" type="presOf" srcId="{6F21966A-3D5A-41D8-9EE5-95D6C53325D3}" destId="{76DE97B0-A1B1-4545-8FAC-9F3A4B5A94C5}" srcOrd="0" destOrd="0" presId="urn:microsoft.com/office/officeart/2005/8/layout/process4"/>
    <dgm:cxn modelId="{4B9C9DA7-C0BD-4BF7-8A82-41C61107E8BB}" srcId="{959017A6-1507-4A82-9379-4BC3FF2D72A0}" destId="{AB64C0F6-26CB-4B97-9E86-F74D00BBBA4D}" srcOrd="2" destOrd="0" parTransId="{8949AA6B-1B33-498E-BDCF-B6E4F65AA057}" sibTransId="{43D054A6-B0B5-41C6-B1EA-4007864A8172}"/>
    <dgm:cxn modelId="{324B1AB4-1072-4CFC-8552-075EC85ACE20}" type="presOf" srcId="{4FADB0FA-FCA1-4E53-9695-A43DFC167188}" destId="{84B528D2-F817-440B-B8E0-74C8454E3B6A}" srcOrd="0" destOrd="0" presId="urn:microsoft.com/office/officeart/2005/8/layout/process4"/>
    <dgm:cxn modelId="{270CB3AA-FF29-4AD6-AA9F-107A2DEBCF17}" type="presOf" srcId="{461CCF84-063D-451D-9749-B941336972B0}" destId="{BFA85B2A-0B4E-40BF-AA39-B030FB10F356}" srcOrd="0" destOrd="0" presId="urn:microsoft.com/office/officeart/2005/8/layout/process4"/>
    <dgm:cxn modelId="{10F386C0-B4F0-4E26-BD10-6CEF3887DB67}" type="presOf" srcId="{AB64C0F6-26CB-4B97-9E86-F74D00BBBA4D}" destId="{540A191A-6F44-4E0E-A328-6B20CC27B033}" srcOrd="0" destOrd="0" presId="urn:microsoft.com/office/officeart/2005/8/layout/process4"/>
    <dgm:cxn modelId="{97F6B46D-383B-463C-B1E7-A70808DB4E10}" type="presOf" srcId="{4DE7FC0D-3EBA-4CD6-8593-AC19B24F6BF8}" destId="{11910C1D-DD7E-4DF5-AEC4-772E9E153849}" srcOrd="0" destOrd="0" presId="urn:microsoft.com/office/officeart/2005/8/layout/process4"/>
    <dgm:cxn modelId="{C29F269A-90EC-47D3-9B2E-8A4234B91B06}" srcId="{39F39C3C-3327-4CBB-A887-A584FFEDD0DE}" destId="{E628E485-0200-4A26-BB0E-18D7484F9F95}" srcOrd="1" destOrd="0" parTransId="{A254FB7D-AFA9-4FB1-B9DC-2F1471532F1C}" sibTransId="{EB0C8E46-8DEC-4C50-8C26-9DD4FFB6C161}"/>
    <dgm:cxn modelId="{207097A7-634C-48C3-9360-66C67E11905D}" type="presOf" srcId="{959017A6-1507-4A82-9379-4BC3FF2D72A0}" destId="{4C7DDE48-2DF7-48C6-AEA4-F88B26EA0B06}" srcOrd="0" destOrd="0" presId="urn:microsoft.com/office/officeart/2005/8/layout/process4"/>
    <dgm:cxn modelId="{7B2A8C7B-D7A3-44D1-A008-EB3F6B60A6F7}" type="presOf" srcId="{E628E485-0200-4A26-BB0E-18D7484F9F95}" destId="{2D1CB593-97F5-4CDC-841A-C497C5A5BB89}" srcOrd="0" destOrd="0" presId="urn:microsoft.com/office/officeart/2005/8/layout/process4"/>
    <dgm:cxn modelId="{E3A6FA07-2315-435B-A70C-418820F1AAA8}" srcId="{959017A6-1507-4A82-9379-4BC3FF2D72A0}" destId="{6F21966A-3D5A-41D8-9EE5-95D6C53325D3}" srcOrd="1" destOrd="0" parTransId="{E8D8590A-D6AF-4D2E-A741-35A4778A6952}" sibTransId="{DA5B99E1-7643-463B-A8CB-1E571F7727AC}"/>
    <dgm:cxn modelId="{96973294-06F9-4D22-B6C3-AA91EA1D07F8}" type="presOf" srcId="{39F39C3C-3327-4CBB-A887-A584FFEDD0DE}" destId="{43AF2E4E-7B96-4EB2-9D61-5888CE9712C2}" srcOrd="0" destOrd="0" presId="urn:microsoft.com/office/officeart/2005/8/layout/process4"/>
    <dgm:cxn modelId="{85877BE1-28FA-4D86-9B1F-DD1286DA3109}" srcId="{959017A6-1507-4A82-9379-4BC3FF2D72A0}" destId="{39F39C3C-3327-4CBB-A887-A584FFEDD0DE}" srcOrd="0" destOrd="0" parTransId="{BCBB92D2-1363-41F1-9C4B-DC62F61760E6}" sibTransId="{23622B40-9664-441C-8AA7-7CDBC2B0D750}"/>
    <dgm:cxn modelId="{21493975-3617-45CD-9DD6-033B79FFB3CC}" srcId="{39F39C3C-3327-4CBB-A887-A584FFEDD0DE}" destId="{461CCF84-063D-451D-9749-B941336972B0}" srcOrd="2" destOrd="0" parTransId="{48B12A2F-4BFB-4E2D-ADCB-BB129AABEC00}" sibTransId="{82D82D99-DA91-423E-B2DB-50822A23F577}"/>
    <dgm:cxn modelId="{20EEC025-92B0-411A-B54E-F2E81C5BBBA5}" type="presOf" srcId="{39F39C3C-3327-4CBB-A887-A584FFEDD0DE}" destId="{0A07A3DD-AD84-4C92-A89A-64D128C998B9}" srcOrd="1" destOrd="0" presId="urn:microsoft.com/office/officeart/2005/8/layout/process4"/>
    <dgm:cxn modelId="{0B6E46A7-6E51-47B1-9997-B2C4C377D319}" srcId="{959017A6-1507-4A82-9379-4BC3FF2D72A0}" destId="{4DE7FC0D-3EBA-4CD6-8593-AC19B24F6BF8}" srcOrd="3" destOrd="0" parTransId="{726D3103-6E92-4F22-9643-5003259A0C1C}" sibTransId="{0DC0FE22-37F3-4CB6-ADFE-A55EB5869C1D}"/>
    <dgm:cxn modelId="{6547B248-7E54-4D91-BED7-FBA8270977A4}" srcId="{39F39C3C-3327-4CBB-A887-A584FFEDD0DE}" destId="{4FADB0FA-FCA1-4E53-9695-A43DFC167188}" srcOrd="0" destOrd="0" parTransId="{0CE40C1D-629C-441E-882A-CA4F15DE75FD}" sibTransId="{5E171E4D-EA72-47EE-BD5C-867D5BCBCAA6}"/>
    <dgm:cxn modelId="{C8B5CFC8-D6BA-420B-98CB-AB31CC00D857}" type="presParOf" srcId="{4C7DDE48-2DF7-48C6-AEA4-F88B26EA0B06}" destId="{21DA5CB3-7845-4F6C-8968-EF490BC4BB3F}" srcOrd="0" destOrd="0" presId="urn:microsoft.com/office/officeart/2005/8/layout/process4"/>
    <dgm:cxn modelId="{64253F80-F379-4202-A7F3-8F75EEEA4D60}" type="presParOf" srcId="{21DA5CB3-7845-4F6C-8968-EF490BC4BB3F}" destId="{11910C1D-DD7E-4DF5-AEC4-772E9E153849}" srcOrd="0" destOrd="0" presId="urn:microsoft.com/office/officeart/2005/8/layout/process4"/>
    <dgm:cxn modelId="{38848135-10D6-45F0-9769-EB15AE835210}" type="presParOf" srcId="{4C7DDE48-2DF7-48C6-AEA4-F88B26EA0B06}" destId="{ACC1BF3B-48ED-43AA-BD0B-BF650026951C}" srcOrd="1" destOrd="0" presId="urn:microsoft.com/office/officeart/2005/8/layout/process4"/>
    <dgm:cxn modelId="{6AA8E54D-D776-4E27-AD32-B3DFE4EFDC15}" type="presParOf" srcId="{4C7DDE48-2DF7-48C6-AEA4-F88B26EA0B06}" destId="{8F5D1B8B-BF24-43AC-824C-5061E274C2A8}" srcOrd="2" destOrd="0" presId="urn:microsoft.com/office/officeart/2005/8/layout/process4"/>
    <dgm:cxn modelId="{29E5BBA4-35D1-4997-9A06-18234881C27B}" type="presParOf" srcId="{8F5D1B8B-BF24-43AC-824C-5061E274C2A8}" destId="{540A191A-6F44-4E0E-A328-6B20CC27B033}" srcOrd="0" destOrd="0" presId="urn:microsoft.com/office/officeart/2005/8/layout/process4"/>
    <dgm:cxn modelId="{E2663CEF-2C1B-4022-B531-7BA17310064C}" type="presParOf" srcId="{4C7DDE48-2DF7-48C6-AEA4-F88B26EA0B06}" destId="{2DBE204F-312E-423A-A0F6-2F82AD02B6BC}" srcOrd="3" destOrd="0" presId="urn:microsoft.com/office/officeart/2005/8/layout/process4"/>
    <dgm:cxn modelId="{56C489EC-6F25-4376-B5CF-A69778FC8E05}" type="presParOf" srcId="{4C7DDE48-2DF7-48C6-AEA4-F88B26EA0B06}" destId="{F36937BC-BC73-410C-871F-B295FC08225C}" srcOrd="4" destOrd="0" presId="urn:microsoft.com/office/officeart/2005/8/layout/process4"/>
    <dgm:cxn modelId="{A7927FBA-A7F0-4814-AC6E-CE8A1E92DE9C}" type="presParOf" srcId="{F36937BC-BC73-410C-871F-B295FC08225C}" destId="{76DE97B0-A1B1-4545-8FAC-9F3A4B5A94C5}" srcOrd="0" destOrd="0" presId="urn:microsoft.com/office/officeart/2005/8/layout/process4"/>
    <dgm:cxn modelId="{85CCAD7C-F196-438B-8E89-BCACC8376F89}" type="presParOf" srcId="{4C7DDE48-2DF7-48C6-AEA4-F88B26EA0B06}" destId="{A9EB8767-1FFF-4C07-9B1E-0138FBCFFCF5}" srcOrd="5" destOrd="0" presId="urn:microsoft.com/office/officeart/2005/8/layout/process4"/>
    <dgm:cxn modelId="{27F548A6-1EF1-4715-A4BD-76C90811D615}" type="presParOf" srcId="{4C7DDE48-2DF7-48C6-AEA4-F88B26EA0B06}" destId="{6CEB3F4A-4F66-4A16-BE19-92EE86399DC0}" srcOrd="6" destOrd="0" presId="urn:microsoft.com/office/officeart/2005/8/layout/process4"/>
    <dgm:cxn modelId="{9D6FFF29-1C9E-4F64-83E3-42E4DA2EEAEC}" type="presParOf" srcId="{6CEB3F4A-4F66-4A16-BE19-92EE86399DC0}" destId="{43AF2E4E-7B96-4EB2-9D61-5888CE9712C2}" srcOrd="0" destOrd="0" presId="urn:microsoft.com/office/officeart/2005/8/layout/process4"/>
    <dgm:cxn modelId="{8320B994-E361-4A80-8F1B-63EAE8A008EC}" type="presParOf" srcId="{6CEB3F4A-4F66-4A16-BE19-92EE86399DC0}" destId="{0A07A3DD-AD84-4C92-A89A-64D128C998B9}" srcOrd="1" destOrd="0" presId="urn:microsoft.com/office/officeart/2005/8/layout/process4"/>
    <dgm:cxn modelId="{9BFE83DB-75AD-4ED7-9605-FF6E92AEE1A1}" type="presParOf" srcId="{6CEB3F4A-4F66-4A16-BE19-92EE86399DC0}" destId="{A4B536A6-E027-4287-9946-D8227EECCB79}" srcOrd="2" destOrd="0" presId="urn:microsoft.com/office/officeart/2005/8/layout/process4"/>
    <dgm:cxn modelId="{87687289-E357-40BD-8D91-551FF4DCFEB4}" type="presParOf" srcId="{A4B536A6-E027-4287-9946-D8227EECCB79}" destId="{84B528D2-F817-440B-B8E0-74C8454E3B6A}" srcOrd="0" destOrd="0" presId="urn:microsoft.com/office/officeart/2005/8/layout/process4"/>
    <dgm:cxn modelId="{E5EF28F9-9120-4544-A96F-9531EE6FDCF5}" type="presParOf" srcId="{A4B536A6-E027-4287-9946-D8227EECCB79}" destId="{2D1CB593-97F5-4CDC-841A-C497C5A5BB89}" srcOrd="1" destOrd="0" presId="urn:microsoft.com/office/officeart/2005/8/layout/process4"/>
    <dgm:cxn modelId="{DF453CC1-0A21-4442-811E-ADD8ECE8B76A}" type="presParOf" srcId="{A4B536A6-E027-4287-9946-D8227EECCB79}" destId="{BFA85B2A-0B4E-40BF-AA39-B030FB10F356}" srcOrd="2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4EA23-A320-483A-857A-54E745A9BBB2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03114-575E-4332-977B-707BAEF804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03114-575E-4332-977B-707BAEF804E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03114-575E-4332-977B-707BAEF804E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78а.jpg"/>
          <p:cNvPicPr>
            <a:picLocks noChangeAspect="1"/>
          </p:cNvPicPr>
          <p:nvPr/>
        </p:nvPicPr>
        <p:blipFill>
          <a:blip r:embed="rId3"/>
          <a:srcRect b="3939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1200" y="2514600"/>
            <a:ext cx="5410200" cy="2514600"/>
          </a:xfrm>
          <a:noFill/>
        </p:spPr>
        <p:txBody>
          <a:bodyPr>
            <a:normAutofit/>
          </a:bodyPr>
          <a:lstStyle/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6096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81600" y="5638800"/>
            <a:ext cx="37338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Карелия. Суоярви. Мищенко С.Н.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Содержимое 3" descr="78а.jpg"/>
          <p:cNvPicPr>
            <a:picLocks noChangeAspect="1"/>
          </p:cNvPicPr>
          <p:nvPr/>
        </p:nvPicPr>
        <p:blipFill>
          <a:blip r:embed="rId3"/>
          <a:srcRect t="7860" b="39390"/>
          <a:stretch>
            <a:fillRect/>
          </a:stretch>
        </p:blipFill>
        <p:spPr>
          <a:xfrm rot="10800000">
            <a:off x="1219200" y="2438400"/>
            <a:ext cx="6705600" cy="2971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47800" y="2209800"/>
            <a:ext cx="6629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сложное становится простым… №2 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15.1, 15.2, 15.3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54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выделить какое-либо лексическое явление в исходном , лучше сначала выполнить задание А1 теста и сориентироваться по нему, в чем главная мысль текста.  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Теперь нужно посмотреть, какие слова в тексте указывают на основную мысль автора, то есть выделить ключевые слова. 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в тексте Пример 1 и Пример 2, подтверждающие (иллюстрирующие) понятия, обозначенные ключевыми словами, прокомментируйте их.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этого надо помнить, что лексические явления можно рассмотреть на примере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однозначных слов,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многозначных слов,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фразеологизмов,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синонимов, антонимов, в том числе и контекстных,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лексики с точки зрения стилистической окраски (слова книжные и разговорные, просторечные);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лексики с точки зрения эмоциональной окраски (эмоционально окрашенные слова, экспрессивные)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лексики с точки зрения активного и пассивного запаса (историзмы, архаизмы, неологизмы);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лексики с точки зрения происхождения (исконно русские слова и иноязычные);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лексики с точки зрения сферы употребления (профессионализмы, жаргонизмы, диалектизмы).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914400"/>
            <a:ext cx="7696200" cy="5211763"/>
          </a:xfrm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лексические единицы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созданные на основе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переносного значения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слова: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олицетворение, метафору, эпитет.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И на основе их выстраивайте аргументы.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Здесь вам поможет задание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А3,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включающее в себя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тропы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повторение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лексических явлений и их роли в тексте.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Лексические явления и их роль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2400" y="685800"/>
          <a:ext cx="8991600" cy="652797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276600"/>
                <a:gridCol w="3276600"/>
                <a:gridCol w="2438400"/>
              </a:tblGrid>
              <a:tr h="4164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Роль 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5768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ПЕРЕНОСНОЕ ЗНАЧЕНИЕ СЛОВ.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Делают речь образной, выразительной,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уточняют мысль, делают её ярче,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характеризует героя, его поведение и состояние.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Рыбки были </a:t>
                      </a:r>
                      <a:r>
                        <a:rPr lang="ru-RU" sz="1800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золотые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очень красивые.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Глаза её </a:t>
                      </a:r>
                      <a:r>
                        <a:rPr lang="ru-RU" sz="1800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остановились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от боли и тоски.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9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ФРАЗЕОЛОГИЗМЫ – устойчивые сочетания слов, понимаемые в переносном смысле.  Языковое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средство с положительной эмоционально-экспрессивной окраской или с отрицательной (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 царя в голове — 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неодобр.,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 мелкая сошка —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пренебрежит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., 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грош цена — 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презр.).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 — усилить наглядность и образность текста,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   — создать нужную стилистическую тональность (торжественности, возвышенности или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сниженности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),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  —передать авторские чувства и оценки.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Грозная тревога всколыхнула весь народ от мала до велика.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Теперь он окончательно пал духом.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 другой день, ни свет  ни заря, Лиза уже проснулась.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029011"/>
                <a:gridCol w="3114989"/>
              </a:tblGrid>
              <a:tr h="82589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Определение с примерами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Роль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32102">
                <a:tc>
                  <a:txBody>
                    <a:bodyPr/>
                    <a:lstStyle/>
                    <a:p>
                      <a:r>
                        <a:rPr lang="ru-RU" sz="20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Стилистически окрашенная лексика.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 ЭМОЦИОНАЛЬНО-ЭКСПРЕССИВНАЯ (ОЦЕНОЧНАЯ) ЛЕКСИКА, в том числе: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а) слова с положительной оценкой:</a:t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торжественные, возвышенные (в том числе старославянизмы): 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вдохновение, грядущий, отечество, сокровенный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возвышенно-</a:t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одобрительные: 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благородный, выдающийся, изумительный, отважный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ласкательные: 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солнышко, голубчик, 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б) слова с отрицательной оценкой:</a:t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неодобрительные: 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домысел, препираться, околесица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пренебрежительные: 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выскочка, деляга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презрительные: 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балбес, зубрила, писанина.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может:</a:t>
                      </a:r>
                      <a:b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     — придавать тексту возвышенное или, наоборот, сниженное звучание;      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— служить средством речевых характеристик героев;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     — служить средством передачи авторских эмоций и оценок.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6579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048000"/>
                <a:gridCol w="3048000"/>
                <a:gridCol w="3048000"/>
              </a:tblGrid>
              <a:tr h="95643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Роль 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0156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СТИЛИСТИЧЕСКИ ОКРАШЕННАЯ ЛЕКСИКА, в том числе: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а) книжная:</a:t>
                      </a:r>
                      <a:b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научная (термины: 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аллитерация, косинус, интерференция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);</a:t>
                      </a:r>
                      <a:b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официально-деловая: 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нижеподписавшиеся, докладная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b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поэтическая: 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лазурный, очи, ланиты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может: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  — придавать тексту возвышенное или, наоборот, сниженное звучание;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  — служить средством речевых характеристик героев;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  — служить средством передачи авторских эмоций и оценок.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 Бабуля, это к тебе, - сказала Танечка, входя в квартиру в сопровождении двух девочек и одного серьёзного мальчика. Делегация молча удалилась. (Б.Васильев)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- Трус несчастный, - вдруг отчётливо, с невероятным презрением сказала большая девочка. - Только пикни у нас.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657600"/>
                <a:gridCol w="2286000"/>
                <a:gridCol w="3200400"/>
              </a:tblGrid>
              <a:tr h="85910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Роль 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988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ЛЕКСИКА ПРОСТОРЕЧНАЯ (слова с ярко выраженной сниженной стилистической окраской: фамильярной, грубой, пренебрежительной, бранной, — находящиеся на границе или за пределами литературной нормы: 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голодранец, забулдыга, затрещина, трепач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 — для передачи речевых характеристик изображаемых персонажей:</a:t>
                      </a:r>
                      <a:b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           — для выражения авторских оценок, чувств и эмоций: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«Удались, бабка! Сей момент удались 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отседова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. —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Щукарь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указывал на дверь. — Ты меня 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чудок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жизни не решила». (М. А. Шолохов)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Колька ходил гордый, будто это он сам умел </a:t>
                      </a:r>
                      <a:r>
                        <a:rPr lang="ru-RU" sz="24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гасить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так, что все игроки по ту сторону сетки боязливо приседали на корточки.</a:t>
                      </a: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066800"/>
            <a:ext cx="7620000" cy="5059363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dirty="0" smtClean="0">
                <a:latin typeface="Arial Black" pitchFamily="34" charset="0"/>
              </a:rPr>
              <a:t>  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Лексические единицы, созданные на основе переносного значения слова: </a:t>
            </a:r>
          </a:p>
          <a:p>
            <a:pPr>
              <a:lnSpc>
                <a:spcPct val="80000"/>
              </a:lnSpc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олицетворение, метафора, </a:t>
            </a:r>
          </a:p>
          <a:p>
            <a:pPr>
              <a:lnSpc>
                <a:spcPct val="80000"/>
              </a:lnSpc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эпитет.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7056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600200"/>
                <a:gridCol w="3200400"/>
                <a:gridCol w="4343400"/>
              </a:tblGrid>
              <a:tr h="7243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Название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Определение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Примеры</a:t>
                      </a:r>
                    </a:p>
                  </a:txBody>
                  <a:tcPr horzOverflow="overflow"/>
                </a:tc>
              </a:tr>
              <a:tr h="5981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Метафора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Основана на перенесении значения по подобию, сходству, скрытое сравнение.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азвёрнутая метафора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—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это метафора, последовательно осуществляемая на протяжении большого фрагмента сообщения или всего сообщения в целом).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Например, мы можем найти сходство между красивой девушкой и цветком и сказать: эта девушка — 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прекрасный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цветок.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Наблюдая звёздную ночь, мы можем уподобить её состояние цветению деревьев или садов и сказать о ней так: 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ночь 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цвела</a:t>
                      </a: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 звёздами.</a:t>
                      </a:r>
                      <a:r>
                        <a:rPr lang="ru-RU" sz="20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1" dirty="0" smtClean="0"/>
                        <a:t>3има прошла</a:t>
                      </a:r>
                      <a:r>
                        <a:rPr lang="ru-RU" sz="2000" b="0" i="0" dirty="0" smtClean="0"/>
                        <a:t>, в </a:t>
                      </a:r>
                      <a:r>
                        <a:rPr lang="ru-RU" sz="2000" b="0" i="1" dirty="0" smtClean="0"/>
                        <a:t>город вернулось солнышко</a:t>
                      </a:r>
                      <a:r>
                        <a:rPr lang="ru-RU" sz="2000" b="0" i="0" dirty="0" smtClean="0"/>
                        <a:t>, и Лёка радовалась солнышку.</a:t>
                      </a:r>
                    </a:p>
                    <a:p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Она очищается, душа-то, и чудится мне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весь мир затаил дыхание, задумался этот клокочущий, грозный наш мир, готовый вместе со мною пасть на колени, покаяться, припасть иссохшим ртом к святому роднику добра...       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06756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524000"/>
                <a:gridCol w="2514600"/>
                <a:gridCol w="5105400"/>
              </a:tblGrid>
              <a:tr h="6850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</a:p>
                  </a:txBody>
                  <a:tcPr horzOverflow="overflow"/>
                </a:tc>
              </a:tr>
              <a:tr h="6172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Эпитет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Художественное определение, т.е красочное, образное, которое подчеркивает в определяемом слове какое-нибудь его отличительное свойство.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Чаще всего бывают </a:t>
                      </a:r>
                      <a:r>
                        <a:rPr lang="ru-RU" sz="24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прилагательные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но нередко в качестве эпитетов выступают и </a:t>
                      </a:r>
                      <a:r>
                        <a:rPr lang="ru-RU" sz="24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существительные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(«волшебница-зима», 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«мать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 сыра земля»); </a:t>
                      </a:r>
                      <a:r>
                        <a:rPr lang="ru-RU" sz="24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наречия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(«на севере диком стоит 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одиноко»); </a:t>
                      </a:r>
                      <a:r>
                        <a:rPr lang="ru-RU" sz="24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деепричастия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(«волны несутся, 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гремя и сверкая»).   </a:t>
                      </a:r>
                    </a:p>
                    <a:p>
                      <a:endParaRPr lang="ru-RU" sz="2400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 народном поэтическом творчестве встречаются </a:t>
                      </a:r>
                      <a:r>
                        <a:rPr lang="ru-RU" sz="24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постоянные эпитеты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 солнце 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красное;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море 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синее;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ветер </a:t>
                      </a: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буйный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и т.д., которые могут быть использованы поэтом для создания определенного художественного эффекта.</a:t>
                      </a:r>
                    </a:p>
                    <a:p>
                      <a:endParaRPr kumimoji="0" lang="ru-RU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388973"/>
                <a:gridCol w="2718486"/>
                <a:gridCol w="4036541"/>
              </a:tblGrid>
              <a:tr h="685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Олицетворение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F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Присвоение предметам неживой природы свойств живых существ.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Хмель, ползя по земле</a:t>
                      </a: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хватается</a:t>
                      </a: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 встречные травы, но они оказываются слабоватыми для него, и он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ползет, пресмыкаясь</a:t>
                      </a: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всё дальше…Он должен постоянно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озираться</a:t>
                      </a: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шарить </a:t>
                      </a: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вокруг себя,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ища за что бы ему ухватиться</a:t>
                      </a: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на какую бы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опереться </a:t>
                      </a:r>
                      <a:r>
                        <a:rPr kumimoji="0" lang="ru-RU" sz="2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надежную земную опору. </a:t>
                      </a:r>
                      <a:endParaRPr kumimoji="0" lang="ru-RU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 1 вариант. </a:t>
            </a:r>
            <a:r>
              <a:rPr lang="ru-RU" b="1" i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1)Колькину маму никто по имени-отчеству не величал, все, даже ребята, называли её просто Лёлей.  (2) « Вот придёт наша Лёля с работы, мы вам покажем!» - кричали она волейболистам соседнего двора. (3) И Колька ходил гордый, будто это он сам умел гасить так, что все игроки по ту сторону сетки боязливо приседали на корточки. (4) Будто он сам умел принимать труднейшие мячи, а подавал так, что мяч стремительным чёрным ядром пролетал в нескольких миллиметрах над сеткой, чудом умудряясь не задеть её.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(5) Отец был намного старше мамы. (6) Он не умел играть в волейбол, плавать диковинным стилем баттерфляй и бегать на лыжах так хорошо, как умела мама. (7) И мама почему-то не заставляла его учиться всему этому. (8) На зато она приучила его ходить в спортивной майке с распахнутым воротом, долго гулять перед сном и делать утреннюю гимнастику. (9)  А еще она научила отца судить волейбольные матчи. (10) И когда отец со свистком во рту садился сбоку возле сетки, он тоже казался Кольке, а может быть, и всем остальным совсем молодым человеком, его возраст куда-то пропадал… (11) И его в те минуты тоже хотелось называть просто по имени. (12) Хотя никто его всё же так не называл. (13) Зато вслед за мамой все уважительно именовали его: « О справедливейший из справедливых!» (14) И папин свисток был для спортсменов законом.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(15) А дома судьёй была мама. (16) Она никогда не давала громкого свистка, никогда не напоминала вслух о правилах жизни, но отец и Колька всегда весело и добровольно подчинялись её решениям, потому что эти решения были справедливы. (17) Если мама задерживалась, Колька и отец чувствовали себя какими-то удивительно неустроенными, словно они сидели на вокзале в ожидании приближающегося поезда, который опаздывал и неизвестно когда должен был прийти. (18) Мамино возвращение с работы неожиданно преображало всё: зажигался всюду свет, утолялся голод, комната становилась уютной и чистой… (19) Словом, мама умела делать достижимым всё, что нужно было отцу и Кольке.  ( По А. Алексину)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141763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Найдите средства выразительности в предложениях №5, 9, 10, 15, 16, объясните их роль в тексте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09600" y="1371599"/>
          <a:ext cx="8229600" cy="513727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429000"/>
                <a:gridCol w="2057400"/>
                <a:gridCol w="2743200"/>
              </a:tblGrid>
              <a:tr h="85814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Средство выразительности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Роль в тексте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701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Стилистические антонимы.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3070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Однокоренные слова, одно из которых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употребляется в прямом  значении, а второе – в переносном.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7017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Найдите  в  10 и 16 предложениях метафоры.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Групповые задания: найдите средства выразительности в предложениях №5, 9, 10, 15, объясните их роль в тексте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62000"/>
          <a:ext cx="9144000" cy="64008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351722"/>
                <a:gridCol w="1987826"/>
                <a:gridCol w="5804452"/>
              </a:tblGrid>
              <a:tr h="78377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Средство выразительности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Роль в тексте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1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Стилистические антонимы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Отец – мама </a:t>
                      </a: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 … не величали», а «называли просто Лелей». </a:t>
                      </a: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Маму «называли», а отца «именовали».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Автор использует стилистические антонимы  «отец» и «мама». Слово «отец» (не папа!) подчёркивает его возраст  (« Отец был намного старше мамы»),  его авторитет среди  спортивной дворовой команды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уважительное отношение сына.  Второе слово в антонимической паре - «мама». Оно тёплое, в нём выражается особая близость к  родному человеку.  Им подчёркнута и особая роль мамы в этой семье. Она не только «судья» в доме, но и преображает всю жизнь своих близких, делает её гармоничной.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… не величали», а «называли».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«Величать» – слово высокого, книжного стиля речи, а «называть» -  нейтрального.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Так подчёркивается отношение ребят к Колькиной маме –  молодой, красивой и сильной женщине, которая была им старшим другом. 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95686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133600"/>
                <a:gridCol w="2057400"/>
                <a:gridCol w="4953000"/>
              </a:tblGrid>
              <a:tr h="305581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Однокоренные слова, одно из которых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употребляется в прямом  значении, а второе – в переносном.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… научила отца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судить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.. матчи..  </a:t>
                      </a:r>
                    </a:p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 дома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судьёй 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была мама.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Отец был судьёй во время волейбольных матчей. Здесь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слово используется в прямом значении. Говоря о том, что  «дома судьёй была мама», автор использует переносное значение слова,  чтобы подчёркнуть  её справедливое, объективное отношение ко всем членам семьи.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3586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Найдите  в  10 и 16 предложениях метафоры.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«…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его возраст куда-то пропадал»;  </a:t>
                      </a:r>
                    </a:p>
                    <a:p>
                      <a:endParaRPr lang="ru-RU" sz="2400" b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«Она никогда не давала громкого свистка».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Автор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показывает, что  участие в общих делах с детьми делает человека молодым.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Маме не требовалось командовать, повышать голос на своих близких, потому что все признавали справедливость её решений.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3048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15.1. Сочинение – результат коллективной работы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324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К. Федин утверждает, что «точность слова является не только требованием стиля, требованием вкуса, но, прежде всего, требованием смысла».  Нельзя не согласиться с тем, что для воплощения авторского замысла нужны точные, специально подобранные слова. Убедимся в этом.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Перед нами  текст художественного стиля речи, и задача автора – средствами этого стиля показать, какую роль в жизни ребёнка играют родители. Говоря об отношении мальчика к ним, автор показывает, как он их называет, и для этого использует очень точные стилистические антонимы: отец и мама. Слово «отец» (не папа!) подчёркивает его возраст  (« Отец был намного старше мамы»),  его авторитет среди  спортивной дворовой команды и уважительное отношение сына.  Второе слово в антонимической паре - «мама». Оно более тёплое, в нём выражается особая близость к  родному человеку.  Им подчёркнута и особая роль мамы в этой семье. Она не только «судья» в доме, но и преображает всю жизнь своих близких, делает её гармоничной.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Оба родителя дороги Кольке, но каждый по-своему.  С отцом его объединяет  любовь к маме, ощущение одиночества в моменты  её отсутствия . А. Алексин находит очень яркое сравнение, чтобы  передать это чувство (предложение 17): они похожи на пассажиров, ожидающих    запаздывающий поезд.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Таким образом, мы видим, что  воплощение авторского замысла требует  точного отбора выразительных средств языка.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40176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Сочинение-рассуждение на тему, связанную с анализом исходного текста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1981200"/>
            <a:ext cx="6629400" cy="4144963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15.2. </a:t>
            </a: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Объясните, как вы понимаете смысл фразы: </a:t>
            </a: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 </a:t>
            </a:r>
            <a:r>
              <a:rPr lang="ru-RU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«…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мама умела делать достижимым всё, что нужно было отцу и Кольке».  </a:t>
            </a:r>
            <a:endParaRPr lang="ru-RU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 Аргументируя свой ответ, приведите 2 примера из прочитанного текста.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609600"/>
            <a:ext cx="7848600" cy="55165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Сочинение по заданному тексту - это сочинение-рассуждение о смысле отрывка из исходного текста.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Основное содержание такого сочинения -анализ (а не пересказ!) информации, которая содержится в тексте.</a:t>
            </a:r>
          </a:p>
          <a:p>
            <a:pPr>
              <a:buNone/>
            </a:pPr>
            <a:r>
              <a:rPr lang="ru-RU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Это сочинение-рассуждение, а оно  состоит из следующих частей: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i="1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Вступление - тезис</a:t>
            </a:r>
            <a:r>
              <a:rPr lang="ru-RU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 Основная часть – доказательства (аргументы) + примеры </a:t>
            </a:r>
            <a:r>
              <a:rPr lang="ru-RU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 Заключение – вывод</a:t>
            </a:r>
            <a:endParaRPr lang="ru-RU" dirty="0" smtClean="0">
              <a:ln w="1841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228600"/>
            <a:ext cx="4192588" cy="16764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текста    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чем этот текст?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4545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Выберите (предложите) наиболее подходящее  заглавие текста. Прокомментируйте свой  выбор.  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Передайте в сжатом виде   основное  содержание текста.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228600"/>
            <a:ext cx="4346575" cy="1676399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Идея текста (для чего написан текст? Какими размышлениями хотел поделиться с нами автор?)</a:t>
            </a:r>
          </a:p>
          <a:p>
            <a:endParaRPr lang="ru-RU" sz="2600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445452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lvl="0"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1.Что нужно было в жизни отцу и Кольке? Что должно было стать «достижимым»?</a:t>
            </a:r>
          </a:p>
          <a:p>
            <a:pPr lvl="0"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 Как мама помогла им достичь того, в чём  они нуждались?  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 она построила жизнь семьи, на каких началах?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 помогла мужу почувствовать себя моложе своих лет и стать нужным Кольке и его друзьям?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 мама сделала жизнь Кольки счастливой?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622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Будем доказывать главную мысль текста, выраженную в его финале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/>
            </a:r>
            <a:b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</a:b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Чтобы достичь гармонии, счастья в жизни семьи, нужно любить своих близких, быть объективным, справедливым человеком и не требовать от людей того, что они не могут дать в силу разных причин, например, возраста.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34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Сочинение может быть, например, таким…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457200"/>
            <a:ext cx="9144000" cy="6400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«…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мама умела делать достижимым всё, что нужно было отцу и Кольке», - так заканчивает текст А. Алексин. Эта финальная фраза заключает в себе главную мысль автора. Именно мама была душою семьи, именно она сумела построить гармоничные отношения в кругу близких людей. Убедимся в этом.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«Отец был намного старше мамы», поэтому не умел так хорошо, как она, играть в волейбол, плавать и «бегать на лыжах». Мудрая мама «не заставляла» его «учиться» всему этому. Но она сумела включить его в жизнь сына и его друзей, научив быть судьёй во время волейбольных матчей. И в такие минуты счастье его становилось «достижимым», даже «его возраст куда-то пропадал».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Отношения в семье мама строила на основе взаимоуважения. Ей никогда не приходилось «давать громкого свистка», потому что она была справедливым человеком, и все в доме принимали её «правила жизни». В итоге Колька рос счастливым человеком, «добровольно и весело» подчиняясь её решениям. И не было ничего недостижимого в его жизни.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Итак, мы видим, что мама, учитывая возможности и желания каждого в семье, делала «достижимым всё, что нужно было отцу и Кольке»,  которые без неё  чувствовали себя «неустроенными» пассажирами, ожидающими на вокзале опаздывающий поезд, при появлении которого  их жизнь  снова упорядоченно  двинется вперёд.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"/>
            <a:ext cx="8382000" cy="6477000"/>
          </a:xfrm>
          <a:ln w="1270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15.1.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Напишите сочинение-рассуждение, раскрывая смысл высказывания русского филолога Льва Васильевича Успенского: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«В языке есть... слова. В языке есть... грамматика. Это – те способы, которыми язык пользуется, чтобы строить предложения». </a:t>
            </a: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Аргументируя свой ответ, приведите 2 примера из прочитанного текста.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Приводя примеры, указывайте номера нужных предложений или применяйте цитирование.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Вы можете писать работу в научном или публицистическом стиле, раскрывая тему на лингвистическом материале. Начать сочинение Вы можете словами Л.В. Успенского.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Объём сочинения должен составлять не менее 70 слов. Сочинение пишите аккуратно, разборчивым почерком.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674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</a:t>
            </a:r>
            <a:r>
              <a:rPr lang="ru-RU" sz="4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Домашнее задание:    15.3 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Как Вы понимаете значение слова СПРАВЕДЛИВОСТЬ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Сформулируйте и прокомментируйте данное Вами определение. Напишите сочинение-рассуждение на тему: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«Что такое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СПРАВЕДЛИВОСТЬ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?»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взяв в качестве тезиса данное Вами определение. 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Аргументируя свой тезис, приведите 2 (два) примера-аргумента, подтверждающих Ваши рассуждения: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один пример-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аргумент приведите из прочитанного текста, а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второй –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из Вашего жизненного опыта.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Справедливость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55626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Справедливость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Справедливое отношение к кому-л., чему-л.; беспристрастие.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Современный толковый словарь русского языка Ефремовой.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Справедливость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-  положительное нравственное свойство характера определенного человека, определяемое его волей и поступками; постоянное деятельное направление воли к исполнению нравственного закона.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Справедливость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-  беспристрастие, нелицеприятность, непредубеждённость, непредвзятость, объективность, правда, честность, достойность, праведность, непредубежденность, понятность, правильность, верность, беспристрастность, законность, достоверность, истинность, заслуженность, правосудие.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Ant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несправедливость, пристрастность, неверность, лживость, неточность, неправильность. (Словарь синонимов).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Выпишите лексические и грамматические явления в 1-2 и 18-19  предложениях, объясните их роль в тексте. Воспользуйтесь Толковым словарём.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299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114800"/>
                <a:gridCol w="4114800"/>
              </a:tblGrid>
              <a:tr h="61364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Лексические явления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Грамматические явления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464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64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64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162800" cy="304800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Проверим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380999"/>
          <a:ext cx="9144000" cy="647699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334000"/>
                <a:gridCol w="3810000"/>
              </a:tblGrid>
              <a:tr h="51371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Лексические явления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Грамматические явления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984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№1-2. «По имени-отчеству»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– просторечное, вместо нейтрального «по имени и отчеству».</a:t>
                      </a:r>
                    </a:p>
                    <a:p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«Просто Лелей»  - разговорный оборот речи. </a:t>
                      </a:r>
                      <a:endParaRPr lang="ru-RU" sz="1800" b="0" i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 Мы вам покажем»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– фразеологизм,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зачастую используется в качестве шутливо-иронической угрозы в чей-либо адрес. 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Все эти выражения, свойственные разговорной речи,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передают восхищение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ребят Колькиной мамой, ставшей членом их команды.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слова Величать по </a:t>
                      </a:r>
                      <a:r>
                        <a:rPr lang="ru-RU" sz="1800" b="1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Ефремовой:</a:t>
                      </a:r>
                      <a:r>
                        <a:rPr lang="ru-RU" sz="18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Величать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- 1. 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Называть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кого-л. почтительно, выражая уважение. 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Слово книжного, «высокого» стиля речи подчёркивает особое уважение ребят.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Предложение с прямой речью (№2)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передаёт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восторженное и уважительное отношение ребят к «просто Леле».  Их уверенность в победе,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вера в Лелю переданы с помощью восклицательного предложения.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648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Предложение №19. «Достижимый» -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такой, которого можно достичь, добиться. (Академический словарь русского языка). Слово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книжного, «высокого» стиля речи подчёркивает  умение мамы сделать жизнь в семье гармоничной.</a:t>
                      </a:r>
                      <a:endParaRPr lang="ru-RU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Предложение 18 – сложное бессоюзное, в котором три последующих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раскрывают смысл первого,  поясняя,  что  именно преображало возвращение мамы с работы.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9144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Используя лексические и грамматические явления в 1, 2 и 18 предложениях, заполните таблицу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838201"/>
          <a:ext cx="9144000" cy="607601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352800"/>
                <a:gridCol w="5791200"/>
              </a:tblGrid>
              <a:tr h="142126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Тезис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филолог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Лев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Васильевич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Успенский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утверждает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 «В языке есть... слова. В языке есть... грамматика. Это – те способы, которыми язык пользуется, чтобы строить предложения».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640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Комментарий к тезису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22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 лексического явления в тексте, его роль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508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 </a:t>
                      </a:r>
                      <a:r>
                        <a:rPr lang="ru-RU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грамматического 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явления в тексте, его роль</a:t>
                      </a:r>
                    </a:p>
                    <a:p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6402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Вывод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Таким образом, мы видим, что лексическое значение слова отражает представление человека о мире, о людях, но, если слова не строить в предложения, мы не сумеем понять друг друга. Грамматика – это закон построения мыслей в тексте.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33400"/>
            <a:ext cx="7772400" cy="5592763"/>
          </a:xfrm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15.1.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 Напишите сочинение-рассуждение, раскрывая смысл высказывания писателя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  К. А. Федина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«Точность слова является не только требованием стиля, требованием вкуса, но, прежде всего, требованием смысла».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 Аргументируя свой ответ, приведите 2 примера из прочитанного текста.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543800" cy="1524000"/>
          </a:xfr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Выделите ключевые слова в предложенной цитате 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2057400"/>
            <a:ext cx="7467600" cy="40687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«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Точность слова </a:t>
            </a:r>
            <a:r>
              <a:rPr lang="ru-RU" dirty="0" smtClean="0">
                <a:latin typeface="Arial Black" pitchFamily="34" charset="0"/>
              </a:rPr>
              <a:t>является не только требованием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стиля</a:t>
            </a:r>
            <a:r>
              <a:rPr lang="ru-RU" dirty="0" smtClean="0">
                <a:latin typeface="Arial Black" pitchFamily="34" charset="0"/>
              </a:rPr>
              <a:t>, требованием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вкуса</a:t>
            </a:r>
            <a:r>
              <a:rPr lang="ru-RU" dirty="0" smtClean="0">
                <a:latin typeface="Arial Black" pitchFamily="34" charset="0"/>
              </a:rPr>
              <a:t>, но, прежде всего,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требованием смысла</a:t>
            </a:r>
            <a:r>
              <a:rPr lang="ru-RU" dirty="0" smtClean="0">
                <a:latin typeface="Arial Black" pitchFamily="34" charset="0"/>
              </a:rPr>
              <a:t>» 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                                К. Федин.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78а.jpg"/>
          <p:cNvPicPr>
            <a:picLocks noChangeAspect="1"/>
          </p:cNvPicPr>
          <p:nvPr/>
        </p:nvPicPr>
        <p:blipFill>
          <a:blip r:embed="rId2"/>
          <a:srcRect t="14223" b="18011"/>
          <a:stretch>
            <a:fillRect/>
          </a:stretch>
        </p:blipFill>
        <p:spPr>
          <a:xfrm rot="16200000">
            <a:off x="1129398" y="-1129398"/>
            <a:ext cx="6885204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Комментируем высказывание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838200"/>
            <a:ext cx="8382000" cy="579120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Точность – такое качество речи, которое требует от говорящего / пишущего соответствия фактов действительности и соответствия слов, употребляемых автором, их значениям, а также соблюдения грамматических норм.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Соотнесите данное определение со смыслом цитаты. Оно шире или уже заданной темы сочинения?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Какие явления языка мы будем рассматривать?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Как вы понимаете смысл высказывания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«Точность слова является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требованием смысла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»?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 подбирает слова согласно смыслу, заложенному в тексте.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2894</Words>
  <PresentationFormat>Экран (4:3)</PresentationFormat>
  <Paragraphs>234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Слайд 1</vt:lpstr>
      <vt:lpstr>Слайд 2</vt:lpstr>
      <vt:lpstr>Слайд 3</vt:lpstr>
      <vt:lpstr>Выпишите лексические и грамматические явления в 1-2 и 18-19  предложениях, объясните их роль в тексте. Воспользуйтесь Толковым словарём.</vt:lpstr>
      <vt:lpstr>Проверим</vt:lpstr>
      <vt:lpstr>Используя лексические и грамматические явления в 1, 2 и 18 предложениях, заполните таблицу</vt:lpstr>
      <vt:lpstr>Слайд 7</vt:lpstr>
      <vt:lpstr> Выделите ключевые слова в предложенной цитате   </vt:lpstr>
      <vt:lpstr>Комментируем высказывание</vt:lpstr>
      <vt:lpstr>Слайд 10</vt:lpstr>
      <vt:lpstr>Слайд 11</vt:lpstr>
      <vt:lpstr>Лексические явления и их роль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Найдите средства выразительности в предложениях №5, 9, 10, 15, 16, объясните их роль в тексте</vt:lpstr>
      <vt:lpstr>Групповые задания: найдите средства выразительности в предложениях №5, 9, 10, 15, объясните их роль в тексте</vt:lpstr>
      <vt:lpstr>Слайд 22</vt:lpstr>
      <vt:lpstr>15.1. Сочинение – результат коллективной работы</vt:lpstr>
      <vt:lpstr>Сочинение-рассуждение на тему, связанную с анализом исходного текста</vt:lpstr>
      <vt:lpstr>Слайд 25</vt:lpstr>
      <vt:lpstr>Слайд 26</vt:lpstr>
      <vt:lpstr>Слайд 27</vt:lpstr>
      <vt:lpstr>Будем доказывать главную мысль текста, выраженную в его финале </vt:lpstr>
      <vt:lpstr>Сочинение может быть, например, таким…</vt:lpstr>
      <vt:lpstr>Слайд 30</vt:lpstr>
      <vt:lpstr>Справедливость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сложное становится простым… №2</dc:title>
  <cp:lastModifiedBy>Никиша</cp:lastModifiedBy>
  <cp:revision>105</cp:revision>
  <dcterms:modified xsi:type="dcterms:W3CDTF">2014-10-12T10:16:03Z</dcterms:modified>
</cp:coreProperties>
</file>