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2" r:id="rId2"/>
  </p:sldMasterIdLst>
  <p:handoutMasterIdLst>
    <p:handoutMasterId r:id="rId16"/>
  </p:handoutMasterIdLst>
  <p:sldIdLst>
    <p:sldId id="258" r:id="rId3"/>
    <p:sldId id="259" r:id="rId4"/>
    <p:sldId id="268" r:id="rId5"/>
    <p:sldId id="272" r:id="rId6"/>
    <p:sldId id="267" r:id="rId7"/>
    <p:sldId id="264" r:id="rId8"/>
    <p:sldId id="265" r:id="rId9"/>
    <p:sldId id="266" r:id="rId10"/>
    <p:sldId id="263" r:id="rId11"/>
    <p:sldId id="274" r:id="rId12"/>
    <p:sldId id="271" r:id="rId13"/>
    <p:sldId id="275" r:id="rId14"/>
    <p:sldId id="276" r:id="rId15"/>
  </p:sldIdLst>
  <p:sldSz cx="9144000" cy="6858000" type="screen4x3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633741"/>
    <a:srgbClr val="FFD175"/>
    <a:srgbClr val="3718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3648068669527774E-2"/>
          <c:y val="3.462050599201065E-2"/>
          <c:w val="0.82618025751072965"/>
          <c:h val="0.93075898801597867"/>
        </c:manualLayout>
      </c:layout>
      <c:lineChart>
        <c:grouping val="stacked"/>
        <c:ser>
          <c:idx val="0"/>
          <c:order val="0"/>
          <c:spPr>
            <a:ln w="19287">
              <a:solidFill>
                <a:srgbClr val="FF0000"/>
              </a:solidFill>
              <a:prstDash val="solid"/>
            </a:ln>
          </c:spPr>
          <c:marker>
            <c:symbol val="diamond"/>
            <c:size val="2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cat>
            <c:strRef>
              <c:f>Лист2!$A$3:$A$14</c:f>
              <c:strCache>
                <c:ptCount val="12"/>
                <c:pt idx="0">
                  <c:v>"странная мысль наклеивалась в его голове"</c:v>
                </c:pt>
                <c:pt idx="1">
                  <c:v>встреча со старухой-процентщицей</c:v>
                </c:pt>
                <c:pt idx="2">
                  <c:v>подслушанный разговор студентов</c:v>
                </c:pt>
                <c:pt idx="3">
                  <c:v>задавлен нищетой</c:v>
                </c:pt>
                <c:pt idx="4">
                  <c:v>пробная встреча с жертвой</c:v>
                </c:pt>
                <c:pt idx="5">
                  <c:v>письмо матери</c:v>
                </c:pt>
                <c:pt idx="6">
                  <c:v>встреча с Мармеладовым</c:v>
                </c:pt>
                <c:pt idx="7">
                  <c:v>встреча с девочкой на мосту</c:v>
                </c:pt>
                <c:pt idx="8">
                  <c:v>страшный сон</c:v>
                </c:pt>
                <c:pt idx="9">
                  <c:v>подслушанный разговор мещанина…</c:v>
                </c:pt>
                <c:pt idx="10">
                  <c:v>убийство старухи</c:v>
                </c:pt>
                <c:pt idx="11">
                  <c:v>убийство Лизаветы</c:v>
                </c:pt>
              </c:strCache>
            </c:strRef>
          </c:cat>
          <c:val>
            <c:numRef>
              <c:f>Лист2!$B$3:$B$14</c:f>
              <c:numCache>
                <c:formatCode>General</c:formatCode>
                <c:ptCount val="12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0</c:v>
                </c:pt>
                <c:pt idx="5">
                  <c:v>6</c:v>
                </c:pt>
                <c:pt idx="6">
                  <c:v>8</c:v>
                </c:pt>
                <c:pt idx="7">
                  <c:v>10</c:v>
                </c:pt>
                <c:pt idx="8">
                  <c:v>0</c:v>
                </c:pt>
                <c:pt idx="9">
                  <c:v>10</c:v>
                </c:pt>
                <c:pt idx="10">
                  <c:v>12</c:v>
                </c:pt>
                <c:pt idx="11">
                  <c:v>14</c:v>
                </c:pt>
              </c:numCache>
            </c:numRef>
          </c:val>
        </c:ser>
        <c:marker val="1"/>
        <c:axId val="93113344"/>
        <c:axId val="93181440"/>
      </c:lineChart>
      <c:catAx>
        <c:axId val="93113344"/>
        <c:scaling>
          <c:orientation val="minMax"/>
        </c:scaling>
        <c:delete val="1"/>
        <c:axPos val="b"/>
        <c:tickLblPos val="nextTo"/>
        <c:crossAx val="93181440"/>
        <c:crosses val="autoZero"/>
        <c:auto val="1"/>
        <c:lblAlgn val="ctr"/>
        <c:lblOffset val="100"/>
      </c:catAx>
      <c:valAx>
        <c:axId val="93181440"/>
        <c:scaling>
          <c:orientation val="minMax"/>
        </c:scaling>
        <c:axPos val="l"/>
        <c:majorGridlines>
          <c:spPr>
            <a:ln w="1608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160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7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3113344"/>
        <c:crosses val="autoZero"/>
        <c:crossBetween val="between"/>
      </c:valAx>
      <c:spPr>
        <a:solidFill>
          <a:srgbClr val="339966"/>
        </a:solidFill>
        <a:ln w="6428">
          <a:solidFill>
            <a:srgbClr val="339966"/>
          </a:solidFill>
          <a:prstDash val="solid"/>
        </a:ln>
      </c:spPr>
    </c:plotArea>
    <c:plotVisOnly val="1"/>
    <c:dispBlanksAs val="zero"/>
  </c:chart>
  <c:spPr>
    <a:solidFill>
      <a:srgbClr val="FFFFFF"/>
    </a:solidFill>
    <a:ln w="1608">
      <a:solidFill>
        <a:srgbClr val="000000"/>
      </a:solidFill>
      <a:prstDash val="solid"/>
    </a:ln>
  </c:spPr>
  <c:txPr>
    <a:bodyPr/>
    <a:lstStyle/>
    <a:p>
      <a:pPr>
        <a:defRPr sz="77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23699565571544948"/>
          <c:y val="4.7499305233904575E-2"/>
          <c:w val="0.76300434428455099"/>
          <c:h val="0.45066519261414761"/>
        </c:manualLayout>
      </c:layout>
      <c:lineChart>
        <c:grouping val="stacked"/>
        <c:ser>
          <c:idx val="0"/>
          <c:order val="0"/>
          <c:spPr>
            <a:ln w="29813">
              <a:solidFill>
                <a:srgbClr val="FF0000"/>
              </a:solidFill>
              <a:prstDash val="solid"/>
            </a:ln>
          </c:spPr>
          <c:marker>
            <c:symbol val="diamond"/>
            <c:size val="6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cat>
            <c:strRef>
              <c:f>Лист2!$A$3:$A$14</c:f>
              <c:strCache>
                <c:ptCount val="12"/>
                <c:pt idx="0">
                  <c:v>"странная мысль наклевывалась в его голове"</c:v>
                </c:pt>
                <c:pt idx="1">
                  <c:v>встреча со старухой-процентщицей</c:v>
                </c:pt>
                <c:pt idx="2">
                  <c:v>подслушанный разговор студентов</c:v>
                </c:pt>
                <c:pt idx="3">
                  <c:v>задавлен нищетой</c:v>
                </c:pt>
                <c:pt idx="4">
                  <c:v>пробная встреча с жертвой</c:v>
                </c:pt>
                <c:pt idx="5">
                  <c:v>встреча с Мармеладовым</c:v>
                </c:pt>
                <c:pt idx="6">
                  <c:v>письмо матери</c:v>
                </c:pt>
                <c:pt idx="7">
                  <c:v>встреча с девочкой на мосту</c:v>
                </c:pt>
                <c:pt idx="8">
                  <c:v>страшный сон</c:v>
                </c:pt>
                <c:pt idx="9">
                  <c:v>подслушанный разговор мещанина…</c:v>
                </c:pt>
                <c:pt idx="10">
                  <c:v>убийство старухи</c:v>
                </c:pt>
                <c:pt idx="11">
                  <c:v>убийство Лизаветы</c:v>
                </c:pt>
              </c:strCache>
            </c:strRef>
          </c:cat>
          <c:val>
            <c:numRef>
              <c:f>Лист2!$B$3:$B$14</c:f>
              <c:numCache>
                <c:formatCode>General</c:formatCode>
                <c:ptCount val="12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0</c:v>
                </c:pt>
                <c:pt idx="5">
                  <c:v>6</c:v>
                </c:pt>
                <c:pt idx="6">
                  <c:v>8</c:v>
                </c:pt>
                <c:pt idx="7">
                  <c:v>10</c:v>
                </c:pt>
                <c:pt idx="8">
                  <c:v>0</c:v>
                </c:pt>
                <c:pt idx="9">
                  <c:v>10</c:v>
                </c:pt>
                <c:pt idx="10">
                  <c:v>12</c:v>
                </c:pt>
                <c:pt idx="11">
                  <c:v>14</c:v>
                </c:pt>
              </c:numCache>
            </c:numRef>
          </c:val>
        </c:ser>
        <c:marker val="1"/>
        <c:axId val="93402240"/>
        <c:axId val="93404160"/>
      </c:lineChart>
      <c:catAx>
        <c:axId val="93402240"/>
        <c:scaling>
          <c:orientation val="minMax"/>
        </c:scaling>
        <c:axPos val="b"/>
        <c:numFmt formatCode="General" sourceLinked="1"/>
        <c:tickLblPos val="nextTo"/>
        <c:spPr>
          <a:ln w="2484">
            <a:solidFill>
              <a:srgbClr val="000000"/>
            </a:solidFill>
            <a:prstDash val="solid"/>
          </a:ln>
        </c:spPr>
        <c:txPr>
          <a:bodyPr rot="-2700000" vert="horz"/>
          <a:lstStyle/>
          <a:p>
            <a:pPr>
              <a:defRPr sz="15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3404160"/>
        <c:crosses val="autoZero"/>
        <c:auto val="1"/>
        <c:lblAlgn val="ctr"/>
        <c:lblOffset val="100"/>
        <c:tickLblSkip val="1"/>
        <c:tickMarkSkip val="2"/>
      </c:catAx>
      <c:valAx>
        <c:axId val="93404160"/>
        <c:scaling>
          <c:orientation val="minMax"/>
        </c:scaling>
        <c:axPos val="l"/>
        <c:majorGridlines>
          <c:spPr>
            <a:ln w="2484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248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4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3402240"/>
        <c:crosses val="autoZero"/>
        <c:crossBetween val="between"/>
      </c:valAx>
      <c:spPr>
        <a:solidFill>
          <a:srgbClr val="339966"/>
        </a:solidFill>
        <a:ln w="9937">
          <a:solidFill>
            <a:srgbClr val="339966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zero"/>
  </c:chart>
  <c:spPr>
    <a:solidFill>
      <a:srgbClr val="FFFFFF"/>
    </a:solidFill>
    <a:ln w="2484">
      <a:solidFill>
        <a:srgbClr val="000000"/>
      </a:solidFill>
      <a:prstDash val="solid"/>
    </a:ln>
  </c:spPr>
  <c:txPr>
    <a:bodyPr/>
    <a:lstStyle/>
    <a:p>
      <a:pPr>
        <a:defRPr sz="94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858FB35-6F68-41CD-A65A-C57A7C18163C}" type="datetimeFigureOut">
              <a:rPr lang="ru-RU"/>
              <a:pPr>
                <a:defRPr/>
              </a:pPr>
              <a:t>03.07.2009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22C7CAC-CD9D-4BCB-8AE4-DF38AD4DF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0D31-711B-44DF-816D-DBD2FB6ADD73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F32D3-5090-40C7-9B62-FF57AB04B4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7386B-97D0-4F63-A375-8178F1233430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B4FF1-CD12-4BE4-8C99-743B85D39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927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7928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4EF9D-00C1-482F-87AA-7FC23D95D5C9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12293-4156-43F2-831B-3585BEA2C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8668C-FE5A-49DE-BDAA-3A124E8B03AD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0DDF4-0EBE-4ACE-AACF-D1FF32B65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DBEDD-64BB-46C4-A27A-418CE0DB1301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ECDE5-C86D-4E04-9F3F-A04AF59E1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3D7A8-E9FB-4CE7-AAF9-01C72C77DC67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DB51F-F614-4FF6-BE98-8ADC5712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B3539-F7E5-4E62-B903-4E682BDB00D8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7AB0F-A834-40FD-9AD0-3D3E275A1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04CBC-42AE-4572-8450-E4760F52BD7E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FFC56-8DB9-41DA-BFD8-FBEF3C32E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E5268-923E-4DEB-8621-6509C20F8E9F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82AE4-B143-4C6F-AF40-D7536F527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098CF-20BC-4475-91F1-537B2EDDC145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7E571-6EC2-4992-A4FC-1F9515D51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C3847-18DE-4405-832C-52CF3957D6CC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0DD07-3EC2-4FAC-B12E-73F0D57457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5687F-DEF1-46C1-90F2-421545DB3651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6DD8A-372B-4AED-9014-C81107513B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C0E40-0998-4B8C-B82E-166336BE96E8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A7EA0-636F-400B-8259-D12AE5D29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5201E-CA77-4E53-8CA1-06F28A13BCFF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B482A-3273-45B9-92F1-CB67243473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34CD5-7A6F-4CC5-9884-29F50EB52E97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D10B4-A611-4C46-9AC9-D5FB3D8F21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83412-6E8B-4CBE-92DD-C8585E5BFE5C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04D91-7313-46E9-880A-53A4347144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D9869-9551-497A-BEBB-55A7D13ABB92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C1B21-6512-40D5-949D-5FF716D10A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E1CD1-674F-40D5-B949-9ABCF48D0F4E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06507-359C-40E5-99BE-75C16FB3BD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52DB4-A073-477C-AF41-B0F350CCD255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CB109-F559-4137-B765-6F9FB2B95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717FB-6085-4775-84F5-34D305B3B684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38926-9C73-490C-BFD5-BC789340E3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D55B0-F294-4167-AED3-D5CCB365BD44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94DCF-64D3-413B-A065-C4E88F15FD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053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3CAEA3-6F05-4064-B70B-D4A950DA3E98}" type="datetimeFigureOut">
              <a:rPr lang="en-US"/>
              <a:pPr>
                <a:defRPr/>
              </a:pPr>
              <a:t>7/3/2009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31BAF0-EA6F-46FF-8DAF-2A005E232C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54" r:id="rId3"/>
    <p:sldLayoutId id="2147483969" r:id="rId4"/>
    <p:sldLayoutId id="2147483955" r:id="rId5"/>
    <p:sldLayoutId id="2147483970" r:id="rId6"/>
    <p:sldLayoutId id="2147483971" r:id="rId7"/>
    <p:sldLayoutId id="2147483972" r:id="rId8"/>
    <p:sldLayoutId id="2147483956" r:id="rId9"/>
    <p:sldLayoutId id="2147483973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36867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68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69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0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1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2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3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4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5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6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7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8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79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0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1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2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3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4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5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6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7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8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89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0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1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2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3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4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5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6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7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8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899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900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6901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902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6903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fld id="{18962748-C5AB-412D-8304-FA622FB14A04}" type="datetimeFigureOut">
              <a:rPr lang="en-US"/>
              <a:pPr>
                <a:defRPr/>
              </a:pPr>
              <a:t>7/3/2009</a:t>
            </a:fld>
            <a:endParaRPr lang="ru-RU"/>
          </a:p>
        </p:txBody>
      </p:sp>
      <p:sp>
        <p:nvSpPr>
          <p:cNvPr id="36904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905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BA331411-9EE7-4F5F-8F44-9BBA8F44B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74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81000" y="381000"/>
            <a:ext cx="8610600" cy="1222375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ru-RU" sz="6000" smtClean="0">
                <a:solidFill>
                  <a:srgbClr val="633741"/>
                </a:solidFill>
              </a:rPr>
              <a:t>Теория Раскольникова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вал 16"/>
          <p:cNvSpPr>
            <a:spLocks noChangeArrowheads="1"/>
          </p:cNvSpPr>
          <p:nvPr/>
        </p:nvSpPr>
        <p:spPr bwMode="auto">
          <a:xfrm rot="13075744">
            <a:off x="2519363" y="900113"/>
            <a:ext cx="4478337" cy="4541837"/>
          </a:xfrm>
          <a:prstGeom prst="ellipse">
            <a:avLst/>
          </a:prstGeom>
          <a:gradFill rotWithShape="0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16200000" scaled="0"/>
          </a:gradFill>
          <a:ln w="25400" algn="ctr">
            <a:solidFill>
              <a:srgbClr val="B67800"/>
            </a:solidFill>
            <a:round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505200" y="2667000"/>
            <a:ext cx="2667000" cy="1069975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ru-RU" sz="4800" dirty="0" smtClean="0">
                <a:solidFill>
                  <a:srgbClr val="633741"/>
                </a:solidFill>
              </a:rPr>
              <a:t>теория</a:t>
            </a:r>
          </a:p>
        </p:txBody>
      </p:sp>
      <p:sp>
        <p:nvSpPr>
          <p:cNvPr id="3" name="Заголовок 1"/>
          <p:cNvSpPr>
            <a:spLocks/>
          </p:cNvSpPr>
          <p:nvPr/>
        </p:nvSpPr>
        <p:spPr bwMode="auto">
          <a:xfrm>
            <a:off x="762000" y="28956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Преступление</a:t>
            </a:r>
          </a:p>
        </p:txBody>
      </p:sp>
      <p:sp>
        <p:nvSpPr>
          <p:cNvPr id="4" name="Заголовок 1"/>
          <p:cNvSpPr>
            <a:spLocks/>
          </p:cNvSpPr>
          <p:nvPr/>
        </p:nvSpPr>
        <p:spPr bwMode="auto">
          <a:xfrm>
            <a:off x="762000" y="18288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Признание Соне</a:t>
            </a:r>
          </a:p>
        </p:txBody>
      </p:sp>
      <p:sp>
        <p:nvSpPr>
          <p:cNvPr id="5" name="Заголовок 1"/>
          <p:cNvSpPr>
            <a:spLocks/>
          </p:cNvSpPr>
          <p:nvPr/>
        </p:nvSpPr>
        <p:spPr bwMode="auto">
          <a:xfrm>
            <a:off x="1371600" y="990600"/>
            <a:ext cx="2590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Разговор с Дуней</a:t>
            </a:r>
          </a:p>
        </p:txBody>
      </p:sp>
      <p:sp>
        <p:nvSpPr>
          <p:cNvPr id="6" name="Заголовок 1"/>
          <p:cNvSpPr>
            <a:spLocks/>
          </p:cNvSpPr>
          <p:nvPr/>
        </p:nvSpPr>
        <p:spPr bwMode="auto">
          <a:xfrm>
            <a:off x="3657600" y="228600"/>
            <a:ext cx="2286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«Покаяние» на площади</a:t>
            </a:r>
          </a:p>
        </p:txBody>
      </p:sp>
      <p:sp>
        <p:nvSpPr>
          <p:cNvPr id="7" name="Заголовок 1"/>
          <p:cNvSpPr>
            <a:spLocks/>
          </p:cNvSpPr>
          <p:nvPr/>
        </p:nvSpPr>
        <p:spPr bwMode="auto">
          <a:xfrm>
            <a:off x="6248400" y="1676400"/>
            <a:ext cx="2286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Поведение на суде</a:t>
            </a:r>
          </a:p>
        </p:txBody>
      </p:sp>
      <p:sp>
        <p:nvSpPr>
          <p:cNvPr id="8" name="Заголовок 1"/>
          <p:cNvSpPr>
            <a:spLocks/>
          </p:cNvSpPr>
          <p:nvPr/>
        </p:nvSpPr>
        <p:spPr bwMode="auto">
          <a:xfrm>
            <a:off x="6629400" y="28194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Поведение на каторге</a:t>
            </a:r>
          </a:p>
        </p:txBody>
      </p:sp>
      <p:sp>
        <p:nvSpPr>
          <p:cNvPr id="9" name="Заголовок 1"/>
          <p:cNvSpPr>
            <a:spLocks/>
          </p:cNvSpPr>
          <p:nvPr/>
        </p:nvSpPr>
        <p:spPr bwMode="auto">
          <a:xfrm>
            <a:off x="6858000" y="37338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Сон на каторге</a:t>
            </a:r>
          </a:p>
        </p:txBody>
      </p:sp>
      <p:sp>
        <p:nvSpPr>
          <p:cNvPr id="10" name="Заголовок 1"/>
          <p:cNvSpPr>
            <a:spLocks/>
          </p:cNvSpPr>
          <p:nvPr/>
        </p:nvSpPr>
        <p:spPr bwMode="auto">
          <a:xfrm>
            <a:off x="6324600" y="42672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Любуется весенним пейзажем</a:t>
            </a:r>
          </a:p>
        </p:txBody>
      </p:sp>
      <p:sp>
        <p:nvSpPr>
          <p:cNvPr id="11" name="Заголовок 1"/>
          <p:cNvSpPr>
            <a:spLocks/>
          </p:cNvSpPr>
          <p:nvPr/>
        </p:nvSpPr>
        <p:spPr bwMode="auto">
          <a:xfrm>
            <a:off x="5867400" y="51054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Изменился по отношению к Соне</a:t>
            </a:r>
          </a:p>
        </p:txBody>
      </p:sp>
      <p:sp>
        <p:nvSpPr>
          <p:cNvPr id="12" name="Заголовок 1"/>
          <p:cNvSpPr>
            <a:spLocks/>
          </p:cNvSpPr>
          <p:nvPr/>
        </p:nvSpPr>
        <p:spPr bwMode="auto">
          <a:xfrm>
            <a:off x="4800600" y="54864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Начал говорить с людьми</a:t>
            </a:r>
          </a:p>
        </p:txBody>
      </p:sp>
      <p:sp>
        <p:nvSpPr>
          <p:cNvPr id="13" name="Заголовок 1"/>
          <p:cNvSpPr>
            <a:spLocks/>
          </p:cNvSpPr>
          <p:nvPr/>
        </p:nvSpPr>
        <p:spPr bwMode="auto">
          <a:xfrm>
            <a:off x="2667000" y="53340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Взял Евангелие</a:t>
            </a:r>
          </a:p>
        </p:txBody>
      </p:sp>
      <p:sp>
        <p:nvSpPr>
          <p:cNvPr id="14" name="Заголовок 1"/>
          <p:cNvSpPr>
            <a:spLocks/>
          </p:cNvSpPr>
          <p:nvPr/>
        </p:nvSpPr>
        <p:spPr bwMode="auto">
          <a:xfrm>
            <a:off x="1600200" y="48006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Он раскаялся</a:t>
            </a:r>
          </a:p>
        </p:txBody>
      </p:sp>
      <p:sp>
        <p:nvSpPr>
          <p:cNvPr id="15" name="Заголовок 1"/>
          <p:cNvSpPr>
            <a:spLocks/>
          </p:cNvSpPr>
          <p:nvPr/>
        </p:nvSpPr>
        <p:spPr bwMode="auto">
          <a:xfrm>
            <a:off x="990600" y="38100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u="sng" dirty="0">
                <a:solidFill>
                  <a:srgbClr val="633741"/>
                </a:solidFill>
                <a:effectLst>
                  <a:outerShdw blurRad="38100" dist="38100" dir="2700000" algn="tl">
                    <a:schemeClr val="bg2">
                      <a:lumMod val="40000"/>
                      <a:lumOff val="60000"/>
                    </a:schemeClr>
                  </a:outerShdw>
                </a:effectLst>
              </a:rPr>
              <a:t>Он хочет жить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81000" y="381000"/>
            <a:ext cx="8610600" cy="1222375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ru-RU" smtClean="0">
                <a:solidFill>
                  <a:srgbClr val="633741"/>
                </a:solidFill>
              </a:rPr>
              <a:t>Так что победило: душа или теория?</a:t>
            </a:r>
          </a:p>
        </p:txBody>
      </p:sp>
      <p:sp>
        <p:nvSpPr>
          <p:cNvPr id="4" name="Заголовок 1"/>
          <p:cNvSpPr>
            <a:spLocks/>
          </p:cNvSpPr>
          <p:nvPr/>
        </p:nvSpPr>
        <p:spPr bwMode="auto">
          <a:xfrm>
            <a:off x="4343400" y="5715000"/>
            <a:ext cx="228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2">
                <a:lumMod val="40000"/>
                <a:lumOff val="6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ru-RU" sz="3600" b="1" dirty="0">
                <a:solidFill>
                  <a:srgbClr val="63374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душа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/>
        <p:txBody>
          <a:bodyPr anchor="t"/>
          <a:lstStyle/>
          <a:p>
            <a:pPr eaLnBrk="1" hangingPunct="1">
              <a:defRPr/>
            </a:pPr>
            <a:r>
              <a:rPr lang="ru-RU" sz="5400" smtClean="0">
                <a:solidFill>
                  <a:srgbClr val="633741"/>
                </a:solidFill>
              </a:rPr>
              <a:t>Вывод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3600" b="1" smtClean="0">
                <a:solidFill>
                  <a:srgbClr val="633741"/>
                </a:solidFill>
                <a:effectLst/>
              </a:rPr>
              <a:t>Бесчеловечная идея привела Раскольникова к разладу с людьми, поставила его в противоестественные отношения с человеком в себе. И, только раскаявшись, герой вновь обретает себя.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/>
        <p:txBody>
          <a:bodyPr anchor="t"/>
          <a:lstStyle/>
          <a:p>
            <a:pPr eaLnBrk="1" hangingPunct="1">
              <a:defRPr/>
            </a:pPr>
            <a:r>
              <a:rPr lang="ru-RU" sz="5400" dirty="0" smtClean="0">
                <a:solidFill>
                  <a:srgbClr val="633741"/>
                </a:solidFill>
              </a:rPr>
              <a:t>Домашнее задание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rgbClr val="633741"/>
                </a:solidFill>
              </a:rPr>
              <a:t>о Лужине – </a:t>
            </a:r>
            <a:r>
              <a:rPr lang="ru-RU" sz="3600" b="1" dirty="0" smtClean="0">
                <a:solidFill>
                  <a:srgbClr val="633741"/>
                </a:solidFill>
              </a:rPr>
              <a:t>Часть 1, гл. 3.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633741"/>
                </a:solidFill>
              </a:rPr>
              <a:t>Часть 2, гл. 5.</a:t>
            </a:r>
            <a:endParaRPr lang="ru-RU" sz="3600" dirty="0" smtClean="0">
              <a:solidFill>
                <a:srgbClr val="633741"/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633741"/>
                </a:solidFill>
              </a:rPr>
              <a:t>Часть 4, гл. 2, 3</a:t>
            </a:r>
            <a:endParaRPr lang="ru-RU" sz="3600" dirty="0" smtClean="0">
              <a:solidFill>
                <a:srgbClr val="633741"/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633741"/>
                </a:solidFill>
              </a:rPr>
              <a:t>Часть 5, гл. 3.</a:t>
            </a:r>
            <a:endParaRPr lang="ru-RU" sz="3600" dirty="0" smtClean="0">
              <a:solidFill>
                <a:srgbClr val="633741"/>
              </a:solidFill>
            </a:endParaRPr>
          </a:p>
          <a:p>
            <a:pPr>
              <a:defRPr/>
            </a:pPr>
            <a:r>
              <a:rPr lang="ru-RU" sz="3600" dirty="0" smtClean="0">
                <a:solidFill>
                  <a:srgbClr val="633741"/>
                </a:solidFill>
              </a:rPr>
              <a:t>о </a:t>
            </a:r>
            <a:r>
              <a:rPr lang="ru-RU" sz="3600" dirty="0" err="1" smtClean="0">
                <a:solidFill>
                  <a:srgbClr val="633741"/>
                </a:solidFill>
              </a:rPr>
              <a:t>Свидригайлове</a:t>
            </a:r>
            <a:r>
              <a:rPr lang="ru-RU" sz="3600" dirty="0" smtClean="0">
                <a:solidFill>
                  <a:srgbClr val="633741"/>
                </a:solidFill>
              </a:rPr>
              <a:t> – </a:t>
            </a:r>
            <a:r>
              <a:rPr lang="ru-RU" sz="3600" b="1" dirty="0" smtClean="0">
                <a:solidFill>
                  <a:srgbClr val="633741"/>
                </a:solidFill>
              </a:rPr>
              <a:t>Часть 1, гл. 3</a:t>
            </a:r>
            <a:endParaRPr lang="ru-RU" sz="3600" dirty="0" smtClean="0">
              <a:solidFill>
                <a:srgbClr val="633741"/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633741"/>
                </a:solidFill>
              </a:rPr>
              <a:t>Часть 4, гл. 2</a:t>
            </a:r>
            <a:endParaRPr lang="ru-RU" sz="3600" dirty="0" smtClean="0">
              <a:solidFill>
                <a:srgbClr val="633741"/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633741"/>
                </a:solidFill>
              </a:rPr>
              <a:t>Часть 6, гл. 5.</a:t>
            </a:r>
            <a:endParaRPr lang="ru-RU" sz="3600" dirty="0" smtClean="0">
              <a:solidFill>
                <a:srgbClr val="633741"/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633741"/>
                </a:solidFill>
              </a:rPr>
              <a:t> </a:t>
            </a:r>
          </a:p>
          <a:p>
            <a:pPr marL="0" indent="0">
              <a:buFont typeface="Wingdings" pitchFamily="2" charset="2"/>
              <a:buNone/>
              <a:defRPr/>
            </a:pPr>
            <a:endParaRPr lang="ru-RU" sz="3600" b="1" dirty="0" smtClean="0">
              <a:solidFill>
                <a:srgbClr val="63374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81000" y="381000"/>
            <a:ext cx="8610600" cy="1222375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ru-RU" sz="5400" smtClean="0">
                <a:solidFill>
                  <a:srgbClr val="633741"/>
                </a:solidFill>
              </a:rPr>
              <a:t>Проверка д/з </a:t>
            </a:r>
            <a:br>
              <a:rPr lang="ru-RU" sz="5400" smtClean="0">
                <a:solidFill>
                  <a:srgbClr val="633741"/>
                </a:solidFill>
              </a:rPr>
            </a:br>
            <a:r>
              <a:rPr lang="ru-RU" sz="5400" smtClean="0">
                <a:solidFill>
                  <a:srgbClr val="633741"/>
                </a:solidFill>
              </a:rPr>
              <a:t>«Путь на плаху»</a:t>
            </a: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52400" y="2209800"/>
          <a:ext cx="88392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81000" y="381000"/>
            <a:ext cx="8610600" cy="1222375"/>
          </a:xfrm>
        </p:spPr>
        <p:txBody>
          <a:bodyPr anchor="t">
            <a:normAutofit/>
          </a:bodyPr>
          <a:lstStyle/>
          <a:p>
            <a:pPr algn="l" eaLnBrk="1" hangingPunct="1">
              <a:defRPr/>
            </a:pPr>
            <a:endParaRPr lang="ru-RU" sz="5400" smtClean="0">
              <a:solidFill>
                <a:srgbClr val="633741"/>
              </a:solidFill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52400" y="169863"/>
          <a:ext cx="8839200" cy="6688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81000" y="381000"/>
            <a:ext cx="8610600" cy="1222375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ru-RU" sz="4800" dirty="0" smtClean="0">
                <a:solidFill>
                  <a:srgbClr val="633741"/>
                </a:solidFill>
              </a:rPr>
              <a:t>   Роман «Преступление и наказание» - это не только психологический отчет об одном преступлении, но и </a:t>
            </a:r>
            <a:r>
              <a:rPr lang="ru-RU" sz="4800" b="1" u="sng" dirty="0" smtClean="0">
                <a:solidFill>
                  <a:srgbClr val="633741"/>
                </a:solidFill>
              </a:rPr>
              <a:t>философский</a:t>
            </a:r>
            <a:r>
              <a:rPr lang="ru-RU" sz="4800" dirty="0" smtClean="0">
                <a:solidFill>
                  <a:srgbClr val="633741"/>
                </a:solidFill>
              </a:rPr>
              <a:t> роман. </a:t>
            </a:r>
            <a:br>
              <a:rPr lang="ru-RU" sz="4800" dirty="0" smtClean="0">
                <a:solidFill>
                  <a:srgbClr val="633741"/>
                </a:solidFill>
              </a:rPr>
            </a:br>
            <a:r>
              <a:rPr lang="ru-RU" sz="4800" dirty="0" smtClean="0">
                <a:solidFill>
                  <a:srgbClr val="633741"/>
                </a:solidFill>
              </a:rPr>
              <a:t/>
            </a:r>
            <a:br>
              <a:rPr lang="ru-RU" sz="4800" dirty="0" smtClean="0">
                <a:solidFill>
                  <a:srgbClr val="633741"/>
                </a:solidFill>
              </a:rPr>
            </a:br>
            <a:r>
              <a:rPr lang="ru-RU" sz="4800" dirty="0" smtClean="0">
                <a:solidFill>
                  <a:srgbClr val="633741"/>
                </a:solidFill>
              </a:rPr>
              <a:t>   О чем спорят герои?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81000" y="381000"/>
            <a:ext cx="8610600" cy="1222375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ru-RU" sz="5400" dirty="0" smtClean="0">
                <a:solidFill>
                  <a:srgbClr val="633741"/>
                </a:solidFill>
              </a:rPr>
              <a:t>Что есть преступление?</a:t>
            </a:r>
            <a:br>
              <a:rPr lang="ru-RU" sz="5400" dirty="0" smtClean="0">
                <a:solidFill>
                  <a:srgbClr val="633741"/>
                </a:solidFill>
              </a:rPr>
            </a:br>
            <a:r>
              <a:rPr lang="ru-RU" sz="3200" u="sng" dirty="0" smtClean="0">
                <a:solidFill>
                  <a:srgbClr val="633741"/>
                </a:solidFill>
              </a:rPr>
              <a:t>Разумихин</a:t>
            </a:r>
            <a:r>
              <a:rPr lang="ru-RU" sz="3200" dirty="0" smtClean="0">
                <a:solidFill>
                  <a:srgbClr val="633741"/>
                </a:solidFill>
              </a:rPr>
              <a:t>: «…преступление есть протест против ненормальности социального устройства…» (Среда заела)</a:t>
            </a:r>
            <a:br>
              <a:rPr lang="ru-RU" sz="3200" dirty="0" smtClean="0">
                <a:solidFill>
                  <a:srgbClr val="633741"/>
                </a:solidFill>
              </a:rPr>
            </a:br>
            <a:r>
              <a:rPr lang="ru-RU" sz="3200" u="sng" dirty="0" smtClean="0">
                <a:solidFill>
                  <a:srgbClr val="633741"/>
                </a:solidFill>
              </a:rPr>
              <a:t>Порфирий Петрович</a:t>
            </a:r>
            <a:r>
              <a:rPr lang="ru-RU" sz="3200" dirty="0" smtClean="0">
                <a:solidFill>
                  <a:srgbClr val="633741"/>
                </a:solidFill>
              </a:rPr>
              <a:t>: «…среда многое в преступлении значит…»</a:t>
            </a:r>
            <a:br>
              <a:rPr lang="ru-RU" sz="3200" dirty="0" smtClean="0">
                <a:solidFill>
                  <a:srgbClr val="633741"/>
                </a:solidFill>
              </a:rPr>
            </a:br>
            <a:r>
              <a:rPr lang="ru-RU" sz="3200" u="sng" dirty="0" smtClean="0">
                <a:solidFill>
                  <a:srgbClr val="633741"/>
                </a:solidFill>
              </a:rPr>
              <a:t>Раскольников</a:t>
            </a:r>
            <a:r>
              <a:rPr lang="ru-RU" sz="3200" dirty="0" smtClean="0">
                <a:solidFill>
                  <a:srgbClr val="633741"/>
                </a:solidFill>
              </a:rPr>
              <a:t>: «</a:t>
            </a:r>
            <a:r>
              <a:rPr lang="ru-RU" sz="3200" u="sng" dirty="0" smtClean="0">
                <a:solidFill>
                  <a:srgbClr val="633741"/>
                </a:solidFill>
              </a:rPr>
              <a:t> </a:t>
            </a:r>
            <a:r>
              <a:rPr lang="ru-RU" sz="3200" dirty="0" smtClean="0">
                <a:solidFill>
                  <a:srgbClr val="633741"/>
                </a:solidFill>
              </a:rPr>
              <a:t>…существуют на свете… лица, которые могут… полное право имеют совершать всякие бесчинства и преступления» </a:t>
            </a:r>
            <a:br>
              <a:rPr lang="ru-RU" sz="3200" dirty="0" smtClean="0">
                <a:solidFill>
                  <a:srgbClr val="633741"/>
                </a:solidFill>
              </a:rPr>
            </a:br>
            <a:r>
              <a:rPr lang="ru-RU" sz="3200" dirty="0" smtClean="0">
                <a:solidFill>
                  <a:srgbClr val="633741"/>
                </a:solidFill>
              </a:rPr>
              <a:t>                                            (часть </a:t>
            </a:r>
            <a:r>
              <a:rPr lang="en-US" sz="3200" dirty="0" smtClean="0">
                <a:solidFill>
                  <a:srgbClr val="633741"/>
                </a:solidFill>
              </a:rPr>
              <a:t>III, </a:t>
            </a:r>
            <a:r>
              <a:rPr lang="ru-RU" sz="3200" dirty="0" smtClean="0">
                <a:solidFill>
                  <a:srgbClr val="633741"/>
                </a:solidFill>
              </a:rPr>
              <a:t>глава 5)</a:t>
            </a:r>
            <a:endParaRPr lang="ru-RU" sz="5400" dirty="0" smtClean="0">
              <a:solidFill>
                <a:srgbClr val="63374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81000" y="381000"/>
            <a:ext cx="8610600" cy="1222375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ru-RU" dirty="0" smtClean="0">
                <a:solidFill>
                  <a:srgbClr val="633741"/>
                </a:solidFill>
              </a:rPr>
              <a:t>   Вывод:</a:t>
            </a:r>
            <a:br>
              <a:rPr lang="ru-RU" dirty="0" smtClean="0">
                <a:solidFill>
                  <a:srgbClr val="633741"/>
                </a:solidFill>
              </a:rPr>
            </a:br>
            <a:r>
              <a:rPr lang="ru-RU" dirty="0" smtClean="0">
                <a:solidFill>
                  <a:srgbClr val="633741"/>
                </a:solidFill>
              </a:rPr>
              <a:t>по мнению Раскольникова, «все люди разделяются на </a:t>
            </a:r>
            <a:r>
              <a:rPr lang="en-US" dirty="0" smtClean="0">
                <a:solidFill>
                  <a:srgbClr val="633741"/>
                </a:solidFill>
              </a:rPr>
              <a:t>“</a:t>
            </a:r>
            <a:r>
              <a:rPr lang="ru-RU" dirty="0" smtClean="0">
                <a:solidFill>
                  <a:srgbClr val="633741"/>
                </a:solidFill>
              </a:rPr>
              <a:t>обыкновенных</a:t>
            </a:r>
            <a:r>
              <a:rPr lang="en-US" dirty="0" smtClean="0">
                <a:solidFill>
                  <a:srgbClr val="633741"/>
                </a:solidFill>
              </a:rPr>
              <a:t>”</a:t>
            </a:r>
            <a:r>
              <a:rPr lang="ru-RU" dirty="0" smtClean="0">
                <a:solidFill>
                  <a:srgbClr val="633741"/>
                </a:solidFill>
              </a:rPr>
              <a:t> и </a:t>
            </a:r>
            <a:r>
              <a:rPr lang="en-US" dirty="0" smtClean="0">
                <a:solidFill>
                  <a:srgbClr val="633741"/>
                </a:solidFill>
              </a:rPr>
              <a:t>“</a:t>
            </a:r>
            <a:r>
              <a:rPr lang="ru-RU" dirty="0" smtClean="0">
                <a:solidFill>
                  <a:srgbClr val="633741"/>
                </a:solidFill>
              </a:rPr>
              <a:t>необыкновенных</a:t>
            </a:r>
            <a:r>
              <a:rPr lang="en-US" dirty="0" smtClean="0">
                <a:solidFill>
                  <a:srgbClr val="633741"/>
                </a:solidFill>
              </a:rPr>
              <a:t>”</a:t>
            </a:r>
            <a:r>
              <a:rPr lang="ru-RU" dirty="0" smtClean="0">
                <a:solidFill>
                  <a:srgbClr val="633741"/>
                </a:solidFill>
              </a:rPr>
              <a:t>».</a:t>
            </a:r>
            <a:br>
              <a:rPr lang="ru-RU" dirty="0" smtClean="0">
                <a:solidFill>
                  <a:srgbClr val="633741"/>
                </a:solidFill>
              </a:rPr>
            </a:br>
            <a:r>
              <a:rPr lang="ru-RU" dirty="0" smtClean="0">
                <a:solidFill>
                  <a:srgbClr val="633741"/>
                </a:solidFill>
              </a:rPr>
              <a:t>     </a:t>
            </a:r>
            <a:br>
              <a:rPr lang="ru-RU" dirty="0" smtClean="0">
                <a:solidFill>
                  <a:srgbClr val="633741"/>
                </a:solidFill>
              </a:rPr>
            </a:br>
            <a:r>
              <a:rPr lang="ru-RU" dirty="0" smtClean="0">
                <a:solidFill>
                  <a:srgbClr val="633741"/>
                </a:solidFill>
              </a:rPr>
              <a:t>    Что понимает Раскольников под этим разделением людей?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117" name="Group 61"/>
          <p:cNvGraphicFramePr>
            <a:graphicFrameLocks noGrp="1"/>
          </p:cNvGraphicFramePr>
          <p:nvPr/>
        </p:nvGraphicFramePr>
        <p:xfrm>
          <a:off x="609600" y="0"/>
          <a:ext cx="8382000" cy="6230620"/>
        </p:xfrm>
        <a:graphic>
          <a:graphicData uri="http://schemas.openxmlformats.org/drawingml/2006/table">
            <a:tbl>
              <a:tblPr/>
              <a:tblGrid>
                <a:gridCol w="4114800"/>
                <a:gridCol w="4267200"/>
              </a:tblGrid>
              <a:tr h="4635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Люди делятся на два разряда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065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Необыкновенные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господин будущего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законодатели и установители человечества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Обыкновенные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господин настоящего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массы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твари дрожащие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</a:tr>
              <a:tr h="2601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ним относит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Ликурга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Солона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Магомета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Наполеона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Кеплерова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Ньютона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них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не писан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…»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остальные люди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Обязаны быть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послушными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118" name="Rectangle 62"/>
          <p:cNvSpPr>
            <a:spLocks noChangeArrowheads="1"/>
          </p:cNvSpPr>
          <p:nvPr/>
        </p:nvSpPr>
        <p:spPr bwMode="auto">
          <a:xfrm>
            <a:off x="914400" y="5851525"/>
            <a:ext cx="7716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63374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Какими чертами обладают представители двух разрядов людей?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28" name="Group 48"/>
          <p:cNvGraphicFramePr>
            <a:graphicFrameLocks noGrp="1"/>
          </p:cNvGraphicFramePr>
          <p:nvPr/>
        </p:nvGraphicFramePr>
        <p:xfrm>
          <a:off x="457200" y="457200"/>
          <a:ext cx="8382000" cy="6117590"/>
        </p:xfrm>
        <a:graphic>
          <a:graphicData uri="http://schemas.openxmlformats.org/drawingml/2006/table">
            <a:tbl>
              <a:tblPr/>
              <a:tblGrid>
                <a:gridCol w="4114800"/>
                <a:gridCol w="4267200"/>
              </a:tblGrid>
              <a:tr h="4635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</a:rPr>
                        <a:t>Черты людей, принадлежащих к двум разрядам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Необыкновенные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Обыкновенные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Franklin Gothic Book"/>
                          <a:cs typeface="Times New Roman" pitchFamily="18" charset="0"/>
                        </a:rPr>
                        <a:t>»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</a:tr>
              <a:tr h="2601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</a:rPr>
                        <a:t> имеют право разрешить себе  совершить преступление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</a:rPr>
                        <a:t> имеют право разрушения настоящего во имя лучшего будущего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</a:rPr>
                        <a:t> двигают мир и ведут его к цели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</a:rPr>
                        <a:t>Современники не признают их права на преступление, однако в будущем их оправдывают и возводят на пьедестал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</a:rPr>
                        <a:t>люди консервативные, живут в послушании, любят быть послушными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</a:rPr>
                        <a:t> обязаны быть послушными, потому что это их назначение, и тут решительно нет ничего для них унизительного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</a:rPr>
                        <a:t> обязаны приумножать мир численно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33741"/>
                          </a:solidFill>
                          <a:effectLst/>
                          <a:latin typeface="Times New Roman" pitchFamily="18" charset="0"/>
                        </a:rPr>
                        <a:t> Не признают права «необыкновенных» на совершение преступления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175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63374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2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81000" y="381000"/>
            <a:ext cx="8610600" cy="1222375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ru-RU" dirty="0" smtClean="0">
                <a:solidFill>
                  <a:srgbClr val="633741"/>
                </a:solidFill>
              </a:rPr>
              <a:t>К чему привела теория умного и доброго человека? </a:t>
            </a:r>
            <a:br>
              <a:rPr lang="ru-RU" dirty="0" smtClean="0">
                <a:solidFill>
                  <a:srgbClr val="633741"/>
                </a:solidFill>
              </a:rPr>
            </a:br>
            <a:r>
              <a:rPr lang="ru-RU" dirty="0" smtClean="0">
                <a:solidFill>
                  <a:srgbClr val="633741"/>
                </a:solidFill>
              </a:rPr>
              <a:t/>
            </a:r>
            <a:br>
              <a:rPr lang="ru-RU" dirty="0" smtClean="0">
                <a:solidFill>
                  <a:srgbClr val="633741"/>
                </a:solidFill>
              </a:rPr>
            </a:br>
            <a:r>
              <a:rPr lang="ru-RU" dirty="0" smtClean="0">
                <a:solidFill>
                  <a:srgbClr val="633741"/>
                </a:solidFill>
              </a:rPr>
              <a:t>Почему через </a:t>
            </a:r>
            <a:br>
              <a:rPr lang="ru-RU" dirty="0" smtClean="0">
                <a:solidFill>
                  <a:srgbClr val="633741"/>
                </a:solidFill>
              </a:rPr>
            </a:br>
            <a:r>
              <a:rPr lang="ru-RU" dirty="0" smtClean="0">
                <a:solidFill>
                  <a:srgbClr val="633741"/>
                </a:solidFill>
              </a:rPr>
              <a:t>весь урок </a:t>
            </a:r>
            <a:br>
              <a:rPr lang="ru-RU" dirty="0" smtClean="0">
                <a:solidFill>
                  <a:srgbClr val="633741"/>
                </a:solidFill>
              </a:rPr>
            </a:br>
            <a:r>
              <a:rPr lang="ru-RU" dirty="0" smtClean="0">
                <a:solidFill>
                  <a:srgbClr val="633741"/>
                </a:solidFill>
              </a:rPr>
              <a:t>проходит этот</a:t>
            </a:r>
            <a:br>
              <a:rPr lang="ru-RU" dirty="0" smtClean="0">
                <a:solidFill>
                  <a:srgbClr val="633741"/>
                </a:solidFill>
              </a:rPr>
            </a:br>
            <a:r>
              <a:rPr lang="ru-RU" dirty="0" smtClean="0">
                <a:solidFill>
                  <a:srgbClr val="633741"/>
                </a:solidFill>
              </a:rPr>
              <a:t>символ?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авновесие">
  <a:themeElements>
    <a:clrScheme name="Равновесие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Апекс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194</TotalTime>
  <Words>343</Words>
  <PresentationFormat>Экран (4:3)</PresentationFormat>
  <Paragraphs>73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Franklin Gothic Medium</vt:lpstr>
      <vt:lpstr>Franklin Gothic Book</vt:lpstr>
      <vt:lpstr>Wingdings 2</vt:lpstr>
      <vt:lpstr>Calibri</vt:lpstr>
      <vt:lpstr>Tahoma</vt:lpstr>
      <vt:lpstr>Wingdings</vt:lpstr>
      <vt:lpstr>Times New Roman</vt:lpstr>
      <vt:lpstr>Symbol</vt:lpstr>
      <vt:lpstr>Трек</vt:lpstr>
      <vt:lpstr>Равновесие</vt:lpstr>
      <vt:lpstr>Теория Раскольникова</vt:lpstr>
      <vt:lpstr>Проверка д/з  «Путь на плаху»</vt:lpstr>
      <vt:lpstr>Слайд 3</vt:lpstr>
      <vt:lpstr>   Роман «Преступление и наказание» - это не только психологический отчет об одном преступлении, но и философский роман.      О чем спорят герои?</vt:lpstr>
      <vt:lpstr>Что есть преступление? Разумихин: «…преступление есть протест против ненормальности социального устройства…» (Среда заела) Порфирий Петрович: «…среда многое в преступлении значит…» Раскольников: « …существуют на свете… лица, которые могут… полное право имеют совершать всякие бесчинства и преступления»                                              (часть III, глава 5)</vt:lpstr>
      <vt:lpstr>   Вывод: по мнению Раскольникова, «все люди разделяются на “обыкновенных” и “необыкновенных”».           Что понимает Раскольников под этим разделением людей?</vt:lpstr>
      <vt:lpstr>Слайд 7</vt:lpstr>
      <vt:lpstr>Слайд 8</vt:lpstr>
      <vt:lpstr>К чему привела теория умного и доброго человека?   Почему через  весь урок  проходит этот символ?</vt:lpstr>
      <vt:lpstr>теория</vt:lpstr>
      <vt:lpstr>Так что победило: душа или теория?</vt:lpstr>
      <vt:lpstr>Вывод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Home</cp:lastModifiedBy>
  <cp:revision>34</cp:revision>
  <dcterms:modified xsi:type="dcterms:W3CDTF">2009-07-03T16:16:23Z</dcterms:modified>
</cp:coreProperties>
</file>