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6" r:id="rId2"/>
    <p:sldId id="257" r:id="rId3"/>
    <p:sldId id="259" r:id="rId4"/>
    <p:sldId id="260" r:id="rId5"/>
    <p:sldId id="261" r:id="rId6"/>
    <p:sldId id="264" r:id="rId7"/>
    <p:sldId id="262" r:id="rId8"/>
    <p:sldId id="258" r:id="rId9"/>
    <p:sldId id="263" r:id="rId10"/>
    <p:sldId id="268" r:id="rId11"/>
    <p:sldId id="265" r:id="rId12"/>
    <p:sldId id="266" r:id="rId13"/>
    <p:sldId id="272" r:id="rId14"/>
    <p:sldId id="267" r:id="rId15"/>
    <p:sldId id="270" r:id="rId16"/>
    <p:sldId id="274" r:id="rId17"/>
    <p:sldId id="273" r:id="rId18"/>
    <p:sldId id="275" r:id="rId19"/>
    <p:sldId id="276" r:id="rId20"/>
    <p:sldId id="277" r:id="rId21"/>
    <p:sldId id="278" r:id="rId22"/>
    <p:sldId id="279" r:id="rId23"/>
    <p:sldId id="281" r:id="rId24"/>
    <p:sldId id="282" r:id="rId25"/>
    <p:sldId id="283" r:id="rId26"/>
    <p:sldId id="284" r:id="rId27"/>
    <p:sldId id="280" r:id="rId28"/>
    <p:sldId id="287" r:id="rId29"/>
    <p:sldId id="285" r:id="rId30"/>
    <p:sldId id="286" r:id="rId31"/>
    <p:sldId id="288" r:id="rId32"/>
    <p:sldId id="289" r:id="rId33"/>
    <p:sldId id="290" r:id="rId34"/>
    <p:sldId id="291" r:id="rId35"/>
    <p:sldId id="292" r:id="rId36"/>
    <p:sldId id="294" r:id="rId37"/>
    <p:sldId id="295" r:id="rId38"/>
    <p:sldId id="298" r:id="rId39"/>
    <p:sldId id="300" r:id="rId40"/>
    <p:sldId id="301" r:id="rId41"/>
    <p:sldId id="269"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E8B8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D6A69B-3BB6-4C6F-A280-F3B6F24191C2}" type="datetimeFigureOut">
              <a:rPr lang="ru-RU" smtClean="0"/>
              <a:t>22.12.2012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8F35E7-1F37-4CB0-AEF1-55D9FC5F9552}" type="slidenum">
              <a:rPr lang="ru-RU" smtClean="0"/>
              <a:t>‹#›</a:t>
            </a:fld>
            <a:endParaRPr lang="ru-RU"/>
          </a:p>
        </p:txBody>
      </p:sp>
    </p:spTree>
    <p:extLst>
      <p:ext uri="{BB962C8B-B14F-4D97-AF65-F5344CB8AC3E}">
        <p14:creationId xmlns:p14="http://schemas.microsoft.com/office/powerpoint/2010/main" val="584744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C8F35E7-1F37-4CB0-AEF1-55D9FC5F9552}" type="slidenum">
              <a:rPr lang="ru-RU" smtClean="0"/>
              <a:t>8</a:t>
            </a:fld>
            <a:endParaRPr lang="ru-RU"/>
          </a:p>
        </p:txBody>
      </p:sp>
    </p:spTree>
    <p:extLst>
      <p:ext uri="{BB962C8B-B14F-4D97-AF65-F5344CB8AC3E}">
        <p14:creationId xmlns:p14="http://schemas.microsoft.com/office/powerpoint/2010/main" val="2477311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37890" name="Rectangle 2050"/>
          <p:cNvSpPr>
            <a:spLocks noGrp="1" noChangeArrowheads="1"/>
          </p:cNvSpPr>
          <p:nvPr>
            <p:ph type="ctrTitle"/>
          </p:nvPr>
        </p:nvSpPr>
        <p:spPr>
          <a:xfrm>
            <a:off x="685800" y="1219200"/>
            <a:ext cx="7772400" cy="1143000"/>
          </a:xfrm>
        </p:spPr>
        <p:txBody>
          <a:bodyPr anchorCtr="1"/>
          <a:lstStyle>
            <a:lvl1pPr>
              <a:defRPr sz="4000">
                <a:solidFill>
                  <a:schemeClr val="tx1"/>
                </a:solidFill>
              </a:defRPr>
            </a:lvl1pPr>
          </a:lstStyle>
          <a:p>
            <a:pPr lvl="0"/>
            <a:r>
              <a:rPr lang="ru-RU" noProof="0" smtClean="0"/>
              <a:t>Образец заголовка</a:t>
            </a:r>
          </a:p>
        </p:txBody>
      </p:sp>
      <p:sp>
        <p:nvSpPr>
          <p:cNvPr id="37891" name="Rectangle 2051"/>
          <p:cNvSpPr>
            <a:spLocks noGrp="1" noChangeArrowheads="1"/>
          </p:cNvSpPr>
          <p:nvPr>
            <p:ph type="subTitle" idx="1"/>
          </p:nvPr>
        </p:nvSpPr>
        <p:spPr>
          <a:xfrm>
            <a:off x="1371600" y="2667000"/>
            <a:ext cx="6400800" cy="1752600"/>
          </a:xfrm>
        </p:spPr>
        <p:txBody>
          <a:bodyPr/>
          <a:lstStyle>
            <a:lvl1pPr marL="0" indent="0" algn="ctr">
              <a:buFontTx/>
              <a:buNone/>
              <a:defRPr sz="2800"/>
            </a:lvl1pPr>
          </a:lstStyle>
          <a:p>
            <a:pPr lvl="0"/>
            <a:r>
              <a:rPr lang="ru-RU" noProof="0" smtClean="0"/>
              <a:t>Образец подзаголовка</a:t>
            </a:r>
          </a:p>
        </p:txBody>
      </p:sp>
      <p:grpSp>
        <p:nvGrpSpPr>
          <p:cNvPr id="37892" name="Group 2052"/>
          <p:cNvGrpSpPr>
            <a:grpSpLocks/>
          </p:cNvGrpSpPr>
          <p:nvPr/>
        </p:nvGrpSpPr>
        <p:grpSpPr bwMode="auto">
          <a:xfrm>
            <a:off x="177800" y="230188"/>
            <a:ext cx="203200" cy="6503987"/>
            <a:chOff x="112" y="145"/>
            <a:chExt cx="128" cy="4097"/>
          </a:xfrm>
        </p:grpSpPr>
        <p:sp>
          <p:nvSpPr>
            <p:cNvPr id="37893" name="Rectangle 2053"/>
            <p:cNvSpPr>
              <a:spLocks noChangeArrowheads="1"/>
            </p:cNvSpPr>
            <p:nvPr/>
          </p:nvSpPr>
          <p:spPr bwMode="auto">
            <a:xfrm flipH="1">
              <a:off x="192" y="162"/>
              <a:ext cx="48" cy="4080"/>
            </a:xfrm>
            <a:prstGeom prst="rect">
              <a:avLst/>
            </a:prstGeom>
            <a:gradFill rotWithShape="0">
              <a:gsLst>
                <a:gs pos="0">
                  <a:schemeClr val="bg1"/>
                </a:gs>
                <a:gs pos="100000">
                  <a:schemeClr val="folHlink"/>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7894" name="Rectangle 2054"/>
            <p:cNvSpPr>
              <a:spLocks noChangeArrowheads="1"/>
            </p:cNvSpPr>
            <p:nvPr/>
          </p:nvSpPr>
          <p:spPr bwMode="auto">
            <a:xfrm>
              <a:off x="112" y="145"/>
              <a:ext cx="48" cy="3941"/>
            </a:xfrm>
            <a:prstGeom prst="rect">
              <a:avLst/>
            </a:prstGeom>
            <a:gradFill rotWithShape="0">
              <a:gsLst>
                <a:gs pos="0">
                  <a:schemeClr val="bg1"/>
                </a:gs>
                <a:gs pos="100000">
                  <a:schemeClr val="hlink"/>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ru-RU" sz="2400"/>
            </a:p>
          </p:txBody>
        </p:sp>
      </p:grpSp>
      <p:grpSp>
        <p:nvGrpSpPr>
          <p:cNvPr id="37895" name="Group 2055"/>
          <p:cNvGrpSpPr>
            <a:grpSpLocks/>
          </p:cNvGrpSpPr>
          <p:nvPr/>
        </p:nvGrpSpPr>
        <p:grpSpPr bwMode="auto">
          <a:xfrm>
            <a:off x="8793163" y="220663"/>
            <a:ext cx="198437" cy="6408737"/>
            <a:chOff x="5539" y="139"/>
            <a:chExt cx="125" cy="4037"/>
          </a:xfrm>
        </p:grpSpPr>
        <p:sp>
          <p:nvSpPr>
            <p:cNvPr id="37896" name="Rectangle 2056"/>
            <p:cNvSpPr>
              <a:spLocks noChangeArrowheads="1"/>
            </p:cNvSpPr>
            <p:nvPr/>
          </p:nvSpPr>
          <p:spPr bwMode="auto">
            <a:xfrm rot="-10800000" flipH="1" flipV="1">
              <a:off x="5621" y="139"/>
              <a:ext cx="43" cy="3989"/>
            </a:xfrm>
            <a:prstGeom prst="rect">
              <a:avLst/>
            </a:prstGeom>
            <a:gradFill rotWithShape="0">
              <a:gsLst>
                <a:gs pos="0">
                  <a:schemeClr val="accent1"/>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7897" name="Rectangle 2057"/>
            <p:cNvSpPr>
              <a:spLocks noChangeArrowheads="1"/>
            </p:cNvSpPr>
            <p:nvPr/>
          </p:nvSpPr>
          <p:spPr bwMode="auto">
            <a:xfrm rot="10800000" flipV="1">
              <a:off x="5539" y="240"/>
              <a:ext cx="49" cy="3936"/>
            </a:xfrm>
            <a:prstGeom prst="rect">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grpSp>
        <p:nvGrpSpPr>
          <p:cNvPr id="37898" name="Group 2058"/>
          <p:cNvGrpSpPr>
            <a:grpSpLocks/>
          </p:cNvGrpSpPr>
          <p:nvPr/>
        </p:nvGrpSpPr>
        <p:grpSpPr bwMode="auto">
          <a:xfrm>
            <a:off x="412750" y="6477000"/>
            <a:ext cx="8686800" cy="228600"/>
            <a:chOff x="260" y="4080"/>
            <a:chExt cx="5472" cy="144"/>
          </a:xfrm>
        </p:grpSpPr>
        <p:sp>
          <p:nvSpPr>
            <p:cNvPr id="37899" name="Rectangle 2059"/>
            <p:cNvSpPr>
              <a:spLocks noChangeArrowheads="1"/>
            </p:cNvSpPr>
            <p:nvPr/>
          </p:nvSpPr>
          <p:spPr bwMode="auto">
            <a:xfrm rot="5400000" flipV="1">
              <a:off x="2972" y="1368"/>
              <a:ext cx="48" cy="5472"/>
            </a:xfrm>
            <a:prstGeom prst="rect">
              <a:avLst/>
            </a:prstGeom>
            <a:gradFill rotWithShape="0">
              <a:gsLst>
                <a:gs pos="0">
                  <a:schemeClr val="bg1"/>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7900" name="Rectangle 2060"/>
            <p:cNvSpPr>
              <a:spLocks noChangeArrowheads="1"/>
            </p:cNvSpPr>
            <p:nvPr/>
          </p:nvSpPr>
          <p:spPr bwMode="auto">
            <a:xfrm rot="5400000" flipV="1">
              <a:off x="2914" y="1522"/>
              <a:ext cx="48" cy="5355"/>
            </a:xfrm>
            <a:prstGeom prst="rect">
              <a:avLst/>
            </a:prstGeom>
            <a:gradFill rotWithShape="0">
              <a:gsLst>
                <a:gs pos="0">
                  <a:schemeClr val="bg1"/>
                </a:gs>
                <a:gs pos="100000">
                  <a:schemeClr val="hlink"/>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grpSp>
        <p:nvGrpSpPr>
          <p:cNvPr id="37901" name="Group 2061"/>
          <p:cNvGrpSpPr>
            <a:grpSpLocks/>
          </p:cNvGrpSpPr>
          <p:nvPr/>
        </p:nvGrpSpPr>
        <p:grpSpPr bwMode="auto">
          <a:xfrm>
            <a:off x="76200" y="176213"/>
            <a:ext cx="8745538" cy="161925"/>
            <a:chOff x="48" y="111"/>
            <a:chExt cx="5509" cy="102"/>
          </a:xfrm>
        </p:grpSpPr>
        <p:sp>
          <p:nvSpPr>
            <p:cNvPr id="37902" name="Rectangle 2062"/>
            <p:cNvSpPr>
              <a:spLocks noChangeArrowheads="1"/>
            </p:cNvSpPr>
            <p:nvPr/>
          </p:nvSpPr>
          <p:spPr bwMode="auto">
            <a:xfrm rot="5400000" flipV="1">
              <a:off x="2853" y="-2491"/>
              <a:ext cx="37" cy="5371"/>
            </a:xfrm>
            <a:prstGeom prst="rect">
              <a:avLst/>
            </a:prstGeom>
            <a:gradFill rotWithShape="0">
              <a:gsLst>
                <a:gs pos="0">
                  <a:schemeClr va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7903" name="Rectangle 2063"/>
            <p:cNvSpPr>
              <a:spLocks noChangeArrowheads="1"/>
            </p:cNvSpPr>
            <p:nvPr/>
          </p:nvSpPr>
          <p:spPr bwMode="auto">
            <a:xfrm rot="5400000" flipV="1">
              <a:off x="2784" y="-2625"/>
              <a:ext cx="38" cy="5509"/>
            </a:xfrm>
            <a:prstGeom prst="rect">
              <a:avLst/>
            </a:prstGeom>
            <a:gradFill rotWithShape="0">
              <a:gsLst>
                <a:gs pos="0">
                  <a:schemeClr val="accent1"/>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sp>
        <p:nvSpPr>
          <p:cNvPr id="37904" name="Rectangle 2064"/>
          <p:cNvSpPr>
            <a:spLocks noGrp="1" noChangeArrowheads="1"/>
          </p:cNvSpPr>
          <p:nvPr>
            <p:ph type="dt" sz="half" idx="2"/>
          </p:nvPr>
        </p:nvSpPr>
        <p:spPr/>
        <p:txBody>
          <a:bodyPr/>
          <a:lstStyle>
            <a:lvl1pPr>
              <a:defRPr/>
            </a:lvl1pPr>
          </a:lstStyle>
          <a:p>
            <a:fld id="{E9F19317-5F6C-43CC-B9E7-0F5189F9C253}" type="datetimeFigureOut">
              <a:rPr lang="ru-RU" smtClean="0"/>
              <a:t>22.12.2012</a:t>
            </a:fld>
            <a:endParaRPr lang="ru-RU"/>
          </a:p>
        </p:txBody>
      </p:sp>
      <p:sp>
        <p:nvSpPr>
          <p:cNvPr id="37905" name="Rectangle 2065"/>
          <p:cNvSpPr>
            <a:spLocks noGrp="1" noChangeArrowheads="1"/>
          </p:cNvSpPr>
          <p:nvPr>
            <p:ph type="ftr" sz="quarter" idx="3"/>
          </p:nvPr>
        </p:nvSpPr>
        <p:spPr>
          <a:extLst>
            <a:ext uri="{909E8E84-426E-40DD-AFC4-6F175D3DCCD1}">
              <a14:hiddenFill xmlns:a14="http://schemas.microsoft.com/office/drawing/2010/main">
                <a:solidFill>
                  <a:schemeClr val="accent1"/>
                </a:solidFill>
              </a14:hiddenFill>
            </a:ext>
          </a:extLst>
        </p:spPr>
        <p:txBody>
          <a:bodyPr/>
          <a:lstStyle>
            <a:lvl1pPr>
              <a:defRPr/>
            </a:lvl1pPr>
          </a:lstStyle>
          <a:p>
            <a:endParaRPr lang="ru-RU"/>
          </a:p>
        </p:txBody>
      </p:sp>
      <p:sp>
        <p:nvSpPr>
          <p:cNvPr id="37906" name="Rectangle 2066"/>
          <p:cNvSpPr>
            <a:spLocks noGrp="1" noChangeArrowheads="1"/>
          </p:cNvSpPr>
          <p:nvPr>
            <p:ph type="sldNum" sz="quarter" idx="4"/>
          </p:nvPr>
        </p:nvSpPr>
        <p:spPr/>
        <p:txBody>
          <a:bodyPr/>
          <a:lstStyle>
            <a:lvl1pPr>
              <a:defRPr/>
            </a:lvl1pPr>
          </a:lstStyle>
          <a:p>
            <a:fld id="{F9907A65-ED37-4BC1-94C2-4D742FB1227F}"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37898"/>
                                        </p:tgtEl>
                                        <p:attrNameLst>
                                          <p:attrName>style.visibility</p:attrName>
                                        </p:attrNameLst>
                                      </p:cBhvr>
                                      <p:to>
                                        <p:strVal val="visible"/>
                                      </p:to>
                                    </p:set>
                                    <p:anim calcmode="lin" valueType="num">
                                      <p:cBhvr additive="base">
                                        <p:cTn id="12" dur="500" fill="hold"/>
                                        <p:tgtEl>
                                          <p:spTgt spid="37898"/>
                                        </p:tgtEl>
                                        <p:attrNameLst>
                                          <p:attrName>ppt_x</p:attrName>
                                        </p:attrNameLst>
                                      </p:cBhvr>
                                      <p:tavLst>
                                        <p:tav tm="0">
                                          <p:val>
                                            <p:strVal val="0-#ppt_w/2"/>
                                          </p:val>
                                        </p:tav>
                                        <p:tav tm="100000">
                                          <p:val>
                                            <p:strVal val="#ppt_x"/>
                                          </p:val>
                                        </p:tav>
                                      </p:tavLst>
                                    </p:anim>
                                    <p:anim calcmode="lin" valueType="num">
                                      <p:cBhvr additive="base">
                                        <p:cTn id="13" dur="500" fill="hold"/>
                                        <p:tgtEl>
                                          <p:spTgt spid="37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7895"/>
                                        </p:tgtEl>
                                        <p:attrNameLst>
                                          <p:attrName>style.visibility</p:attrName>
                                        </p:attrNameLst>
                                      </p:cBhvr>
                                      <p:to>
                                        <p:strVal val="visible"/>
                                      </p:to>
                                    </p:set>
                                    <p:anim calcmode="lin" valueType="num">
                                      <p:cBhvr additive="base">
                                        <p:cTn id="17" dur="500" fill="hold"/>
                                        <p:tgtEl>
                                          <p:spTgt spid="37895"/>
                                        </p:tgtEl>
                                        <p:attrNameLst>
                                          <p:attrName>ppt_x</p:attrName>
                                        </p:attrNameLst>
                                      </p:cBhvr>
                                      <p:tavLst>
                                        <p:tav tm="0">
                                          <p:val>
                                            <p:strVal val="#ppt_x"/>
                                          </p:val>
                                        </p:tav>
                                        <p:tav tm="100000">
                                          <p:val>
                                            <p:strVal val="#ppt_x"/>
                                          </p:val>
                                        </p:tav>
                                      </p:tavLst>
                                    </p:anim>
                                    <p:anim calcmode="lin" valueType="num">
                                      <p:cBhvr additive="base">
                                        <p:cTn id="18" dur="500" fill="hold"/>
                                        <p:tgtEl>
                                          <p:spTgt spid="37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37901"/>
                                        </p:tgtEl>
                                        <p:attrNameLst>
                                          <p:attrName>style.visibility</p:attrName>
                                        </p:attrNameLst>
                                      </p:cBhvr>
                                      <p:to>
                                        <p:strVal val="visible"/>
                                      </p:to>
                                    </p:set>
                                    <p:anim calcmode="lin" valueType="num">
                                      <p:cBhvr additive="base">
                                        <p:cTn id="22" dur="500" fill="hold"/>
                                        <p:tgtEl>
                                          <p:spTgt spid="37901"/>
                                        </p:tgtEl>
                                        <p:attrNameLst>
                                          <p:attrName>ppt_x</p:attrName>
                                        </p:attrNameLst>
                                      </p:cBhvr>
                                      <p:tavLst>
                                        <p:tav tm="0">
                                          <p:val>
                                            <p:strVal val="1+#ppt_w/2"/>
                                          </p:val>
                                        </p:tav>
                                        <p:tav tm="100000">
                                          <p:val>
                                            <p:strVal val="#ppt_x"/>
                                          </p:val>
                                        </p:tav>
                                      </p:tavLst>
                                    </p:anim>
                                    <p:anim calcmode="lin" valueType="num">
                                      <p:cBhvr additive="base">
                                        <p:cTn id="23" dur="500" fill="hold"/>
                                        <p:tgtEl>
                                          <p:spTgt spid="3790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7890"/>
                                        </p:tgtEl>
                                        <p:attrNameLst>
                                          <p:attrName>style.visibility</p:attrName>
                                        </p:attrNameLst>
                                      </p:cBhvr>
                                      <p:to>
                                        <p:strVal val="visible"/>
                                      </p:to>
                                    </p:set>
                                    <p:animEffect transition="in" filter="dissolve">
                                      <p:cBhvr>
                                        <p:cTn id="28" dur="500"/>
                                        <p:tgtEl>
                                          <p:spTgt spid="3789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7891">
                                            <p:txEl>
                                              <p:pRg st="0" end="0"/>
                                            </p:txEl>
                                          </p:spTgt>
                                        </p:tgtEl>
                                        <p:attrNameLst>
                                          <p:attrName>style.visibility</p:attrName>
                                        </p:attrNameLst>
                                      </p:cBhvr>
                                      <p:to>
                                        <p:strVal val="visible"/>
                                      </p:to>
                                    </p:set>
                                    <p:animEffect transition="in" filter="dissolve">
                                      <p:cBhvr>
                                        <p:cTn id="33" dur="500"/>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build="p" autoUpdateAnimBg="0" advAuto="0">
        <p:tmplLst>
          <p:tmpl lvl="1">
            <p:tnLst>
              <p:par>
                <p:cTn presetID="9" presetClass="entr" presetSubtype="0" fill="hold" nodeType="clickEffect">
                  <p:stCondLst>
                    <p:cond delay="0"/>
                  </p:stCondLst>
                  <p:childTnLst>
                    <p:set>
                      <p:cBhvr>
                        <p:cTn dur="1" fill="hold">
                          <p:stCondLst>
                            <p:cond delay="0"/>
                          </p:stCondLst>
                        </p:cTn>
                        <p:tgtEl>
                          <p:spTgt spid="37891"/>
                        </p:tgtEl>
                        <p:attrNameLst>
                          <p:attrName>style.visibility</p:attrName>
                        </p:attrNameLst>
                      </p:cBhvr>
                      <p:to>
                        <p:strVal val="visible"/>
                      </p:to>
                    </p:set>
                    <p:animEffect transition="in" filter="dissolve">
                      <p:cBhvr>
                        <p:cTn dur="500"/>
                        <p:tgtEl>
                          <p:spTgt spid="37891"/>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1020082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38900" y="381000"/>
            <a:ext cx="2019300" cy="5562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381000"/>
            <a:ext cx="5905500" cy="5562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13004687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37313040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36969099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2954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2954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37846838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21681326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3777175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9499231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27453292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E9F19317-5F6C-43CC-B9E7-0F5189F9C253}" type="datetimeFigureOut">
              <a:rPr lang="ru-RU" smtClean="0"/>
              <a:t>22.12.2012</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9907A65-ED37-4BC1-94C2-4D742FB1227F}" type="slidenum">
              <a:rPr lang="ru-RU" smtClean="0"/>
              <a:t>‹#›</a:t>
            </a:fld>
            <a:endParaRPr lang="ru-RU"/>
          </a:p>
        </p:txBody>
      </p:sp>
    </p:spTree>
    <p:extLst>
      <p:ext uri="{BB962C8B-B14F-4D97-AF65-F5344CB8AC3E}">
        <p14:creationId xmlns:p14="http://schemas.microsoft.com/office/powerpoint/2010/main" val="40495021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6866" name="Rectangle 1026"/>
          <p:cNvSpPr>
            <a:spLocks noGrp="1" noChangeArrowheads="1"/>
          </p:cNvSpPr>
          <p:nvPr>
            <p:ph type="title"/>
          </p:nvPr>
        </p:nvSpPr>
        <p:spPr bwMode="auto">
          <a:xfrm>
            <a:off x="381000" y="381000"/>
            <a:ext cx="8001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заголовка</a:t>
            </a:r>
          </a:p>
        </p:txBody>
      </p:sp>
      <p:sp>
        <p:nvSpPr>
          <p:cNvPr id="36867" name="Rectangle 1027"/>
          <p:cNvSpPr>
            <a:spLocks noGrp="1" noChangeArrowheads="1"/>
          </p:cNvSpPr>
          <p:nvPr>
            <p:ph type="body" idx="1"/>
          </p:nvPr>
        </p:nvSpPr>
        <p:spPr bwMode="auto">
          <a:xfrm>
            <a:off x="685800" y="1295400"/>
            <a:ext cx="77724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6868" name="Rectangle 1028"/>
          <p:cNvSpPr>
            <a:spLocks noGrp="1" noChangeArrowheads="1"/>
          </p:cNvSpPr>
          <p:nvPr>
            <p:ph type="dt" sz="half" idx="2"/>
          </p:nvPr>
        </p:nvSpPr>
        <p:spPr bwMode="auto">
          <a:xfrm>
            <a:off x="381000" y="60150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400">
                <a:solidFill>
                  <a:schemeClr val="bg2"/>
                </a:solidFill>
                <a:latin typeface="+mn-lt"/>
              </a:defRPr>
            </a:lvl1pPr>
          </a:lstStyle>
          <a:p>
            <a:fld id="{E9F19317-5F6C-43CC-B9E7-0F5189F9C253}" type="datetimeFigureOut">
              <a:rPr lang="ru-RU" smtClean="0"/>
              <a:t>22.12.2012</a:t>
            </a:fld>
            <a:endParaRPr lang="ru-RU"/>
          </a:p>
        </p:txBody>
      </p:sp>
      <p:sp>
        <p:nvSpPr>
          <p:cNvPr id="36869" name="Rectangle 1029"/>
          <p:cNvSpPr>
            <a:spLocks noGrp="1" noChangeArrowheads="1"/>
          </p:cNvSpPr>
          <p:nvPr>
            <p:ph type="ftr" sz="quarter" idx="3"/>
          </p:nvPr>
        </p:nvSpPr>
        <p:spPr bwMode="auto">
          <a:xfrm>
            <a:off x="3124200" y="6015038"/>
            <a:ext cx="2895600" cy="4572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400">
                <a:solidFill>
                  <a:schemeClr val="bg2"/>
                </a:solidFill>
                <a:latin typeface="+mn-lt"/>
              </a:defRPr>
            </a:lvl1pPr>
          </a:lstStyle>
          <a:p>
            <a:endParaRPr lang="ru-RU"/>
          </a:p>
        </p:txBody>
      </p:sp>
      <p:sp>
        <p:nvSpPr>
          <p:cNvPr id="36870" name="Rectangle 1030"/>
          <p:cNvSpPr>
            <a:spLocks noGrp="1" noChangeArrowheads="1"/>
          </p:cNvSpPr>
          <p:nvPr>
            <p:ph type="sldNum" sz="quarter" idx="4"/>
          </p:nvPr>
        </p:nvSpPr>
        <p:spPr bwMode="auto">
          <a:xfrm>
            <a:off x="6858000" y="60150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a:solidFill>
                  <a:schemeClr val="bg2"/>
                </a:solidFill>
                <a:latin typeface="+mn-lt"/>
              </a:defRPr>
            </a:lvl1pPr>
          </a:lstStyle>
          <a:p>
            <a:fld id="{F9907A65-ED37-4BC1-94C2-4D742FB1227F}" type="slidenum">
              <a:rPr lang="ru-RU" smtClean="0"/>
              <a:t>‹#›</a:t>
            </a:fld>
            <a:endParaRPr lang="ru-RU"/>
          </a:p>
        </p:txBody>
      </p:sp>
      <p:grpSp>
        <p:nvGrpSpPr>
          <p:cNvPr id="36871" name="Group 1031"/>
          <p:cNvGrpSpPr>
            <a:grpSpLocks/>
          </p:cNvGrpSpPr>
          <p:nvPr/>
        </p:nvGrpSpPr>
        <p:grpSpPr bwMode="auto">
          <a:xfrm>
            <a:off x="177800" y="230188"/>
            <a:ext cx="203200" cy="6503987"/>
            <a:chOff x="112" y="145"/>
            <a:chExt cx="128" cy="4097"/>
          </a:xfrm>
        </p:grpSpPr>
        <p:sp>
          <p:nvSpPr>
            <p:cNvPr id="36872" name="Rectangle 1032"/>
            <p:cNvSpPr>
              <a:spLocks noChangeArrowheads="1"/>
            </p:cNvSpPr>
            <p:nvPr/>
          </p:nvSpPr>
          <p:spPr bwMode="auto">
            <a:xfrm flipH="1">
              <a:off x="192" y="162"/>
              <a:ext cx="48" cy="4080"/>
            </a:xfrm>
            <a:prstGeom prst="rect">
              <a:avLst/>
            </a:prstGeom>
            <a:gradFill rotWithShape="0">
              <a:gsLst>
                <a:gs pos="0">
                  <a:schemeClr val="bg1"/>
                </a:gs>
                <a:gs pos="100000">
                  <a:schemeClr val="folHlink"/>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6873" name="Rectangle 1033"/>
            <p:cNvSpPr>
              <a:spLocks noChangeArrowheads="1"/>
            </p:cNvSpPr>
            <p:nvPr/>
          </p:nvSpPr>
          <p:spPr bwMode="auto">
            <a:xfrm>
              <a:off x="112" y="145"/>
              <a:ext cx="48" cy="3941"/>
            </a:xfrm>
            <a:prstGeom prst="rect">
              <a:avLst/>
            </a:prstGeom>
            <a:gradFill rotWithShape="0">
              <a:gsLst>
                <a:gs pos="0">
                  <a:schemeClr val="bg1"/>
                </a:gs>
                <a:gs pos="100000">
                  <a:schemeClr val="hlink"/>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ru-RU" sz="2400"/>
            </a:p>
          </p:txBody>
        </p:sp>
      </p:grpSp>
      <p:grpSp>
        <p:nvGrpSpPr>
          <p:cNvPr id="36874" name="Group 1034"/>
          <p:cNvGrpSpPr>
            <a:grpSpLocks/>
          </p:cNvGrpSpPr>
          <p:nvPr/>
        </p:nvGrpSpPr>
        <p:grpSpPr bwMode="auto">
          <a:xfrm>
            <a:off x="8793163" y="220663"/>
            <a:ext cx="198437" cy="6408737"/>
            <a:chOff x="5539" y="139"/>
            <a:chExt cx="125" cy="4037"/>
          </a:xfrm>
        </p:grpSpPr>
        <p:sp>
          <p:nvSpPr>
            <p:cNvPr id="36875" name="Rectangle 1035"/>
            <p:cNvSpPr>
              <a:spLocks noChangeArrowheads="1"/>
            </p:cNvSpPr>
            <p:nvPr/>
          </p:nvSpPr>
          <p:spPr bwMode="auto">
            <a:xfrm rot="-10800000" flipH="1" flipV="1">
              <a:off x="5621" y="139"/>
              <a:ext cx="43" cy="3989"/>
            </a:xfrm>
            <a:prstGeom prst="rect">
              <a:avLst/>
            </a:prstGeom>
            <a:gradFill rotWithShape="0">
              <a:gsLst>
                <a:gs pos="0">
                  <a:schemeClr val="accent1"/>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6876" name="Rectangle 1036"/>
            <p:cNvSpPr>
              <a:spLocks noChangeArrowheads="1"/>
            </p:cNvSpPr>
            <p:nvPr/>
          </p:nvSpPr>
          <p:spPr bwMode="auto">
            <a:xfrm rot="10800000" flipV="1">
              <a:off x="5539" y="240"/>
              <a:ext cx="49" cy="3936"/>
            </a:xfrm>
            <a:prstGeom prst="rect">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grpSp>
        <p:nvGrpSpPr>
          <p:cNvPr id="36877" name="Group 1037"/>
          <p:cNvGrpSpPr>
            <a:grpSpLocks/>
          </p:cNvGrpSpPr>
          <p:nvPr/>
        </p:nvGrpSpPr>
        <p:grpSpPr bwMode="auto">
          <a:xfrm>
            <a:off x="412750" y="6477000"/>
            <a:ext cx="8686800" cy="228600"/>
            <a:chOff x="260" y="4080"/>
            <a:chExt cx="5472" cy="144"/>
          </a:xfrm>
        </p:grpSpPr>
        <p:sp>
          <p:nvSpPr>
            <p:cNvPr id="36878" name="Rectangle 1038"/>
            <p:cNvSpPr>
              <a:spLocks noChangeArrowheads="1"/>
            </p:cNvSpPr>
            <p:nvPr/>
          </p:nvSpPr>
          <p:spPr bwMode="auto">
            <a:xfrm rot="5400000" flipV="1">
              <a:off x="2972" y="1368"/>
              <a:ext cx="48" cy="5472"/>
            </a:xfrm>
            <a:prstGeom prst="rect">
              <a:avLst/>
            </a:prstGeom>
            <a:gradFill rotWithShape="0">
              <a:gsLst>
                <a:gs pos="0">
                  <a:schemeClr val="bg1"/>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6879" name="Rectangle 1039"/>
            <p:cNvSpPr>
              <a:spLocks noChangeArrowheads="1"/>
            </p:cNvSpPr>
            <p:nvPr/>
          </p:nvSpPr>
          <p:spPr bwMode="auto">
            <a:xfrm rot="5400000" flipV="1">
              <a:off x="2914" y="1522"/>
              <a:ext cx="48" cy="5355"/>
            </a:xfrm>
            <a:prstGeom prst="rect">
              <a:avLst/>
            </a:prstGeom>
            <a:gradFill rotWithShape="0">
              <a:gsLst>
                <a:gs pos="0">
                  <a:schemeClr val="bg1"/>
                </a:gs>
                <a:gs pos="100000">
                  <a:schemeClr val="hlink"/>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grpSp>
        <p:nvGrpSpPr>
          <p:cNvPr id="36880" name="Group 1040"/>
          <p:cNvGrpSpPr>
            <a:grpSpLocks/>
          </p:cNvGrpSpPr>
          <p:nvPr/>
        </p:nvGrpSpPr>
        <p:grpSpPr bwMode="auto">
          <a:xfrm>
            <a:off x="76200" y="176213"/>
            <a:ext cx="8745538" cy="161925"/>
            <a:chOff x="48" y="111"/>
            <a:chExt cx="5509" cy="102"/>
          </a:xfrm>
        </p:grpSpPr>
        <p:sp>
          <p:nvSpPr>
            <p:cNvPr id="36881" name="Rectangle 1041"/>
            <p:cNvSpPr>
              <a:spLocks noChangeArrowheads="1"/>
            </p:cNvSpPr>
            <p:nvPr/>
          </p:nvSpPr>
          <p:spPr bwMode="auto">
            <a:xfrm rot="5400000" flipV="1">
              <a:off x="2853" y="-2491"/>
              <a:ext cx="37" cy="5371"/>
            </a:xfrm>
            <a:prstGeom prst="rect">
              <a:avLst/>
            </a:prstGeom>
            <a:gradFill rotWithShape="0">
              <a:gsLst>
                <a:gs pos="0">
                  <a:schemeClr va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6882" name="Rectangle 1042"/>
            <p:cNvSpPr>
              <a:spLocks noChangeArrowheads="1"/>
            </p:cNvSpPr>
            <p:nvPr/>
          </p:nvSpPr>
          <p:spPr bwMode="auto">
            <a:xfrm rot="5400000" flipV="1">
              <a:off x="2784" y="-2625"/>
              <a:ext cx="38" cy="5509"/>
            </a:xfrm>
            <a:prstGeom prst="rect">
              <a:avLst/>
            </a:prstGeom>
            <a:gradFill rotWithShape="0">
              <a:gsLst>
                <a:gs pos="0">
                  <a:schemeClr val="accent1"/>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grpSp>
        <p:nvGrpSpPr>
          <p:cNvPr id="36883" name="Group 1043"/>
          <p:cNvGrpSpPr>
            <a:grpSpLocks/>
          </p:cNvGrpSpPr>
          <p:nvPr/>
        </p:nvGrpSpPr>
        <p:grpSpPr bwMode="auto">
          <a:xfrm>
            <a:off x="71438" y="176213"/>
            <a:ext cx="8745537" cy="161925"/>
            <a:chOff x="48" y="111"/>
            <a:chExt cx="5509" cy="102"/>
          </a:xfrm>
        </p:grpSpPr>
        <p:sp>
          <p:nvSpPr>
            <p:cNvPr id="36884" name="Rectangle 1044"/>
            <p:cNvSpPr>
              <a:spLocks noChangeArrowheads="1"/>
            </p:cNvSpPr>
            <p:nvPr/>
          </p:nvSpPr>
          <p:spPr bwMode="auto">
            <a:xfrm rot="5400000" flipV="1">
              <a:off x="2853" y="-2491"/>
              <a:ext cx="37" cy="5371"/>
            </a:xfrm>
            <a:prstGeom prst="rect">
              <a:avLst/>
            </a:prstGeom>
            <a:gradFill rotWithShape="0">
              <a:gsLst>
                <a:gs pos="0">
                  <a:schemeClr va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6885" name="Rectangle 1045"/>
            <p:cNvSpPr>
              <a:spLocks noChangeArrowheads="1"/>
            </p:cNvSpPr>
            <p:nvPr/>
          </p:nvSpPr>
          <p:spPr bwMode="auto">
            <a:xfrm rot="5400000" flipV="1">
              <a:off x="2784" y="-2625"/>
              <a:ext cx="38" cy="5509"/>
            </a:xfrm>
            <a:prstGeom prst="rect">
              <a:avLst/>
            </a:prstGeom>
            <a:gradFill rotWithShape="0">
              <a:gsLst>
                <a:gs pos="0">
                  <a:schemeClr val="accent1"/>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6883"/>
                                        </p:tgtEl>
                                        <p:attrNameLst>
                                          <p:attrName>style.visibility</p:attrName>
                                        </p:attrNameLst>
                                      </p:cBhvr>
                                      <p:to>
                                        <p:strVal val="visible"/>
                                      </p:to>
                                    </p:set>
                                    <p:anim calcmode="lin" valueType="num">
                                      <p:cBhvr additive="base">
                                        <p:cTn id="7" dur="500" fill="hold"/>
                                        <p:tgtEl>
                                          <p:spTgt spid="36883"/>
                                        </p:tgtEl>
                                        <p:attrNameLst>
                                          <p:attrName>ppt_x</p:attrName>
                                        </p:attrNameLst>
                                      </p:cBhvr>
                                      <p:tavLst>
                                        <p:tav tm="0">
                                          <p:val>
                                            <p:strVal val="1+#ppt_w/2"/>
                                          </p:val>
                                        </p:tav>
                                        <p:tav tm="100000">
                                          <p:val>
                                            <p:strVal val="#ppt_x"/>
                                          </p:val>
                                        </p:tav>
                                      </p:tavLst>
                                    </p:anim>
                                    <p:anim calcmode="lin" valueType="num">
                                      <p:cBhvr additive="base">
                                        <p:cTn id="8" dur="500" fill="hold"/>
                                        <p:tgtEl>
                                          <p:spTgt spid="368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Tahoma" charset="0"/>
        </a:defRPr>
      </a:lvl2pPr>
      <a:lvl3pPr algn="l" rtl="0" eaLnBrk="1" fontAlgn="base" hangingPunct="1">
        <a:spcBef>
          <a:spcPct val="0"/>
        </a:spcBef>
        <a:spcAft>
          <a:spcPct val="0"/>
        </a:spcAft>
        <a:defRPr sz="3600">
          <a:solidFill>
            <a:schemeClr val="tx2"/>
          </a:solidFill>
          <a:latin typeface="Tahoma" charset="0"/>
        </a:defRPr>
      </a:lvl3pPr>
      <a:lvl4pPr algn="l" rtl="0" eaLnBrk="1" fontAlgn="base" hangingPunct="1">
        <a:spcBef>
          <a:spcPct val="0"/>
        </a:spcBef>
        <a:spcAft>
          <a:spcPct val="0"/>
        </a:spcAft>
        <a:defRPr sz="3600">
          <a:solidFill>
            <a:schemeClr val="tx2"/>
          </a:solidFill>
          <a:latin typeface="Tahoma" charset="0"/>
        </a:defRPr>
      </a:lvl4pPr>
      <a:lvl5pPr algn="l" rtl="0" eaLnBrk="1" fontAlgn="base" hangingPunct="1">
        <a:spcBef>
          <a:spcPct val="0"/>
        </a:spcBef>
        <a:spcAft>
          <a:spcPct val="0"/>
        </a:spcAft>
        <a:defRPr sz="3600">
          <a:solidFill>
            <a:schemeClr val="tx2"/>
          </a:solidFill>
          <a:latin typeface="Tahoma" charset="0"/>
        </a:defRPr>
      </a:lvl5pPr>
      <a:lvl6pPr marL="457200" algn="l" rtl="0" eaLnBrk="1" fontAlgn="base" hangingPunct="1">
        <a:spcBef>
          <a:spcPct val="0"/>
        </a:spcBef>
        <a:spcAft>
          <a:spcPct val="0"/>
        </a:spcAft>
        <a:defRPr sz="3600">
          <a:solidFill>
            <a:schemeClr val="tx2"/>
          </a:solidFill>
          <a:latin typeface="Tahoma" charset="0"/>
        </a:defRPr>
      </a:lvl6pPr>
      <a:lvl7pPr marL="914400" algn="l" rtl="0" eaLnBrk="1" fontAlgn="base" hangingPunct="1">
        <a:spcBef>
          <a:spcPct val="0"/>
        </a:spcBef>
        <a:spcAft>
          <a:spcPct val="0"/>
        </a:spcAft>
        <a:defRPr sz="3600">
          <a:solidFill>
            <a:schemeClr val="tx2"/>
          </a:solidFill>
          <a:latin typeface="Tahoma" charset="0"/>
        </a:defRPr>
      </a:lvl7pPr>
      <a:lvl8pPr marL="1371600" algn="l" rtl="0" eaLnBrk="1" fontAlgn="base" hangingPunct="1">
        <a:spcBef>
          <a:spcPct val="0"/>
        </a:spcBef>
        <a:spcAft>
          <a:spcPct val="0"/>
        </a:spcAft>
        <a:defRPr sz="3600">
          <a:solidFill>
            <a:schemeClr val="tx2"/>
          </a:solidFill>
          <a:latin typeface="Tahoma" charset="0"/>
        </a:defRPr>
      </a:lvl8pPr>
      <a:lvl9pPr marL="1828800" algn="l" rtl="0" eaLnBrk="1" fontAlgn="base" hangingPunct="1">
        <a:spcBef>
          <a:spcPct val="0"/>
        </a:spcBef>
        <a:spcAft>
          <a:spcPct val="0"/>
        </a:spcAft>
        <a:defRPr sz="3600">
          <a:solidFill>
            <a:schemeClr val="tx2"/>
          </a:solidFill>
          <a:latin typeface="Tahoma" charset="0"/>
        </a:defRPr>
      </a:lvl9pPr>
    </p:titleStyle>
    <p:bodyStyle>
      <a:lvl1pPr marL="342900" indent="-342900" algn="l" rtl="0" eaLnBrk="1" fontAlgn="base" hangingPunct="1">
        <a:spcBef>
          <a:spcPct val="20000"/>
        </a:spcBef>
        <a:spcAft>
          <a:spcPct val="0"/>
        </a:spcAft>
        <a:buClr>
          <a:schemeClr val="accent1"/>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tx1"/>
          </a:solidFill>
          <a:latin typeface="+mn-lt"/>
        </a:defRPr>
      </a:lvl2pPr>
      <a:lvl3pPr marL="1143000" indent="-228600" algn="l" rtl="0" eaLnBrk="1" fontAlgn="base" hangingPunct="1">
        <a:spcBef>
          <a:spcPct val="20000"/>
        </a:spcBef>
        <a:spcAft>
          <a:spcPct val="0"/>
        </a:spcAft>
        <a:buClr>
          <a:schemeClr val="accent1"/>
        </a:buClr>
        <a:buChar char="•"/>
        <a:defRPr sz="2400">
          <a:solidFill>
            <a:schemeClr val="tx1"/>
          </a:solidFill>
          <a:latin typeface="+mn-lt"/>
        </a:defRPr>
      </a:lvl3pPr>
      <a:lvl4pPr marL="1600200" indent="-228600" algn="l" rtl="0" eaLnBrk="1" fontAlgn="base" hangingPunct="1">
        <a:spcBef>
          <a:spcPct val="20000"/>
        </a:spcBef>
        <a:spcAft>
          <a:spcPct val="0"/>
        </a:spcAft>
        <a:buClr>
          <a:schemeClr val="folHlink"/>
        </a:buClr>
        <a:buChar char="–"/>
        <a:defRPr sz="2000">
          <a:solidFill>
            <a:schemeClr val="tx1"/>
          </a:solidFill>
          <a:latin typeface="+mn-lt"/>
        </a:defRPr>
      </a:lvl4pPr>
      <a:lvl5pPr marL="2057400" indent="-228600" algn="l" rtl="0" eaLnBrk="1" fontAlgn="base" hangingPunct="1">
        <a:spcBef>
          <a:spcPct val="20000"/>
        </a:spcBef>
        <a:spcAft>
          <a:spcPct val="0"/>
        </a:spcAft>
        <a:buClr>
          <a:schemeClr val="accent1"/>
        </a:buClr>
        <a:buChar char="»"/>
        <a:defRPr sz="2000">
          <a:solidFill>
            <a:schemeClr val="tx1"/>
          </a:solidFill>
          <a:latin typeface="+mn-lt"/>
        </a:defRPr>
      </a:lvl5pPr>
      <a:lvl6pPr marL="2514600" indent="-228600" algn="l" rtl="0" eaLnBrk="1" fontAlgn="base" hangingPunct="1">
        <a:spcBef>
          <a:spcPct val="20000"/>
        </a:spcBef>
        <a:spcAft>
          <a:spcPct val="0"/>
        </a:spcAft>
        <a:buClr>
          <a:schemeClr val="accent1"/>
        </a:buClr>
        <a:buChar char="»"/>
        <a:defRPr sz="2000">
          <a:solidFill>
            <a:schemeClr val="tx1"/>
          </a:solidFill>
          <a:latin typeface="+mn-lt"/>
        </a:defRPr>
      </a:lvl6pPr>
      <a:lvl7pPr marL="2971800" indent="-228600" algn="l" rtl="0" eaLnBrk="1" fontAlgn="base" hangingPunct="1">
        <a:spcBef>
          <a:spcPct val="20000"/>
        </a:spcBef>
        <a:spcAft>
          <a:spcPct val="0"/>
        </a:spcAft>
        <a:buClr>
          <a:schemeClr val="accent1"/>
        </a:buClr>
        <a:buChar char="»"/>
        <a:defRPr sz="2000">
          <a:solidFill>
            <a:schemeClr val="tx1"/>
          </a:solidFill>
          <a:latin typeface="+mn-lt"/>
        </a:defRPr>
      </a:lvl7pPr>
      <a:lvl8pPr marL="3429000" indent="-228600" algn="l" rtl="0" eaLnBrk="1" fontAlgn="base" hangingPunct="1">
        <a:spcBef>
          <a:spcPct val="20000"/>
        </a:spcBef>
        <a:spcAft>
          <a:spcPct val="0"/>
        </a:spcAft>
        <a:buClr>
          <a:schemeClr val="accent1"/>
        </a:buClr>
        <a:buChar char="»"/>
        <a:defRPr sz="2000">
          <a:solidFill>
            <a:schemeClr val="tx1"/>
          </a:solidFill>
          <a:latin typeface="+mn-lt"/>
        </a:defRPr>
      </a:lvl8pPr>
      <a:lvl9pPr marL="3886200"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1082;&#1072;&#1087;&#1082;&#1072;&#1085;&#1099;-&#1077;&#1075;&#1101;.&#1088;&#1092;/index.php/dlya-uchenikov/gia-dlya-9-klassov/vypolnenie-zadanij-chasti-s/sochineniya-rassuzhdeniya-na-lingvisticheskuyu-temu-2013g"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proshkolu.ru/user/plusnina55/blog/306011/"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gramota.ru/book/litnevskaya.php?part5.htm#1" TargetMode="External"/><Relationship Id="rId2" Type="http://schemas.openxmlformats.org/officeDocument/2006/relationships/hyperlink" Target="http://distant-plus.ru/" TargetMode="External"/><Relationship Id="rId1" Type="http://schemas.openxmlformats.org/officeDocument/2006/relationships/slideLayout" Target="../slideLayouts/slideLayout2.xml"/><Relationship Id="rId6" Type="http://schemas.openxmlformats.org/officeDocument/2006/relationships/hyperlink" Target="http://uchimcauchitca.blogspot.ru/2012/01/21-2012.html" TargetMode="External"/><Relationship Id="rId5" Type="http://schemas.openxmlformats.org/officeDocument/2006/relationships/hyperlink" Target="http://&#1082;&#1072;&#1087;&#1082;&#1072;&#1085;&#1099;-&#1077;&#1075;&#1101;.&#1088;&#1092;/index.php/dlya-uchenikov/gia-dlya-9-klassov/vypolnenie-zadanij-chasti-s/sochineniya-rassuzhdeniya" TargetMode="External"/><Relationship Id="rId4" Type="http://schemas.openxmlformats.org/officeDocument/2006/relationships/hyperlink" Target="http://ru.wikipedia.org/wik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Users\Андрей\Pictures\Мои рисунки\ЕГЭ, ГИА\p210_3083493898e7.jpg"/>
          <p:cNvPicPr>
            <a:picLocks noChangeAspect="1" noChangeArrowheads="1"/>
          </p:cNvPicPr>
          <p:nvPr/>
        </p:nvPicPr>
        <p:blipFill>
          <a:blip r:embed="rId2"/>
          <a:srcRect/>
          <a:stretch>
            <a:fillRect/>
          </a:stretch>
        </p:blipFill>
        <p:spPr bwMode="auto">
          <a:xfrm>
            <a:off x="395536" y="332656"/>
            <a:ext cx="2268537" cy="1741488"/>
          </a:xfrm>
          <a:prstGeom prst="rect">
            <a:avLst/>
          </a:prstGeom>
          <a:noFill/>
          <a:ln w="9525">
            <a:noFill/>
            <a:miter lim="800000"/>
            <a:headEnd/>
            <a:tailEnd/>
          </a:ln>
        </p:spPr>
      </p:pic>
      <p:pic>
        <p:nvPicPr>
          <p:cNvPr id="6" name="Picture 7"/>
          <p:cNvPicPr>
            <a:picLocks noChangeAspect="1" noChangeArrowheads="1"/>
          </p:cNvPicPr>
          <p:nvPr/>
        </p:nvPicPr>
        <p:blipFill>
          <a:blip r:embed="rId3"/>
          <a:srcRect/>
          <a:stretch>
            <a:fillRect/>
          </a:stretch>
        </p:blipFill>
        <p:spPr bwMode="auto">
          <a:xfrm>
            <a:off x="899592" y="1464544"/>
            <a:ext cx="1146175" cy="609600"/>
          </a:xfrm>
          <a:prstGeom prst="rect">
            <a:avLst/>
          </a:prstGeom>
          <a:noFill/>
          <a:ln w="9525">
            <a:noFill/>
            <a:miter lim="800000"/>
            <a:headEnd/>
            <a:tailEnd/>
          </a:ln>
        </p:spPr>
      </p:pic>
      <p:sp>
        <p:nvSpPr>
          <p:cNvPr id="4" name="Прямоугольник 3"/>
          <p:cNvSpPr/>
          <p:nvPr/>
        </p:nvSpPr>
        <p:spPr>
          <a:xfrm>
            <a:off x="2843808" y="316561"/>
            <a:ext cx="4572000" cy="1077218"/>
          </a:xfrm>
          <a:prstGeom prst="rect">
            <a:avLst/>
          </a:prstGeom>
        </p:spPr>
        <p:txBody>
          <a:bodyPr>
            <a:spAutoFit/>
          </a:bodyPr>
          <a:lstStyle/>
          <a:p>
            <a:pPr lvl="0" algn="ctr" fontAlgn="base">
              <a:spcBef>
                <a:spcPct val="0"/>
              </a:spcBef>
              <a:spcAft>
                <a:spcPct val="0"/>
              </a:spcAft>
              <a:defRPr/>
            </a:pPr>
            <a:r>
              <a:rPr lang="ru-RU" sz="1600" b="1" spc="50" dirty="0">
                <a:ln w="11430"/>
                <a:gradFill>
                  <a:gsLst>
                    <a:gs pos="25000">
                      <a:srgbClr val="CC3300">
                        <a:satMod val="155000"/>
                      </a:srgbClr>
                    </a:gs>
                    <a:gs pos="100000">
                      <a:srgbClr val="CC3300">
                        <a:shade val="45000"/>
                        <a:satMod val="165000"/>
                      </a:srgbClr>
                    </a:gs>
                  </a:gsLst>
                  <a:lin ang="5400000"/>
                </a:gradFill>
                <a:effectLst>
                  <a:outerShdw blurRad="76200" dist="50800" dir="5400000" algn="tl" rotWithShape="0">
                    <a:srgbClr val="000000">
                      <a:alpha val="65000"/>
                    </a:srgbClr>
                  </a:outerShdw>
                </a:effectLst>
                <a:latin typeface="Arial" charset="0"/>
                <a:cs typeface="Arial" charset="0"/>
              </a:rPr>
              <a:t>Муниципальное общеобразовательное учреждение «Средняя школа № 21 села </a:t>
            </a:r>
            <a:r>
              <a:rPr lang="ru-RU" sz="1600" b="1" spc="50" dirty="0" err="1">
                <a:ln w="11430"/>
                <a:gradFill>
                  <a:gsLst>
                    <a:gs pos="25000">
                      <a:srgbClr val="CC3300">
                        <a:satMod val="155000"/>
                      </a:srgbClr>
                    </a:gs>
                    <a:gs pos="100000">
                      <a:srgbClr val="CC3300">
                        <a:shade val="45000"/>
                        <a:satMod val="165000"/>
                      </a:srgbClr>
                    </a:gs>
                  </a:gsLst>
                  <a:lin ang="5400000"/>
                </a:gradFill>
                <a:effectLst>
                  <a:outerShdw blurRad="76200" dist="50800" dir="5400000" algn="tl" rotWithShape="0">
                    <a:srgbClr val="000000">
                      <a:alpha val="65000"/>
                    </a:srgbClr>
                  </a:outerShdw>
                </a:effectLst>
                <a:latin typeface="Arial" charset="0"/>
                <a:cs typeface="Arial" charset="0"/>
              </a:rPr>
              <a:t>Архиповского</a:t>
            </a:r>
            <a:r>
              <a:rPr lang="ru-RU" sz="1600" b="1" spc="50" dirty="0">
                <a:ln w="11430"/>
                <a:gradFill>
                  <a:gsLst>
                    <a:gs pos="25000">
                      <a:srgbClr val="CC3300">
                        <a:satMod val="155000"/>
                      </a:srgbClr>
                    </a:gs>
                    <a:gs pos="100000">
                      <a:srgbClr val="CC3300">
                        <a:shade val="45000"/>
                        <a:satMod val="165000"/>
                      </a:srgbClr>
                    </a:gs>
                  </a:gsLst>
                  <a:lin ang="5400000"/>
                </a:gradFill>
                <a:effectLst>
                  <a:outerShdw blurRad="76200" dist="50800" dir="5400000" algn="tl" rotWithShape="0">
                    <a:srgbClr val="000000">
                      <a:alpha val="65000"/>
                    </a:srgbClr>
                  </a:outerShdw>
                </a:effectLst>
                <a:latin typeface="Arial" charset="0"/>
                <a:cs typeface="Arial" charset="0"/>
              </a:rPr>
              <a:t> Будённовского» района» Ставропольского края</a:t>
            </a:r>
          </a:p>
        </p:txBody>
      </p:sp>
      <p:sp>
        <p:nvSpPr>
          <p:cNvPr id="7" name="Прямоугольник 6"/>
          <p:cNvSpPr/>
          <p:nvPr/>
        </p:nvSpPr>
        <p:spPr>
          <a:xfrm>
            <a:off x="2915816" y="1393779"/>
            <a:ext cx="4572000" cy="1815882"/>
          </a:xfrm>
          <a:prstGeom prst="rect">
            <a:avLst/>
          </a:prstGeom>
        </p:spPr>
        <p:txBody>
          <a:bodyPr>
            <a:spAutoFit/>
          </a:bodyPr>
          <a:lstStyle/>
          <a:p>
            <a:pPr lvl="0" algn="ctr" fontAlgn="base">
              <a:spcBef>
                <a:spcPct val="0"/>
              </a:spcBef>
              <a:spcAft>
                <a:spcPct val="0"/>
              </a:spcAft>
              <a:defRPr/>
            </a:pPr>
            <a:r>
              <a:rPr lang="ru-RU" sz="2800" b="1" spc="50" dirty="0">
                <a:ln w="11430">
                  <a:solidFill>
                    <a:srgbClr val="B92D00">
                      <a:lumMod val="75000"/>
                    </a:srgbClr>
                  </a:solidFill>
                </a:ln>
                <a:solidFill>
                  <a:srgbClr val="993300"/>
                </a:solidFill>
                <a:effectLst>
                  <a:outerShdw blurRad="76200" dist="50800" dir="5400000" algn="tl" rotWithShape="0">
                    <a:srgbClr val="000000">
                      <a:alpha val="65000"/>
                    </a:srgbClr>
                  </a:outerShdw>
                </a:effectLst>
                <a:latin typeface="Arial" charset="0"/>
                <a:cs typeface="Arial" charset="0"/>
              </a:rPr>
              <a:t>Сочинение -  рассуждение на основе  прочитанного  текста (С2). Часть 2</a:t>
            </a:r>
          </a:p>
        </p:txBody>
      </p:sp>
      <p:sp>
        <p:nvSpPr>
          <p:cNvPr id="8" name="Прямоугольник 7"/>
          <p:cNvSpPr/>
          <p:nvPr/>
        </p:nvSpPr>
        <p:spPr>
          <a:xfrm>
            <a:off x="467544" y="3209661"/>
            <a:ext cx="8113198" cy="1938992"/>
          </a:xfrm>
          <a:prstGeom prst="rect">
            <a:avLst/>
          </a:prstGeom>
        </p:spPr>
        <p:txBody>
          <a:bodyPr wrap="square">
            <a:spAutoFit/>
          </a:bodyPr>
          <a:lstStyle/>
          <a:p>
            <a:pPr lvl="0" algn="ctr" fontAlgn="base">
              <a:spcBef>
                <a:spcPct val="0"/>
              </a:spcBef>
              <a:spcAft>
                <a:spcPct val="0"/>
              </a:spcAft>
              <a:defRPr/>
            </a:pPr>
            <a:r>
              <a:rPr lang="ru-RU" sz="4000" b="1" spc="50" dirty="0">
                <a:ln w="11430">
                  <a:solidFill>
                    <a:srgbClr val="B92D00">
                      <a:lumMod val="75000"/>
                    </a:srgbClr>
                  </a:solidFill>
                </a:ln>
                <a:solidFill>
                  <a:srgbClr val="CC3300"/>
                </a:solidFill>
                <a:effectLst>
                  <a:outerShdw blurRad="76200" dist="50800" dir="5400000" algn="tl" rotWithShape="0">
                    <a:srgbClr val="000000">
                      <a:alpha val="65000"/>
                    </a:srgbClr>
                  </a:outerShdw>
                </a:effectLst>
                <a:latin typeface="Arial"/>
                <a:cs typeface="Arial" charset="0"/>
              </a:rPr>
              <a:t>Первый раздел тем.</a:t>
            </a:r>
          </a:p>
          <a:p>
            <a:pPr lvl="0" algn="ctr" fontAlgn="base">
              <a:spcBef>
                <a:spcPct val="0"/>
              </a:spcBef>
              <a:spcAft>
                <a:spcPct val="0"/>
              </a:spcAft>
              <a:defRPr/>
            </a:pPr>
            <a:r>
              <a:rPr lang="ru-RU" sz="4000" b="1" spc="50" dirty="0">
                <a:ln w="11430">
                  <a:solidFill>
                    <a:srgbClr val="B92D00">
                      <a:lumMod val="75000"/>
                    </a:srgbClr>
                  </a:solidFill>
                </a:ln>
                <a:solidFill>
                  <a:srgbClr val="CC3300"/>
                </a:solidFill>
                <a:effectLst>
                  <a:outerShdw blurRad="76200" dist="50800" dir="5400000" algn="tl" rotWithShape="0">
                    <a:srgbClr val="000000">
                      <a:alpha val="65000"/>
                    </a:srgbClr>
                  </a:outerShdw>
                </a:effectLst>
                <a:latin typeface="Arial"/>
                <a:cs typeface="Arial" charset="0"/>
              </a:rPr>
              <a:t> Связь грамматики и лексики </a:t>
            </a:r>
          </a:p>
          <a:p>
            <a:pPr lvl="0" algn="ctr" fontAlgn="base">
              <a:spcBef>
                <a:spcPct val="0"/>
              </a:spcBef>
              <a:spcAft>
                <a:spcPct val="0"/>
              </a:spcAft>
              <a:defRPr/>
            </a:pPr>
            <a:r>
              <a:rPr lang="ru-RU" sz="4000" b="1" spc="50" dirty="0">
                <a:ln w="11430">
                  <a:solidFill>
                    <a:srgbClr val="B92D00">
                      <a:lumMod val="75000"/>
                    </a:srgbClr>
                  </a:solidFill>
                </a:ln>
                <a:solidFill>
                  <a:srgbClr val="CC3300"/>
                </a:solidFill>
                <a:effectLst>
                  <a:outerShdw blurRad="76200" dist="50800" dir="5400000" algn="tl" rotWithShape="0">
                    <a:srgbClr val="000000">
                      <a:alpha val="65000"/>
                    </a:srgbClr>
                  </a:outerShdw>
                </a:effectLst>
                <a:latin typeface="Arial"/>
                <a:cs typeface="Arial" charset="0"/>
              </a:rPr>
              <a:t>в русском языке</a:t>
            </a:r>
          </a:p>
        </p:txBody>
      </p:sp>
      <p:sp>
        <p:nvSpPr>
          <p:cNvPr id="9" name="Прямоугольник 8"/>
          <p:cNvSpPr/>
          <p:nvPr/>
        </p:nvSpPr>
        <p:spPr>
          <a:xfrm>
            <a:off x="2809595" y="5301208"/>
            <a:ext cx="4572000" cy="1261884"/>
          </a:xfrm>
          <a:prstGeom prst="rect">
            <a:avLst/>
          </a:prstGeom>
        </p:spPr>
        <p:txBody>
          <a:bodyPr>
            <a:spAutoFit/>
          </a:bodyPr>
          <a:lstStyle/>
          <a:p>
            <a:pPr lvl="0" algn="ctr" fontAlgn="base">
              <a:spcBef>
                <a:spcPct val="0"/>
              </a:spcBef>
              <a:spcAft>
                <a:spcPct val="0"/>
              </a:spcAft>
              <a:defRPr/>
            </a:pPr>
            <a:r>
              <a:rPr lang="ru-RU" sz="2000" b="1" spc="50" dirty="0">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rPr>
              <a:t>Работа учителя русского языка </a:t>
            </a:r>
          </a:p>
          <a:p>
            <a:pPr lvl="0" algn="ctr" fontAlgn="base">
              <a:spcBef>
                <a:spcPct val="0"/>
              </a:spcBef>
              <a:spcAft>
                <a:spcPct val="0"/>
              </a:spcAft>
              <a:defRPr/>
            </a:pPr>
            <a:r>
              <a:rPr lang="ru-RU" sz="2000" b="1" spc="50" dirty="0">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rPr>
              <a:t>и литературы Н. Г. </a:t>
            </a:r>
            <a:r>
              <a:rPr lang="ru-RU" sz="2000" b="1" spc="50" dirty="0" err="1">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rPr>
              <a:t>Харлановой</a:t>
            </a:r>
            <a:endParaRPr lang="ru-RU" sz="2000" b="1" spc="50" dirty="0">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endParaRPr>
          </a:p>
          <a:p>
            <a:pPr lvl="0" algn="ctr" fontAlgn="base">
              <a:spcBef>
                <a:spcPct val="0"/>
              </a:spcBef>
              <a:spcAft>
                <a:spcPct val="0"/>
              </a:spcAft>
              <a:defRPr/>
            </a:pPr>
            <a:endParaRPr lang="ru-RU" sz="2000" b="1" spc="50" dirty="0">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endParaRPr>
          </a:p>
          <a:p>
            <a:pPr lvl="0" algn="ctr" fontAlgn="base">
              <a:spcBef>
                <a:spcPct val="0"/>
              </a:spcBef>
              <a:spcAft>
                <a:spcPct val="0"/>
              </a:spcAft>
              <a:defRPr/>
            </a:pPr>
            <a:r>
              <a:rPr lang="ru-RU" sz="1600" b="1" spc="50" dirty="0">
                <a:ln w="11430"/>
                <a:solidFill>
                  <a:srgbClr val="C0504D">
                    <a:lumMod val="50000"/>
                  </a:srgbClr>
                </a:solidFill>
                <a:effectLst>
                  <a:outerShdw blurRad="76200" dist="50800" dir="5400000" algn="tl" rotWithShape="0">
                    <a:srgbClr val="000000">
                      <a:alpha val="65000"/>
                    </a:srgbClr>
                  </a:outerShdw>
                </a:effectLst>
                <a:latin typeface="Arial" charset="0"/>
                <a:cs typeface="Arial" charset="0"/>
              </a:rPr>
              <a:t>2012 – 2013 уч. год</a:t>
            </a:r>
          </a:p>
        </p:txBody>
      </p:sp>
    </p:spTree>
    <p:extLst>
      <p:ext uri="{BB962C8B-B14F-4D97-AF65-F5344CB8AC3E}">
        <p14:creationId xmlns:p14="http://schemas.microsoft.com/office/powerpoint/2010/main" val="20512970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060432" cy="540060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indent="0" algn="just">
              <a:spcAft>
                <a:spcPts val="0"/>
              </a:spcAft>
              <a:buNone/>
            </a:pPr>
            <a:r>
              <a:rPr lang="ru-RU" sz="4800" b="1" i="1" dirty="0">
                <a:ln w="11430">
                  <a:solidFill>
                    <a:srgbClr val="C00000"/>
                  </a:solidFill>
                </a:ln>
                <a:solidFill>
                  <a:srgbClr val="FF0000"/>
                </a:solidFill>
                <a:effectLst>
                  <a:outerShdw blurRad="80000" dist="40000" dir="5040000" algn="tl">
                    <a:srgbClr val="000000">
                      <a:alpha val="30000"/>
                    </a:srgbClr>
                  </a:outerShdw>
                </a:effectLst>
                <a:latin typeface="Times New Roman"/>
                <a:ea typeface="Times New Roman"/>
              </a:rPr>
              <a:t>Слово</a:t>
            </a:r>
            <a:r>
              <a:rPr lang="ru-RU" sz="4000" b="1" dirty="0">
                <a:ln w="11430">
                  <a:solidFill>
                    <a:srgbClr val="C00000"/>
                  </a:solidFill>
                </a:ln>
                <a:solidFill>
                  <a:srgbClr val="FF0000"/>
                </a:solidFill>
                <a:effectLst>
                  <a:outerShdw blurRad="80000" dist="40000" dir="5040000" algn="tl">
                    <a:srgbClr val="000000">
                      <a:alpha val="30000"/>
                    </a:srgbClr>
                  </a:outerShdw>
                </a:effectLst>
                <a:latin typeface="Times New Roman"/>
                <a:ea typeface="Times New Roman"/>
              </a:rPr>
              <a:t> </a:t>
            </a:r>
            <a:r>
              <a:rPr lang="ru-RU"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ea typeface="Times New Roman"/>
              </a:rPr>
              <a:t>– совокупность определенных звуков, которая называет предметы, явления действительности, обозначает признаки, действия, выполняет связующие функции между другими словами.</a:t>
            </a:r>
            <a:endPar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ea typeface="Times New Roman"/>
            </a:endParaRPr>
          </a:p>
        </p:txBody>
      </p:sp>
      <p:pic>
        <p:nvPicPr>
          <p:cNvPr id="2050" name="Picture 2" descr="C:\Users\Андрей\Downloads\LBw8Nl1355309229.gif"/>
          <p:cNvPicPr>
            <a:picLocks noChangeAspect="1" noChangeArrowheads="1" noCrop="1"/>
          </p:cNvPicPr>
          <p:nvPr/>
        </p:nvPicPr>
        <p:blipFill>
          <a:blip r:embed="rId2">
            <a:clrChange>
              <a:clrFrom>
                <a:srgbClr val="FCFEFC"/>
              </a:clrFrom>
              <a:clrTo>
                <a:srgbClr val="FCFEFC">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46448" y="4797152"/>
            <a:ext cx="8241692" cy="206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7683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nodeType="clickEffect">
                                  <p:stCondLst>
                                    <p:cond delay="0"/>
                                  </p:stCondLst>
                                  <p:childTnLst>
                                    <p:animEffect transition="out" filter="fade">
                                      <p:cBhvr>
                                        <p:cTn id="11" dur="1000"/>
                                        <p:tgtEl>
                                          <p:spTgt spid="2050"/>
                                        </p:tgtEl>
                                      </p:cBhvr>
                                    </p:animEffect>
                                    <p:anim calcmode="lin" valueType="num">
                                      <p:cBhvr>
                                        <p:cTn id="12" dur="1000"/>
                                        <p:tgtEl>
                                          <p:spTgt spid="2050"/>
                                        </p:tgtEl>
                                        <p:attrNameLst>
                                          <p:attrName>ppt_x</p:attrName>
                                        </p:attrNameLst>
                                      </p:cBhvr>
                                      <p:tavLst>
                                        <p:tav tm="0">
                                          <p:val>
                                            <p:strVal val="ppt_x"/>
                                          </p:val>
                                        </p:tav>
                                        <p:tav tm="100000">
                                          <p:val>
                                            <p:strVal val="ppt_x"/>
                                          </p:val>
                                        </p:tav>
                                      </p:tavLst>
                                    </p:anim>
                                    <p:anim calcmode="lin" valueType="num">
                                      <p:cBhvr>
                                        <p:cTn id="13" dur="1000"/>
                                        <p:tgtEl>
                                          <p:spTgt spid="2050"/>
                                        </p:tgtEl>
                                        <p:attrNameLst>
                                          <p:attrName>ppt_y</p:attrName>
                                        </p:attrNameLst>
                                      </p:cBhvr>
                                      <p:tavLst>
                                        <p:tav tm="0">
                                          <p:val>
                                            <p:strVal val="ppt_y"/>
                                          </p:val>
                                        </p:tav>
                                        <p:tav tm="100000">
                                          <p:val>
                                            <p:strVal val="ppt_y+.1"/>
                                          </p:val>
                                        </p:tav>
                                      </p:tavLst>
                                    </p:anim>
                                    <p:set>
                                      <p:cBhvr>
                                        <p:cTn id="14" dur="1" fill="hold">
                                          <p:stCondLst>
                                            <p:cond delay="999"/>
                                          </p:stCondLst>
                                        </p:cTn>
                                        <p:tgtEl>
                                          <p:spTgt spid="205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188640"/>
            <a:ext cx="8424936" cy="764704"/>
          </a:xfrm>
        </p:spPr>
        <p:txBody>
          <a:bodyPr/>
          <a:lstStyle/>
          <a:p>
            <a:pPr algn="ctr" fontAlgn="auto">
              <a:spcBef>
                <a:spcPts val="0"/>
              </a:spcBef>
              <a:spcAft>
                <a:spcPts val="0"/>
              </a:spcAft>
            </a:pPr>
            <a:r>
              <a:rPr lang="ru-RU" sz="2400" b="1" dirty="0" smtClean="0">
                <a:ln w="11430">
                  <a:solidFill>
                    <a:schemeClr val="accent6">
                      <a:lumMod val="60000"/>
                      <a:lumOff val="40000"/>
                    </a:schemeClr>
                  </a:solidFill>
                </a:ln>
                <a:blipFill>
                  <a:blip r:embed="rId2"/>
                  <a:tile tx="0" ty="0" sx="100000" sy="100000" flip="none" algn="tl"/>
                </a:blipFill>
                <a:effectLst>
                  <a:outerShdw blurRad="80000" dist="40000" dir="5040000" algn="tl">
                    <a:srgbClr val="000000">
                      <a:alpha val="30000"/>
                    </a:srgbClr>
                  </a:outerShdw>
                </a:effectLst>
              </a:rPr>
              <a:t>Кл</a:t>
            </a:r>
            <a:r>
              <a:rPr lang="ru-RU" sz="2400" b="1" kern="1200" dirty="0" smtClean="0">
                <a:ln w="11430">
                  <a:solidFill>
                    <a:schemeClr val="accent6">
                      <a:lumMod val="60000"/>
                      <a:lumOff val="40000"/>
                    </a:schemeClr>
                  </a:solidFill>
                </a:ln>
                <a:blipFill>
                  <a:blip r:embed="rId2"/>
                  <a:tile tx="0" ty="0" sx="100000" sy="100000" flip="none" algn="tl"/>
                </a:blipFill>
                <a:effectLst>
                  <a:outerShdw blurRad="80000" dist="40000" dir="5040000" algn="tl">
                    <a:srgbClr val="000000">
                      <a:alpha val="30000"/>
                    </a:srgbClr>
                  </a:outerShdw>
                </a:effectLst>
                <a:ea typeface="+mn-ea"/>
                <a:cs typeface="+mn-cs"/>
              </a:rPr>
              <a:t>ассификация </a:t>
            </a:r>
            <a:r>
              <a:rPr lang="ru-RU" sz="2400" b="1" kern="1200" dirty="0">
                <a:ln w="11430">
                  <a:solidFill>
                    <a:schemeClr val="accent6">
                      <a:lumMod val="60000"/>
                      <a:lumOff val="40000"/>
                    </a:schemeClr>
                  </a:solidFill>
                </a:ln>
                <a:blipFill>
                  <a:blip r:embed="rId2"/>
                  <a:tile tx="0" ty="0" sx="100000" sy="100000" flip="none" algn="tl"/>
                </a:blipFill>
                <a:effectLst>
                  <a:outerShdw blurRad="80000" dist="40000" dir="5040000" algn="tl">
                    <a:srgbClr val="000000">
                      <a:alpha val="30000"/>
                    </a:srgbClr>
                  </a:outerShdw>
                </a:effectLst>
                <a:ea typeface="+mn-ea"/>
                <a:cs typeface="+mn-cs"/>
              </a:rPr>
              <a:t>основных понятий лексики:</a:t>
            </a:r>
          </a:p>
        </p:txBody>
      </p:sp>
      <p:graphicFrame>
        <p:nvGraphicFramePr>
          <p:cNvPr id="6" name="Объект 5"/>
          <p:cNvGraphicFramePr>
            <a:graphicFrameLocks noGrp="1"/>
          </p:cNvGraphicFramePr>
          <p:nvPr>
            <p:ph idx="1"/>
            <p:extLst>
              <p:ext uri="{D42A27DB-BD31-4B8C-83A1-F6EECF244321}">
                <p14:modId xmlns:p14="http://schemas.microsoft.com/office/powerpoint/2010/main" val="2512395744"/>
              </p:ext>
            </p:extLst>
          </p:nvPr>
        </p:nvGraphicFramePr>
        <p:xfrm>
          <a:off x="323528" y="620688"/>
          <a:ext cx="8352928" cy="5990713"/>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158820"/>
                <a:gridCol w="5194108"/>
              </a:tblGrid>
              <a:tr h="696547">
                <a:tc>
                  <a:txBody>
                    <a:bodyPr/>
                    <a:lstStyle/>
                    <a:p>
                      <a:pPr algn="ctr"/>
                      <a:r>
                        <a:rPr lang="ru-RU" dirty="0" smtClean="0">
                          <a:solidFill>
                            <a:schemeClr val="accent6">
                              <a:lumMod val="75000"/>
                            </a:schemeClr>
                          </a:solidFill>
                        </a:rPr>
                        <a:t>Основания для </a:t>
                      </a:r>
                    </a:p>
                    <a:p>
                      <a:pPr algn="ctr"/>
                      <a:r>
                        <a:rPr lang="ru-RU" dirty="0" smtClean="0">
                          <a:solidFill>
                            <a:schemeClr val="accent6">
                              <a:lumMod val="75000"/>
                            </a:schemeClr>
                          </a:solidFill>
                        </a:rPr>
                        <a:t>классификации</a:t>
                      </a:r>
                      <a:endParaRPr lang="ru-RU" dirty="0">
                        <a:solidFill>
                          <a:schemeClr val="accent6">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ru-RU" dirty="0" smtClean="0">
                          <a:solidFill>
                            <a:schemeClr val="accent6">
                              <a:lumMod val="75000"/>
                            </a:schemeClr>
                          </a:solidFill>
                        </a:rPr>
                        <a:t>Основные понятия лексики</a:t>
                      </a:r>
                      <a:endParaRPr lang="ru-RU" dirty="0">
                        <a:solidFill>
                          <a:schemeClr val="accent6">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883139">
                <a:tc>
                  <a:txBody>
                    <a:bodyPr/>
                    <a:lstStyle/>
                    <a:p>
                      <a:r>
                        <a:rPr lang="ru-RU" dirty="0" smtClean="0">
                          <a:solidFill>
                            <a:schemeClr val="accent6">
                              <a:lumMod val="50000"/>
                            </a:schemeClr>
                          </a:solidFill>
                        </a:rPr>
                        <a:t>С точки зрения </a:t>
                      </a:r>
                    </a:p>
                    <a:p>
                      <a:r>
                        <a:rPr lang="ru-RU" dirty="0" smtClean="0">
                          <a:solidFill>
                            <a:schemeClr val="accent6">
                              <a:lumMod val="50000"/>
                            </a:schemeClr>
                          </a:solidFill>
                        </a:rPr>
                        <a:t>происхождения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ru-RU" dirty="0" smtClean="0">
                          <a:solidFill>
                            <a:schemeClr val="accent6">
                              <a:lumMod val="50000"/>
                            </a:schemeClr>
                          </a:solidFill>
                        </a:rPr>
                        <a:t>исконно русские, заимствованные </a:t>
                      </a:r>
                    </a:p>
                    <a:p>
                      <a:r>
                        <a:rPr lang="ru-RU" dirty="0" smtClean="0">
                          <a:solidFill>
                            <a:schemeClr val="accent6">
                              <a:lumMod val="50000"/>
                            </a:schemeClr>
                          </a:solidFill>
                        </a:rPr>
                        <a:t>(иноязычные),  интернациональные</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451293">
                <a:tc>
                  <a:txBody>
                    <a:bodyPr/>
                    <a:lstStyle/>
                    <a:p>
                      <a:r>
                        <a:rPr lang="ru-RU" dirty="0" smtClean="0">
                          <a:solidFill>
                            <a:schemeClr val="accent6">
                              <a:lumMod val="50000"/>
                            </a:schemeClr>
                          </a:solidFill>
                        </a:rPr>
                        <a:t>С точки зрения </a:t>
                      </a:r>
                    </a:p>
                    <a:p>
                      <a:r>
                        <a:rPr lang="ru-RU" dirty="0" smtClean="0">
                          <a:solidFill>
                            <a:schemeClr val="accent6">
                              <a:lumMod val="50000"/>
                            </a:schemeClr>
                          </a:solidFill>
                        </a:rPr>
                        <a:t>сферы употребления</a:t>
                      </a:r>
                    </a:p>
                    <a:p>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dirty="0" smtClean="0">
                          <a:solidFill>
                            <a:schemeClr val="accent6">
                              <a:lumMod val="50000"/>
                            </a:schemeClr>
                          </a:solidFill>
                        </a:rPr>
                        <a:t>общеупотребительные, ограниченные в</a:t>
                      </a:r>
                    </a:p>
                    <a:p>
                      <a:r>
                        <a:rPr lang="ru-RU" dirty="0" smtClean="0">
                          <a:solidFill>
                            <a:schemeClr val="accent6">
                              <a:lumMod val="50000"/>
                            </a:schemeClr>
                          </a:solidFill>
                        </a:rPr>
                        <a:t>употреблении (диалектизмы, термины</a:t>
                      </a:r>
                    </a:p>
                    <a:p>
                      <a:r>
                        <a:rPr lang="ru-RU" dirty="0" smtClean="0">
                          <a:solidFill>
                            <a:schemeClr val="accent6">
                              <a:lumMod val="50000"/>
                            </a:schemeClr>
                          </a:solidFill>
                        </a:rPr>
                        <a:t>специальные слова </a:t>
                      </a:r>
                    </a:p>
                    <a:p>
                      <a:r>
                        <a:rPr lang="ru-RU" dirty="0" smtClean="0">
                          <a:solidFill>
                            <a:schemeClr val="accent6">
                              <a:lumMod val="50000"/>
                            </a:schemeClr>
                          </a:solidFill>
                        </a:rPr>
                        <a:t>(профессионализмы),  жаргон, сленг)</a:t>
                      </a:r>
                    </a:p>
                    <a:p>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7058">
                <a:tc>
                  <a:txBody>
                    <a:bodyPr/>
                    <a:lstStyle/>
                    <a:p>
                      <a:r>
                        <a:rPr lang="ru-RU" dirty="0" smtClean="0">
                          <a:solidFill>
                            <a:schemeClr val="accent6">
                              <a:lumMod val="50000"/>
                            </a:schemeClr>
                          </a:solidFill>
                        </a:rPr>
                        <a:t>С точки зрения </a:t>
                      </a:r>
                    </a:p>
                    <a:p>
                      <a:r>
                        <a:rPr lang="ru-RU" dirty="0" smtClean="0">
                          <a:solidFill>
                            <a:schemeClr val="accent6">
                              <a:lumMod val="50000"/>
                            </a:schemeClr>
                          </a:solidFill>
                        </a:rPr>
                        <a:t>частоты употребления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ru-RU" dirty="0" smtClean="0">
                          <a:solidFill>
                            <a:schemeClr val="accent6">
                              <a:lumMod val="50000"/>
                            </a:schemeClr>
                          </a:solidFill>
                        </a:rPr>
                        <a:t>активная, пассивная лексика </a:t>
                      </a:r>
                    </a:p>
                    <a:p>
                      <a:r>
                        <a:rPr lang="ru-RU" dirty="0" smtClean="0">
                          <a:solidFill>
                            <a:schemeClr val="accent6">
                              <a:lumMod val="50000"/>
                            </a:schemeClr>
                          </a:solidFill>
                        </a:rPr>
                        <a:t>(неологизмы, устаревшие слова </a:t>
                      </a:r>
                    </a:p>
                    <a:p>
                      <a:r>
                        <a:rPr lang="ru-RU" dirty="0" smtClean="0">
                          <a:solidFill>
                            <a:schemeClr val="accent6">
                              <a:lumMod val="50000"/>
                            </a:schemeClr>
                          </a:solidFill>
                        </a:rPr>
                        <a:t>(историзмы, архаизмы)</a:t>
                      </a:r>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907058">
                <a:tc>
                  <a:txBody>
                    <a:bodyPr/>
                    <a:lstStyle/>
                    <a:p>
                      <a:r>
                        <a:rPr lang="ru-RU" dirty="0" smtClean="0">
                          <a:solidFill>
                            <a:schemeClr val="accent6">
                              <a:lumMod val="50000"/>
                            </a:schemeClr>
                          </a:solidFill>
                        </a:rPr>
                        <a:t>С точки зрения</a:t>
                      </a:r>
                    </a:p>
                    <a:p>
                      <a:r>
                        <a:rPr lang="ru-RU" dirty="0" smtClean="0">
                          <a:solidFill>
                            <a:schemeClr val="accent6">
                              <a:lumMod val="50000"/>
                            </a:schemeClr>
                          </a:solidFill>
                        </a:rPr>
                        <a:t>стилевой принадлежности</a:t>
                      </a:r>
                    </a:p>
                    <a:p>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dirty="0" smtClean="0">
                          <a:solidFill>
                            <a:schemeClr val="accent6">
                              <a:lumMod val="50000"/>
                            </a:schemeClr>
                          </a:solidFill>
                        </a:rPr>
                        <a:t>книжная лексика, разговорно-бытовая,</a:t>
                      </a:r>
                    </a:p>
                    <a:p>
                      <a:r>
                        <a:rPr lang="ru-RU" dirty="0" smtClean="0">
                          <a:solidFill>
                            <a:schemeClr val="accent6">
                              <a:lumMod val="50000"/>
                            </a:schemeClr>
                          </a:solidFill>
                        </a:rPr>
                        <a:t>официальная (деловая),</a:t>
                      </a:r>
                    </a:p>
                    <a:p>
                      <a:r>
                        <a:rPr lang="ru-RU" dirty="0" smtClean="0">
                          <a:solidFill>
                            <a:schemeClr val="accent6">
                              <a:lumMod val="50000"/>
                            </a:schemeClr>
                          </a:solidFill>
                        </a:rPr>
                        <a:t>публицистическая, научная лексика</a:t>
                      </a:r>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19187">
                <a:tc>
                  <a:txBody>
                    <a:bodyPr/>
                    <a:lstStyle/>
                    <a:p>
                      <a:r>
                        <a:rPr lang="ru-RU" dirty="0" smtClean="0">
                          <a:solidFill>
                            <a:schemeClr val="accent6">
                              <a:lumMod val="50000"/>
                            </a:schemeClr>
                          </a:solidFill>
                        </a:rPr>
                        <a:t>С точки зрения </a:t>
                      </a:r>
                    </a:p>
                    <a:p>
                      <a:r>
                        <a:rPr lang="ru-RU" dirty="0" smtClean="0">
                          <a:solidFill>
                            <a:schemeClr val="accent6">
                              <a:lumMod val="50000"/>
                            </a:schemeClr>
                          </a:solidFill>
                        </a:rPr>
                        <a:t>соотношения значений слов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ru-RU" dirty="0" smtClean="0">
                        <a:solidFill>
                          <a:schemeClr val="accent6">
                            <a:lumMod val="50000"/>
                          </a:schemeClr>
                        </a:solidFill>
                      </a:endParaRPr>
                    </a:p>
                    <a:p>
                      <a:r>
                        <a:rPr lang="ru-RU" dirty="0" smtClean="0">
                          <a:solidFill>
                            <a:schemeClr val="accent6">
                              <a:lumMod val="50000"/>
                            </a:schemeClr>
                          </a:solidFill>
                        </a:rPr>
                        <a:t>омонимы, антонимы, синонимы,</a:t>
                      </a:r>
                    </a:p>
                    <a:p>
                      <a:r>
                        <a:rPr lang="ru-RU" dirty="0" smtClean="0">
                          <a:solidFill>
                            <a:schemeClr val="accent6">
                              <a:lumMod val="50000"/>
                            </a:schemeClr>
                          </a:solidFill>
                        </a:rPr>
                        <a:t>паронимы</a:t>
                      </a:r>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5" name="Прямоугольник 4"/>
          <p:cNvSpPr/>
          <p:nvPr/>
        </p:nvSpPr>
        <p:spPr>
          <a:xfrm>
            <a:off x="-3887327" y="3732783"/>
            <a:ext cx="11769463"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26473611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80920" cy="936104"/>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dirty="0">
                <a:ln w="11430"/>
                <a:solidFill>
                  <a:srgbClr val="FF0000"/>
                </a:solidFill>
                <a:effectLst>
                  <a:outerShdw blurRad="50800" dist="39000" dir="5460000" algn="tl">
                    <a:srgbClr val="000000">
                      <a:alpha val="38000"/>
                    </a:srgbClr>
                  </a:outerShdw>
                </a:effectLst>
              </a:rPr>
              <a:t>Грамматический уровень языковой </a:t>
            </a:r>
            <a:br>
              <a:rPr lang="ru-RU" sz="2800" b="1" dirty="0">
                <a:ln w="11430"/>
                <a:solidFill>
                  <a:srgbClr val="FF0000"/>
                </a:solidFill>
                <a:effectLst>
                  <a:outerShdw blurRad="50800" dist="39000" dir="5460000" algn="tl">
                    <a:srgbClr val="000000">
                      <a:alpha val="38000"/>
                    </a:srgbClr>
                  </a:outerShdw>
                </a:effectLst>
              </a:rPr>
            </a:br>
            <a:r>
              <a:rPr lang="ru-RU" sz="2800" b="1" dirty="0">
                <a:ln w="11430"/>
                <a:solidFill>
                  <a:srgbClr val="FF0000"/>
                </a:solidFill>
                <a:effectLst>
                  <a:outerShdw blurRad="50800" dist="39000" dir="5460000" algn="tl">
                    <a:srgbClr val="000000">
                      <a:alpha val="38000"/>
                    </a:srgbClr>
                  </a:outerShdw>
                </a:effectLst>
              </a:rPr>
              <a:t>системы</a:t>
            </a:r>
          </a:p>
        </p:txBody>
      </p:sp>
      <p:sp>
        <p:nvSpPr>
          <p:cNvPr id="3" name="Объект 2"/>
          <p:cNvSpPr>
            <a:spLocks noGrp="1"/>
          </p:cNvSpPr>
          <p:nvPr>
            <p:ph idx="1"/>
          </p:nvPr>
        </p:nvSpPr>
        <p:spPr/>
        <p:txBody>
          <a:bodyPr/>
          <a:lstStyle/>
          <a:p>
            <a:pPr marL="0" indent="0">
              <a:buNone/>
            </a:pPr>
            <a:r>
              <a:rPr lang="ru-RU" dirty="0"/>
              <a:t> </a:t>
            </a:r>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Грамматика как раздел науки о языке </a:t>
            </a: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изучает </a:t>
            </a:r>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грамматический строй русского </a:t>
            </a: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языка </a:t>
            </a:r>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 имеет в своём составе две части: </a:t>
            </a:r>
          </a:p>
          <a:p>
            <a:pPr>
              <a:buBlip>
                <a:blip r:embed="rId2"/>
              </a:buBlip>
            </a:pPr>
            <a:r>
              <a:rPr lang="ru-RU" b="1" dirty="0" smtClean="0">
                <a:solidFill>
                  <a:schemeClr val="accent6">
                    <a:lumMod val="50000"/>
                  </a:schemeClr>
                </a:solidFill>
              </a:rPr>
              <a:t>Морфологию </a:t>
            </a:r>
            <a:r>
              <a:rPr lang="ru-RU" b="1" dirty="0">
                <a:solidFill>
                  <a:schemeClr val="accent6">
                    <a:lumMod val="50000"/>
                  </a:schemeClr>
                </a:solidFill>
              </a:rPr>
              <a:t>– грамматическое учение о </a:t>
            </a:r>
            <a:r>
              <a:rPr lang="ru-RU" b="1" dirty="0" smtClean="0">
                <a:solidFill>
                  <a:schemeClr val="accent6">
                    <a:lumMod val="50000"/>
                  </a:schemeClr>
                </a:solidFill>
              </a:rPr>
              <a:t>слове </a:t>
            </a:r>
            <a:endParaRPr lang="ru-RU" b="1" dirty="0">
              <a:solidFill>
                <a:schemeClr val="accent6">
                  <a:lumMod val="50000"/>
                </a:schemeClr>
              </a:solidFill>
            </a:endParaRPr>
          </a:p>
          <a:p>
            <a:pPr>
              <a:buBlip>
                <a:blip r:embed="rId2"/>
              </a:buBlip>
            </a:pPr>
            <a:r>
              <a:rPr lang="ru-RU" b="1" dirty="0" smtClean="0">
                <a:solidFill>
                  <a:schemeClr val="accent6">
                    <a:lumMod val="50000"/>
                  </a:schemeClr>
                </a:solidFill>
              </a:rPr>
              <a:t>Синтаксис </a:t>
            </a:r>
            <a:r>
              <a:rPr lang="ru-RU" b="1" dirty="0">
                <a:solidFill>
                  <a:schemeClr val="accent6">
                    <a:lumMod val="50000"/>
                  </a:schemeClr>
                </a:solidFill>
              </a:rPr>
              <a:t>– учение о законах построения </a:t>
            </a:r>
            <a:r>
              <a:rPr lang="ru-RU" b="1" dirty="0" smtClean="0">
                <a:solidFill>
                  <a:schemeClr val="accent6">
                    <a:lumMod val="50000"/>
                  </a:schemeClr>
                </a:solidFill>
              </a:rPr>
              <a:t> словосочетаний </a:t>
            </a:r>
            <a:r>
              <a:rPr lang="ru-RU" b="1" dirty="0">
                <a:solidFill>
                  <a:schemeClr val="accent6">
                    <a:lumMod val="50000"/>
                  </a:schemeClr>
                </a:solidFill>
              </a:rPr>
              <a:t>и предложений </a:t>
            </a:r>
          </a:p>
        </p:txBody>
      </p:sp>
      <p:pic>
        <p:nvPicPr>
          <p:cNvPr id="4" name="Рисунок 3" descr="http://my-shop.ru/_files/product/2/56/554420.gif"/>
          <p:cNvPicPr/>
          <p:nvPr/>
        </p:nvPicPr>
        <p:blipFill>
          <a:blip r:embed="rId3" cstate="print"/>
          <a:srcRect/>
          <a:stretch>
            <a:fillRect/>
          </a:stretch>
        </p:blipFill>
        <p:spPr bwMode="auto">
          <a:xfrm>
            <a:off x="3491880" y="1700808"/>
            <a:ext cx="2376264" cy="3375256"/>
          </a:xfrm>
          <a:prstGeom prst="rect">
            <a:avLst/>
          </a:prstGeom>
          <a:noFill/>
          <a:ln w="9525">
            <a:noFill/>
            <a:miter lim="800000"/>
            <a:headEnd/>
            <a:tailEnd/>
          </a:ln>
        </p:spPr>
      </p:pic>
    </p:spTree>
    <p:extLst>
      <p:ext uri="{BB962C8B-B14F-4D97-AF65-F5344CB8AC3E}">
        <p14:creationId xmlns:p14="http://schemas.microsoft.com/office/powerpoint/2010/main" val="19295999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nodeType="clickEffect">
                                  <p:stCondLst>
                                    <p:cond delay="0"/>
                                  </p:stCondLst>
                                  <p:childTnLst>
                                    <p:animEffect transition="out" filter="barn(inVertical)">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571480"/>
            <a:ext cx="8291264" cy="6025872"/>
          </a:xfrm>
        </p:spPr>
        <p:txBody>
          <a:bodyPr/>
          <a:lstStyle/>
          <a:p>
            <a:pPr>
              <a:buNone/>
            </a:pPr>
            <a:r>
              <a:rPr lang="ru-RU" b="1" dirty="0" smtClean="0"/>
              <a:t>   </a:t>
            </a:r>
            <a:r>
              <a:rPr lang="ru-RU" sz="4400" b="1" dirty="0" smtClean="0">
                <a:solidFill>
                  <a:srgbClr val="FF0000"/>
                </a:solidFill>
                <a:latin typeface="Monotype Corsiva" pitchFamily="66" charset="0"/>
              </a:rPr>
              <a:t>Грамматика </a:t>
            </a:r>
            <a:r>
              <a:rPr lang="en-US" sz="4400" b="1" dirty="0" smtClean="0">
                <a:solidFill>
                  <a:srgbClr val="FF0000"/>
                </a:solidFill>
                <a:latin typeface="Monotype Corsiva" pitchFamily="66" charset="0"/>
              </a:rPr>
              <a:t> </a:t>
            </a:r>
            <a:r>
              <a:rPr lang="ru-RU" sz="4400" b="1" dirty="0" smtClean="0">
                <a:solidFill>
                  <a:srgbClr val="333399"/>
                </a:solidFill>
                <a:latin typeface="Monotype Corsiva" pitchFamily="66" charset="0"/>
              </a:rPr>
              <a:t>очень древняя наука. Она возникла у древних греков, получив свое название от слова  «</a:t>
            </a:r>
            <a:r>
              <a:rPr lang="ru-RU" sz="4400" b="1" i="1" dirty="0" smtClean="0">
                <a:solidFill>
                  <a:srgbClr val="333399"/>
                </a:solidFill>
                <a:latin typeface="Monotype Corsiva" pitchFamily="66" charset="0"/>
              </a:rPr>
              <a:t>грамма» , </a:t>
            </a:r>
            <a:r>
              <a:rPr lang="ru-RU" sz="4400" b="1" dirty="0" smtClean="0">
                <a:solidFill>
                  <a:srgbClr val="333399"/>
                </a:solidFill>
                <a:latin typeface="Monotype Corsiva" pitchFamily="66" charset="0"/>
              </a:rPr>
              <a:t>то есть буква. Вот почему в старину всякий письменный документ называли грамотой, а человека, умеющего читать и писать, до сих пор называют грамотным. </a:t>
            </a:r>
            <a:endParaRPr lang="ru-RU" sz="4000" b="1" dirty="0" smtClean="0">
              <a:solidFill>
                <a:srgbClr val="333399"/>
              </a:solidFill>
              <a:latin typeface="Monotype Corsiva" pitchFamily="66" charset="0"/>
            </a:endParaRPr>
          </a:p>
          <a:p>
            <a:pPr>
              <a:buNone/>
            </a:pPr>
            <a:endParaRPr lang="ru-RU" dirty="0"/>
          </a:p>
        </p:txBody>
      </p:sp>
    </p:spTree>
    <p:extLst>
      <p:ext uri="{BB962C8B-B14F-4D97-AF65-F5344CB8AC3E}">
        <p14:creationId xmlns:p14="http://schemas.microsoft.com/office/powerpoint/2010/main" val="20748915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964488" cy="838200"/>
          </a:xfrm>
        </p:spPr>
        <p:style>
          <a:lnRef idx="1">
            <a:schemeClr val="accent6"/>
          </a:lnRef>
          <a:fillRef idx="2">
            <a:schemeClr val="accent6"/>
          </a:fillRef>
          <a:effectRef idx="1">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Грамматический уровень языковой системы </a:t>
            </a:r>
          </a:p>
        </p:txBody>
      </p:sp>
      <p:graphicFrame>
        <p:nvGraphicFramePr>
          <p:cNvPr id="4" name="Объект 3"/>
          <p:cNvGraphicFramePr>
            <a:graphicFrameLocks noGrp="1"/>
          </p:cNvGraphicFramePr>
          <p:nvPr>
            <p:ph idx="1"/>
            <p:extLst>
              <p:ext uri="{D42A27DB-BD31-4B8C-83A1-F6EECF244321}">
                <p14:modId xmlns:p14="http://schemas.microsoft.com/office/powerpoint/2010/main" val="603462197"/>
              </p:ext>
            </p:extLst>
          </p:nvPr>
        </p:nvGraphicFramePr>
        <p:xfrm>
          <a:off x="0" y="1052736"/>
          <a:ext cx="9036496" cy="5638800"/>
        </p:xfrm>
        <a:graphic>
          <a:graphicData uri="http://schemas.openxmlformats.org/drawingml/2006/table">
            <a:tbl>
              <a:tblPr firstRow="1" bandRow="1">
                <a:tableStyleId>{93296810-A885-4BE3-A3E7-6D5BEEA58F35}</a:tableStyleId>
              </a:tblPr>
              <a:tblGrid>
                <a:gridCol w="4290440"/>
                <a:gridCol w="4746056"/>
              </a:tblGrid>
              <a:tr h="51233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w="11430"/>
                          <a:solidFill>
                            <a:srgbClr val="FF0000"/>
                          </a:solidFill>
                          <a:effectLst>
                            <a:outerShdw blurRad="50800" dist="39000" dir="5460000" algn="tl">
                              <a:srgbClr val="000000">
                                <a:alpha val="38000"/>
                              </a:srgbClr>
                            </a:outerShdw>
                          </a:effectLst>
                          <a:uLnTx/>
                          <a:uFillTx/>
                          <a:latin typeface="+mn-lt"/>
                          <a:ea typeface="+mn-ea"/>
                          <a:cs typeface="+mn-cs"/>
                        </a:rPr>
                        <a:t>Морфология </a:t>
                      </a:r>
                      <a:r>
                        <a:rPr lang="ru-RU" sz="2400" dirty="0" smtClean="0">
                          <a:solidFill>
                            <a:schemeClr val="accent6">
                              <a:lumMod val="75000"/>
                            </a:schemeClr>
                          </a:solidFill>
                        </a:rPr>
                        <a:t>– учение о грамматических формах слов .</a:t>
                      </a:r>
                    </a:p>
                    <a:p>
                      <a:pPr marL="342900" indent="-342900">
                        <a:buFontTx/>
                        <a:buBlip>
                          <a:blip r:embed="rId2"/>
                        </a:buBlip>
                      </a:pPr>
                      <a:r>
                        <a:rPr lang="ru-RU" sz="2400" dirty="0" smtClean="0">
                          <a:solidFill>
                            <a:schemeClr val="accent6">
                              <a:lumMod val="50000"/>
                            </a:schemeClr>
                          </a:solidFill>
                        </a:rPr>
                        <a:t>Морфема </a:t>
                      </a:r>
                    </a:p>
                    <a:p>
                      <a:pPr marL="342900" indent="-342900">
                        <a:buFontTx/>
                        <a:buBlip>
                          <a:blip r:embed="rId2"/>
                        </a:buBlip>
                      </a:pPr>
                      <a:r>
                        <a:rPr lang="ru-RU" sz="2400" dirty="0" smtClean="0">
                          <a:solidFill>
                            <a:schemeClr val="accent6">
                              <a:lumMod val="50000"/>
                            </a:schemeClr>
                          </a:solidFill>
                        </a:rPr>
                        <a:t>Лексема </a:t>
                      </a:r>
                      <a:r>
                        <a:rPr lang="ru-RU" sz="2000" i="1" dirty="0" smtClean="0">
                          <a:solidFill>
                            <a:schemeClr val="accent6">
                              <a:lumMod val="50000"/>
                            </a:schemeClr>
                          </a:solidFill>
                        </a:rPr>
                        <a:t>(в</a:t>
                      </a:r>
                      <a:r>
                        <a:rPr lang="ru-RU" sz="2000" i="1" baseline="0" dirty="0" smtClean="0">
                          <a:solidFill>
                            <a:schemeClr val="accent6">
                              <a:lumMod val="50000"/>
                            </a:schemeClr>
                          </a:solidFill>
                        </a:rPr>
                        <a:t> </a:t>
                      </a:r>
                      <a:r>
                        <a:rPr lang="ru-RU" sz="2000" i="1" dirty="0" smtClean="0">
                          <a:solidFill>
                            <a:schemeClr val="accent6">
                              <a:lumMod val="50000"/>
                            </a:schemeClr>
                          </a:solidFill>
                        </a:rPr>
                        <a:t>языкознании: отдельное слово во всей системе его значений и форм) </a:t>
                      </a:r>
                      <a:r>
                        <a:rPr lang="ru-RU" sz="2400" dirty="0" smtClean="0">
                          <a:solidFill>
                            <a:schemeClr val="accent6">
                              <a:lumMod val="50000"/>
                            </a:schemeClr>
                          </a:solidFill>
                        </a:rPr>
                        <a:t>и форма слова </a:t>
                      </a:r>
                    </a:p>
                    <a:p>
                      <a:pPr marL="342900" indent="-342900">
                        <a:buFontTx/>
                        <a:buBlip>
                          <a:blip r:embed="rId2"/>
                        </a:buBlip>
                      </a:pPr>
                      <a:r>
                        <a:rPr lang="ru-RU" sz="2400" dirty="0" smtClean="0">
                          <a:solidFill>
                            <a:schemeClr val="accent6">
                              <a:lumMod val="50000"/>
                            </a:schemeClr>
                          </a:solidFill>
                        </a:rPr>
                        <a:t>Словообразование </a:t>
                      </a:r>
                    </a:p>
                    <a:p>
                      <a:pPr marL="342900" indent="-342900">
                        <a:buFontTx/>
                        <a:buBlip>
                          <a:blip r:embed="rId2"/>
                        </a:buBlip>
                      </a:pPr>
                      <a:r>
                        <a:rPr lang="ru-RU" sz="2400" dirty="0" smtClean="0">
                          <a:solidFill>
                            <a:schemeClr val="accent6">
                              <a:lumMod val="50000"/>
                            </a:schemeClr>
                          </a:solidFill>
                        </a:rPr>
                        <a:t>Части речи и их  </a:t>
                      </a:r>
                    </a:p>
                    <a:p>
                      <a:pPr marL="0" indent="0">
                        <a:buFontTx/>
                        <a:buNone/>
                      </a:pPr>
                      <a:r>
                        <a:rPr lang="ru-RU" sz="2400" dirty="0" smtClean="0">
                          <a:solidFill>
                            <a:schemeClr val="accent6">
                              <a:lumMod val="50000"/>
                            </a:schemeClr>
                          </a:solidFill>
                        </a:rPr>
                        <a:t>грамматические </a:t>
                      </a:r>
                    </a:p>
                    <a:p>
                      <a:pPr marL="0" indent="0">
                        <a:buFontTx/>
                        <a:buNone/>
                      </a:pPr>
                      <a:r>
                        <a:rPr lang="ru-RU" sz="2400" dirty="0" smtClean="0">
                          <a:solidFill>
                            <a:schemeClr val="accent6">
                              <a:lumMod val="50000"/>
                            </a:schemeClr>
                          </a:solidFill>
                        </a:rPr>
                        <a:t>значения (время, вид, </a:t>
                      </a:r>
                    </a:p>
                    <a:p>
                      <a:pPr marL="0" indent="0">
                        <a:buFontTx/>
                        <a:buNone/>
                      </a:pPr>
                      <a:r>
                        <a:rPr lang="ru-RU" sz="2400" dirty="0" smtClean="0">
                          <a:solidFill>
                            <a:schemeClr val="accent6">
                              <a:lumMod val="50000"/>
                            </a:schemeClr>
                          </a:solidFill>
                        </a:rPr>
                        <a:t>лицо, число, падеж…</a:t>
                      </a:r>
                      <a:endParaRPr lang="ru-RU" sz="2400"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rgbClr val="FF0000"/>
                          </a:solidFill>
                          <a:effectLst/>
                          <a:uLnTx/>
                          <a:uFillTx/>
                          <a:latin typeface="+mn-lt"/>
                          <a:ea typeface="+mn-ea"/>
                          <a:cs typeface="+mn-cs"/>
                        </a:rPr>
                        <a:t>Синтаксис </a:t>
                      </a:r>
                      <a:r>
                        <a:rPr kumimoji="0" lang="ru-RU"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lang="ru-RU" sz="2400" dirty="0" smtClean="0">
                          <a:solidFill>
                            <a:schemeClr val="accent6">
                              <a:lumMod val="75000"/>
                            </a:schemeClr>
                          </a:solidFill>
                        </a:rPr>
                        <a:t> учение о </a:t>
                      </a:r>
                    </a:p>
                    <a:p>
                      <a:r>
                        <a:rPr lang="ru-RU" sz="2400" dirty="0" smtClean="0">
                          <a:solidFill>
                            <a:schemeClr val="accent6">
                              <a:lumMod val="75000"/>
                            </a:schemeClr>
                          </a:solidFill>
                        </a:rPr>
                        <a:t>грамматических формах </a:t>
                      </a:r>
                    </a:p>
                    <a:p>
                      <a:r>
                        <a:rPr lang="ru-RU" sz="2400" dirty="0" smtClean="0">
                          <a:solidFill>
                            <a:schemeClr val="accent6">
                              <a:lumMod val="75000"/>
                            </a:schemeClr>
                          </a:solidFill>
                        </a:rPr>
                        <a:t>словосочетаний и предложений.</a:t>
                      </a:r>
                    </a:p>
                    <a:p>
                      <a:pPr marL="342900" indent="-342900">
                        <a:buFontTx/>
                        <a:buBlip>
                          <a:blip r:embed="rId2"/>
                        </a:buBlip>
                      </a:pPr>
                      <a:r>
                        <a:rPr lang="ru-RU" sz="2400" dirty="0" smtClean="0">
                          <a:solidFill>
                            <a:schemeClr val="accent6">
                              <a:lumMod val="50000"/>
                            </a:schemeClr>
                          </a:solidFill>
                        </a:rPr>
                        <a:t>Подчинение, сочинение </a:t>
                      </a:r>
                    </a:p>
                    <a:p>
                      <a:pPr marL="342900" indent="-342900">
                        <a:buFontTx/>
                        <a:buBlip>
                          <a:blip r:embed="rId2"/>
                        </a:buBlip>
                      </a:pPr>
                      <a:r>
                        <a:rPr lang="ru-RU" sz="2400" dirty="0" smtClean="0">
                          <a:solidFill>
                            <a:schemeClr val="accent6">
                              <a:lumMod val="50000"/>
                            </a:schemeClr>
                          </a:solidFill>
                        </a:rPr>
                        <a:t>Предложение </a:t>
                      </a:r>
                    </a:p>
                    <a:p>
                      <a:pPr marL="342900" indent="-342900">
                        <a:buFontTx/>
                        <a:buBlip>
                          <a:blip r:embed="rId2"/>
                        </a:buBlip>
                      </a:pPr>
                      <a:r>
                        <a:rPr lang="ru-RU" sz="2400" dirty="0" smtClean="0">
                          <a:solidFill>
                            <a:schemeClr val="accent6">
                              <a:lumMod val="50000"/>
                            </a:schemeClr>
                          </a:solidFill>
                        </a:rPr>
                        <a:t>Члены предложения </a:t>
                      </a:r>
                    </a:p>
                    <a:p>
                      <a:pPr marL="342900" indent="-342900">
                        <a:buFontTx/>
                        <a:buBlip>
                          <a:blip r:embed="rId2"/>
                        </a:buBlip>
                      </a:pPr>
                      <a:r>
                        <a:rPr lang="ru-RU" sz="2400" dirty="0" smtClean="0">
                          <a:solidFill>
                            <a:schemeClr val="accent6">
                              <a:lumMod val="50000"/>
                            </a:schemeClr>
                          </a:solidFill>
                        </a:rPr>
                        <a:t>Порядок слов </a:t>
                      </a:r>
                    </a:p>
                    <a:p>
                      <a:pPr marL="342900" indent="-342900">
                        <a:buFontTx/>
                        <a:buBlip>
                          <a:blip r:embed="rId2"/>
                        </a:buBlip>
                      </a:pPr>
                      <a:r>
                        <a:rPr lang="ru-RU" sz="2400" dirty="0" smtClean="0">
                          <a:solidFill>
                            <a:schemeClr val="accent6">
                              <a:lumMod val="50000"/>
                            </a:schemeClr>
                          </a:solidFill>
                        </a:rPr>
                        <a:t>Однородные члены </a:t>
                      </a:r>
                    </a:p>
                    <a:p>
                      <a:pPr marL="342900" indent="-342900">
                        <a:buFontTx/>
                        <a:buBlip>
                          <a:blip r:embed="rId2"/>
                        </a:buBlip>
                      </a:pPr>
                      <a:r>
                        <a:rPr lang="ru-RU" sz="2400" dirty="0" smtClean="0">
                          <a:solidFill>
                            <a:schemeClr val="accent6">
                              <a:lumMod val="50000"/>
                            </a:schemeClr>
                          </a:solidFill>
                        </a:rPr>
                        <a:t>Обращение </a:t>
                      </a:r>
                    </a:p>
                    <a:p>
                      <a:pPr marL="342900" indent="-342900">
                        <a:buFontTx/>
                        <a:buBlip>
                          <a:blip r:embed="rId2"/>
                        </a:buBlip>
                      </a:pPr>
                      <a:r>
                        <a:rPr lang="ru-RU" sz="2400" dirty="0" smtClean="0">
                          <a:solidFill>
                            <a:schemeClr val="accent6">
                              <a:lumMod val="50000"/>
                            </a:schemeClr>
                          </a:solidFill>
                        </a:rPr>
                        <a:t>Вводные слова </a:t>
                      </a:r>
                    </a:p>
                    <a:p>
                      <a:pPr marL="342900" indent="-342900">
                        <a:buFontTx/>
                        <a:buBlip>
                          <a:blip r:embed="rId2"/>
                        </a:buBlip>
                      </a:pPr>
                      <a:r>
                        <a:rPr lang="ru-RU" sz="2400" dirty="0" smtClean="0">
                          <a:solidFill>
                            <a:schemeClr val="accent6">
                              <a:lumMod val="50000"/>
                            </a:schemeClr>
                          </a:solidFill>
                        </a:rPr>
                        <a:t>Обособленные члены  </a:t>
                      </a:r>
                    </a:p>
                    <a:p>
                      <a:pPr marL="0" indent="0">
                        <a:buFontTx/>
                        <a:buNone/>
                      </a:pPr>
                      <a:r>
                        <a:rPr lang="ru-RU" sz="2400" dirty="0" smtClean="0">
                          <a:solidFill>
                            <a:schemeClr val="accent6">
                              <a:lumMod val="50000"/>
                            </a:schemeClr>
                          </a:solidFill>
                        </a:rPr>
                        <a:t>предложения </a:t>
                      </a:r>
                    </a:p>
                    <a:p>
                      <a:pPr marL="342900" indent="-342900">
                        <a:buFontTx/>
                        <a:buBlip>
                          <a:blip r:embed="rId2"/>
                        </a:buBlip>
                      </a:pPr>
                      <a:r>
                        <a:rPr lang="ru-RU" sz="2400" dirty="0" smtClean="0">
                          <a:solidFill>
                            <a:schemeClr val="accent6">
                              <a:lumMod val="50000"/>
                            </a:schemeClr>
                          </a:solidFill>
                        </a:rPr>
                        <a:t>Разные типы сложных </a:t>
                      </a:r>
                    </a:p>
                    <a:p>
                      <a:pPr marL="342900" indent="-342900">
                        <a:buFontTx/>
                        <a:buBlip>
                          <a:blip r:embed="rId2"/>
                        </a:buBlip>
                      </a:pPr>
                      <a:r>
                        <a:rPr lang="ru-RU" sz="2400" dirty="0" smtClean="0">
                          <a:solidFill>
                            <a:schemeClr val="accent6">
                              <a:lumMod val="50000"/>
                            </a:schemeClr>
                          </a:solidFill>
                        </a:rPr>
                        <a:t>предложений </a:t>
                      </a:r>
                      <a:endParaRPr lang="ru-RU" sz="2400"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6" name="Прямоугольник 5"/>
          <p:cNvSpPr/>
          <p:nvPr/>
        </p:nvSpPr>
        <p:spPr>
          <a:xfrm>
            <a:off x="4426766" y="2967335"/>
            <a:ext cx="290464"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baseline="0" dirty="0" smtClean="0">
                <a:ln w="11430"/>
                <a:solidFill>
                  <a:srgbClr val="FF0000"/>
                </a:solidFill>
                <a:effectLst>
                  <a:outerShdw blurRad="50800" dist="39000" dir="5460000" algn="tl">
                    <a:srgbClr val="000000">
                      <a:alpha val="38000"/>
                    </a:srgbClr>
                  </a:outerShdw>
                </a:effectLst>
              </a:rPr>
              <a:t> </a:t>
            </a:r>
            <a:endParaRPr lang="ru-RU" sz="2800" b="1" dirty="0">
              <a:ln w="11430"/>
              <a:solidFill>
                <a:srgbClr val="FF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39635412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Содержимое 2"/>
          <p:cNvSpPr>
            <a:spLocks noGrp="1"/>
          </p:cNvSpPr>
          <p:nvPr>
            <p:ph idx="1"/>
          </p:nvPr>
        </p:nvSpPr>
        <p:spPr>
          <a:xfrm>
            <a:off x="611560" y="1337866"/>
            <a:ext cx="7772400" cy="5520134"/>
          </a:xfrm>
        </p:spPr>
        <p:txBody>
          <a:bodyPr/>
          <a:lstStyle/>
          <a:p>
            <a:pPr>
              <a:buFont typeface="Wingdings" pitchFamily="2" charset="2"/>
              <a:buChar char="Ø"/>
            </a:pPr>
            <a:r>
              <a:rPr lang="ru-RU" sz="2800" dirty="0" smtClean="0">
                <a:solidFill>
                  <a:schemeClr val="accent5">
                    <a:lumMod val="50000"/>
                  </a:schemeClr>
                </a:solidFill>
              </a:rPr>
              <a:t>словосочетания с разными видами связи;</a:t>
            </a:r>
          </a:p>
          <a:p>
            <a:pPr>
              <a:buFont typeface="Wingdings" pitchFamily="2" charset="2"/>
              <a:buChar char="Ø"/>
            </a:pPr>
            <a:r>
              <a:rPr lang="ru-RU" sz="2800" dirty="0" smtClean="0">
                <a:solidFill>
                  <a:schemeClr val="accent5">
                    <a:lumMod val="50000"/>
                  </a:schemeClr>
                </a:solidFill>
              </a:rPr>
              <a:t>предложения по цели высказывания;</a:t>
            </a:r>
          </a:p>
          <a:p>
            <a:pPr>
              <a:buFont typeface="Wingdings" pitchFamily="2" charset="2"/>
              <a:buChar char="Ø"/>
            </a:pPr>
            <a:r>
              <a:rPr lang="ru-RU" sz="2800" dirty="0" smtClean="0">
                <a:solidFill>
                  <a:schemeClr val="accent5">
                    <a:lumMod val="50000"/>
                  </a:schemeClr>
                </a:solidFill>
              </a:rPr>
              <a:t>предложения по эмоциональной окраске;</a:t>
            </a:r>
          </a:p>
          <a:p>
            <a:pPr eaLnBrk="1" hangingPunct="1">
              <a:buFont typeface="Wingdings" pitchFamily="2" charset="2"/>
              <a:buChar char="Ø"/>
            </a:pPr>
            <a:r>
              <a:rPr lang="ru-RU" sz="2800" dirty="0" smtClean="0">
                <a:solidFill>
                  <a:schemeClr val="accent5">
                    <a:lumMod val="50000"/>
                  </a:schemeClr>
                </a:solidFill>
              </a:rPr>
              <a:t>однородные  члены предложения;</a:t>
            </a:r>
          </a:p>
          <a:p>
            <a:pPr eaLnBrk="1" hangingPunct="1">
              <a:buFont typeface="Wingdings" pitchFamily="2" charset="2"/>
              <a:buChar char="Ø"/>
            </a:pPr>
            <a:r>
              <a:rPr lang="ru-RU" sz="2800" dirty="0" smtClean="0">
                <a:solidFill>
                  <a:schemeClr val="accent5">
                    <a:lumMod val="50000"/>
                  </a:schemeClr>
                </a:solidFill>
              </a:rPr>
              <a:t>обособленные  члены предложения;</a:t>
            </a:r>
          </a:p>
          <a:p>
            <a:pPr eaLnBrk="1" hangingPunct="1">
              <a:buFont typeface="Wingdings" pitchFamily="2" charset="2"/>
              <a:buChar char="Ø"/>
            </a:pPr>
            <a:r>
              <a:rPr lang="ru-RU" sz="2800" dirty="0" smtClean="0">
                <a:solidFill>
                  <a:schemeClr val="accent5">
                    <a:lumMod val="50000"/>
                  </a:schemeClr>
                </a:solidFill>
              </a:rPr>
              <a:t>вводные слова и предложения;</a:t>
            </a:r>
          </a:p>
          <a:p>
            <a:pPr eaLnBrk="1" hangingPunct="1">
              <a:buFont typeface="Wingdings" pitchFamily="2" charset="2"/>
              <a:buChar char="Ø"/>
            </a:pPr>
            <a:r>
              <a:rPr lang="ru-RU" sz="2800" dirty="0" smtClean="0">
                <a:solidFill>
                  <a:schemeClr val="accent5">
                    <a:lumMod val="50000"/>
                  </a:schemeClr>
                </a:solidFill>
              </a:rPr>
              <a:t>обращения;</a:t>
            </a:r>
          </a:p>
          <a:p>
            <a:pPr>
              <a:buFont typeface="Wingdings" pitchFamily="2" charset="2"/>
              <a:buChar char="Ø"/>
            </a:pPr>
            <a:r>
              <a:rPr lang="ru-RU" sz="2800" dirty="0">
                <a:solidFill>
                  <a:schemeClr val="accent5">
                    <a:lumMod val="50000"/>
                  </a:schemeClr>
                </a:solidFill>
              </a:rPr>
              <a:t>разные типы сложных предложений (сложносочинённые, сложноподчинённые и бессоюзные) и разные типы придаточных</a:t>
            </a:r>
          </a:p>
          <a:p>
            <a:pPr eaLnBrk="1" hangingPunct="1">
              <a:buBlip>
                <a:blip r:embed="rId2"/>
              </a:buBlip>
            </a:pPr>
            <a:endParaRPr lang="ru-RU" sz="2800" dirty="0" smtClean="0"/>
          </a:p>
          <a:p>
            <a:pPr>
              <a:buBlip>
                <a:blip r:embed="rId2"/>
              </a:buBlip>
            </a:pPr>
            <a:endParaRPr lang="ru-RU" sz="2800" dirty="0" smtClean="0"/>
          </a:p>
          <a:p>
            <a:pPr>
              <a:buBlip>
                <a:blip r:embed="rId2"/>
              </a:buBlip>
            </a:pPr>
            <a:endParaRPr lang="ru-RU" sz="2800" dirty="0" smtClean="0"/>
          </a:p>
        </p:txBody>
      </p:sp>
      <p:sp>
        <p:nvSpPr>
          <p:cNvPr id="3" name="Прямоугольник 2"/>
          <p:cNvSpPr/>
          <p:nvPr/>
        </p:nvSpPr>
        <p:spPr>
          <a:xfrm>
            <a:off x="32657" y="260648"/>
            <a:ext cx="9021257" cy="1077218"/>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Синтаксические явления для </a:t>
            </a:r>
          </a:p>
          <a:p>
            <a:pPr algn="ctr"/>
            <a:r>
              <a:rPr lang="ru-RU"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теоретической интерпретации тезиса</a:t>
            </a:r>
            <a:endParaRPr lang="ru-RU"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35690188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485" y="318181"/>
            <a:ext cx="9144000" cy="70609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Этапы работы над сочинением</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Объект 2"/>
          <p:cNvSpPr>
            <a:spLocks noGrp="1"/>
          </p:cNvSpPr>
          <p:nvPr>
            <p:ph idx="1"/>
          </p:nvPr>
        </p:nvSpPr>
        <p:spPr>
          <a:xfrm>
            <a:off x="395535" y="980728"/>
            <a:ext cx="8352929" cy="5544616"/>
          </a:xfrm>
          <a:noFill/>
        </p:spPr>
        <p:style>
          <a:lnRef idx="2">
            <a:schemeClr val="accent2"/>
          </a:lnRef>
          <a:fillRef idx="1">
            <a:schemeClr val="lt1"/>
          </a:fillRef>
          <a:effectRef idx="0">
            <a:schemeClr val="accent2"/>
          </a:effectRef>
          <a:fontRef idx="minor">
            <a:schemeClr val="dk1"/>
          </a:fontRef>
        </p:style>
        <p:txBody>
          <a:bodyPr/>
          <a:lstStyle/>
          <a:p>
            <a:pPr marL="0" indent="0">
              <a:buNone/>
            </a:pPr>
            <a:r>
              <a:rPr lang="ru-RU" sz="2400" b="1" dirty="0" smtClean="0">
                <a:solidFill>
                  <a:schemeClr val="accent5">
                    <a:lumMod val="50000"/>
                  </a:schemeClr>
                </a:solidFill>
              </a:rPr>
              <a:t>1</a:t>
            </a:r>
            <a:r>
              <a:rPr lang="ru-RU" sz="2800" dirty="0" smtClean="0"/>
              <a:t>.</a:t>
            </a:r>
            <a:r>
              <a:rPr lang="ru-RU" sz="2400" b="1" dirty="0" smtClean="0">
                <a:solidFill>
                  <a:schemeClr val="accent5">
                    <a:lumMod val="50000"/>
                  </a:schemeClr>
                </a:solidFill>
              </a:rPr>
              <a:t>Внимательно </a:t>
            </a:r>
            <a:r>
              <a:rPr lang="ru-RU" sz="2400" b="1" dirty="0">
                <a:solidFill>
                  <a:schemeClr val="accent5">
                    <a:lumMod val="50000"/>
                  </a:schemeClr>
                </a:solidFill>
              </a:rPr>
              <a:t>прочитайте цитату. О чём в ней говорится? О каких языковых явлениях  идёт речь? Подчеркните в цитате ключевые </a:t>
            </a:r>
            <a:r>
              <a:rPr lang="ru-RU" sz="2400" b="1" dirty="0" smtClean="0">
                <a:solidFill>
                  <a:schemeClr val="accent5">
                    <a:lumMod val="50000"/>
                  </a:schemeClr>
                </a:solidFill>
              </a:rPr>
              <a:t>слова.</a:t>
            </a:r>
            <a:endParaRPr lang="ru-RU" sz="2400" b="1" dirty="0">
              <a:solidFill>
                <a:schemeClr val="accent5">
                  <a:lumMod val="50000"/>
                </a:schemeClr>
              </a:solidFill>
            </a:endParaRPr>
          </a:p>
          <a:p>
            <a:pPr marL="0" indent="0">
              <a:buNone/>
            </a:pPr>
            <a:r>
              <a:rPr lang="ru-RU" sz="2400" b="1" dirty="0" smtClean="0">
                <a:solidFill>
                  <a:schemeClr val="accent5">
                    <a:lumMod val="50000"/>
                  </a:schemeClr>
                </a:solidFill>
              </a:rPr>
              <a:t>2</a:t>
            </a:r>
            <a:r>
              <a:rPr lang="ru-RU" sz="2400" b="1" dirty="0">
                <a:solidFill>
                  <a:schemeClr val="accent5">
                    <a:lumMod val="50000"/>
                  </a:schemeClr>
                </a:solidFill>
              </a:rPr>
              <a:t>. Прочитайте текст и подумайте, какие языковые </a:t>
            </a:r>
            <a:r>
              <a:rPr lang="ru-RU" sz="2400" b="1" dirty="0" smtClean="0">
                <a:solidFill>
                  <a:schemeClr val="accent5">
                    <a:lumMod val="50000"/>
                  </a:schemeClr>
                </a:solidFill>
              </a:rPr>
              <a:t>явления, иллюстрирующие </a:t>
            </a:r>
            <a:r>
              <a:rPr lang="ru-RU" sz="2400" b="1" dirty="0">
                <a:solidFill>
                  <a:schemeClr val="accent5">
                    <a:lumMod val="50000"/>
                  </a:schemeClr>
                </a:solidFill>
              </a:rPr>
              <a:t>тезис, в нём есть</a:t>
            </a:r>
            <a:r>
              <a:rPr lang="ru-RU" sz="2400" b="1" dirty="0" smtClean="0">
                <a:solidFill>
                  <a:schemeClr val="accent5">
                    <a:lumMod val="50000"/>
                  </a:schemeClr>
                </a:solidFill>
              </a:rPr>
              <a:t>.</a:t>
            </a:r>
          </a:p>
          <a:p>
            <a:pPr marL="0" indent="0">
              <a:buNone/>
            </a:pPr>
            <a:r>
              <a:rPr lang="ru-RU" sz="2400" b="1" dirty="0" smtClean="0">
                <a:solidFill>
                  <a:schemeClr val="accent5">
                    <a:lumMod val="50000"/>
                  </a:schemeClr>
                </a:solidFill>
              </a:rPr>
              <a:t>3. Определите </a:t>
            </a:r>
            <a:r>
              <a:rPr lang="ru-RU" sz="2400" b="1" dirty="0">
                <a:solidFill>
                  <a:schemeClr val="accent5">
                    <a:lumMod val="50000"/>
                  </a:schemeClr>
                </a:solidFill>
              </a:rPr>
              <a:t>роль этих языковых явлений в </a:t>
            </a:r>
            <a:r>
              <a:rPr lang="ru-RU" sz="2400" b="1" dirty="0" smtClean="0">
                <a:solidFill>
                  <a:schemeClr val="accent5">
                    <a:lumMod val="50000"/>
                  </a:schemeClr>
                </a:solidFill>
              </a:rPr>
              <a:t>тексте…</a:t>
            </a:r>
          </a:p>
          <a:p>
            <a:pPr marL="0" indent="0">
              <a:buNone/>
            </a:pPr>
            <a:r>
              <a:rPr lang="ru-RU" sz="2400" b="1" dirty="0">
                <a:solidFill>
                  <a:schemeClr val="accent5">
                    <a:lumMod val="50000"/>
                  </a:schemeClr>
                </a:solidFill>
              </a:rPr>
              <a:t>4. Напишите сочинение-рассуждение, </a:t>
            </a:r>
            <a:r>
              <a:rPr lang="ru-RU" sz="2400" b="1" dirty="0" smtClean="0">
                <a:solidFill>
                  <a:schemeClr val="accent5">
                    <a:lumMod val="50000"/>
                  </a:schemeClr>
                </a:solidFill>
              </a:rPr>
              <a:t>в </a:t>
            </a:r>
            <a:r>
              <a:rPr lang="ru-RU" sz="2400" b="1" dirty="0">
                <a:solidFill>
                  <a:schemeClr val="accent5">
                    <a:lumMod val="50000"/>
                  </a:schemeClr>
                </a:solidFill>
              </a:rPr>
              <a:t>котором представьте своё понимание цитаты  (тезиса),  укажите роль выбранных вами  языковых явлений  и приведите примеры-аргументы из текста.</a:t>
            </a:r>
          </a:p>
          <a:p>
            <a:pPr marL="0" indent="0">
              <a:buNone/>
            </a:pPr>
            <a:endParaRPr lang="ru-RU" sz="2800" dirty="0"/>
          </a:p>
          <a:p>
            <a:pPr marL="0" indent="0">
              <a:buNone/>
            </a:pPr>
            <a:endParaRPr lang="ru-RU" sz="2800" dirty="0"/>
          </a:p>
          <a:p>
            <a:pPr marL="0" indent="0">
              <a:buNone/>
            </a:pPr>
            <a:endParaRPr lang="ru-RU" sz="2800" dirty="0"/>
          </a:p>
        </p:txBody>
      </p:sp>
      <p:sp>
        <p:nvSpPr>
          <p:cNvPr id="4" name="Дата 3"/>
          <p:cNvSpPr>
            <a:spLocks noGrp="1"/>
          </p:cNvSpPr>
          <p:nvPr>
            <p:ph type="dt" sz="half" idx="10"/>
          </p:nvPr>
        </p:nvSpPr>
        <p:spPr/>
        <p:txBody>
          <a:bodyPr/>
          <a:lstStyle/>
          <a:p>
            <a:pPr>
              <a:defRPr/>
            </a:pPr>
            <a:fld id="{55A4E5DC-5974-4122-9781-886622431D05}" type="datetime1">
              <a:rPr lang="ru-RU" smtClean="0"/>
              <a:pPr>
                <a:defRPr/>
              </a:pPr>
              <a:t>22.12.2012</a:t>
            </a:fld>
            <a:endParaRPr lang="ru-RU" dirty="0"/>
          </a:p>
        </p:txBody>
      </p:sp>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16</a:t>
            </a:fld>
            <a:endParaRPr lang="ru-RU"/>
          </a:p>
        </p:txBody>
      </p:sp>
    </p:spTree>
    <p:extLst>
      <p:ext uri="{BB962C8B-B14F-4D97-AF65-F5344CB8AC3E}">
        <p14:creationId xmlns:p14="http://schemas.microsoft.com/office/powerpoint/2010/main" val="10452708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57200" y="1600201"/>
            <a:ext cx="8186766" cy="1042982"/>
          </a:xfrm>
        </p:spPr>
        <p:txBody>
          <a:bodyPr/>
          <a:lstStyle/>
          <a:p>
            <a:pPr>
              <a:buNone/>
            </a:pPr>
            <a:r>
              <a:rPr lang="ru-RU" dirty="0" smtClean="0"/>
              <a:t>   </a:t>
            </a:r>
            <a:endParaRPr lang="ru-RU" dirty="0"/>
          </a:p>
        </p:txBody>
      </p:sp>
      <p:sp>
        <p:nvSpPr>
          <p:cNvPr id="10" name="Содержимое 2"/>
          <p:cNvSpPr txBox="1">
            <a:spLocks/>
          </p:cNvSpPr>
          <p:nvPr/>
        </p:nvSpPr>
        <p:spPr bwMode="auto">
          <a:xfrm>
            <a:off x="285720" y="428604"/>
            <a:ext cx="8572560" cy="57864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fontAlgn="base">
              <a:spcBef>
                <a:spcPct val="20000"/>
              </a:spcBef>
              <a:spcAft>
                <a:spcPct val="0"/>
              </a:spcAft>
              <a:defRPr/>
            </a:pPr>
            <a:r>
              <a:rPr lang="ru-RU" sz="2800" b="1" kern="0" dirty="0" smtClean="0">
                <a:solidFill>
                  <a:srgbClr val="FF0000"/>
                </a:solidFill>
              </a:rPr>
              <a:t>       Когда </a:t>
            </a:r>
            <a:r>
              <a:rPr lang="ru-RU" sz="2800" b="1" kern="0" dirty="0">
                <a:solidFill>
                  <a:srgbClr val="FF0000"/>
                </a:solidFill>
              </a:rPr>
              <a:t>пишешь черновик, </a:t>
            </a:r>
            <a:r>
              <a:rPr lang="ru-RU" sz="2800" b="1" kern="0" dirty="0" smtClean="0">
                <a:solidFill>
                  <a:srgbClr val="FF0000"/>
                </a:solidFill>
              </a:rPr>
              <a:t>д</a:t>
            </a:r>
            <a:r>
              <a:rPr kumimoji="0" lang="ru-RU" sz="2800" b="1" i="0" u="none" strike="noStrike" kern="0" cap="none" spc="0" normalizeH="0" baseline="0" noProof="0" dirty="0" err="1" smtClean="0">
                <a:ln>
                  <a:noFill/>
                </a:ln>
                <a:solidFill>
                  <a:srgbClr val="FF0000"/>
                </a:solidFill>
                <a:effectLst/>
                <a:uLnTx/>
                <a:uFillTx/>
              </a:rPr>
              <a:t>ействуй</a:t>
            </a:r>
            <a:r>
              <a:rPr kumimoji="0" lang="ru-RU" sz="2800" b="1" i="0" u="none" strike="noStrike" kern="0" cap="none" spc="0" normalizeH="0" baseline="0" noProof="0" dirty="0" smtClean="0">
                <a:ln>
                  <a:noFill/>
                </a:ln>
                <a:solidFill>
                  <a:srgbClr val="FF0000"/>
                </a:solidFill>
                <a:effectLst/>
                <a:uLnTx/>
                <a:uFillTx/>
              </a:rPr>
              <a:t> </a:t>
            </a:r>
          </a:p>
          <a:p>
            <a:pPr marL="342900" lvl="0" indent="-342900" algn="ctr" fontAlgn="base">
              <a:spcBef>
                <a:spcPct val="20000"/>
              </a:spcBef>
              <a:spcAft>
                <a:spcPct val="0"/>
              </a:spcAft>
              <a:defRPr/>
            </a:pPr>
            <a:r>
              <a:rPr kumimoji="0" lang="ru-RU" sz="2800" b="1" i="0" u="none" strike="noStrike" kern="0" cap="none" spc="0" normalizeH="0" baseline="0" noProof="0" dirty="0" smtClean="0">
                <a:ln>
                  <a:noFill/>
                </a:ln>
                <a:solidFill>
                  <a:srgbClr val="FF0000"/>
                </a:solidFill>
                <a:effectLst/>
                <a:uLnTx/>
                <a:uFillTx/>
              </a:rPr>
              <a:t>по схеме</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ru-RU" sz="2800" b="0" i="0" u="none" strike="noStrike" kern="0" cap="none" spc="0" normalizeH="0" baseline="0" noProof="0" dirty="0" smtClean="0">
              <a:ln>
                <a:noFill/>
              </a:ln>
              <a:solidFill>
                <a:schemeClr val="tx1"/>
              </a:solidFill>
              <a:effectLst/>
              <a:uLnTx/>
              <a:uFillTx/>
            </a:endParaRPr>
          </a:p>
          <a:p>
            <a:pPr marL="457200" marR="0" lvl="0" indent="-457200" algn="l" defTabSz="914400" rtl="0" eaLnBrk="1" fontAlgn="base" latinLnBrk="0" hangingPunct="1">
              <a:lnSpc>
                <a:spcPct val="100000"/>
              </a:lnSpc>
              <a:spcBef>
                <a:spcPct val="20000"/>
              </a:spcBef>
              <a:spcAft>
                <a:spcPct val="0"/>
              </a:spcAft>
              <a:buClrTx/>
              <a:buSzTx/>
              <a:buFont typeface="+mj-lt"/>
              <a:buAutoNum type="arabicPeriod"/>
              <a:tabLst/>
              <a:defRPr/>
            </a:pPr>
            <a:r>
              <a:rPr kumimoji="0" lang="ru-RU" sz="2800" b="1" i="0" u="sng" strike="noStrike" kern="0" cap="none" spc="0" normalizeH="0" baseline="0" noProof="0" dirty="0" smtClean="0">
                <a:ln>
                  <a:noFill/>
                </a:ln>
                <a:solidFill>
                  <a:schemeClr val="accent5">
                    <a:lumMod val="50000"/>
                  </a:schemeClr>
                </a:solidFill>
                <a:effectLst/>
                <a:uLnTx/>
                <a:uFillTx/>
              </a:rPr>
              <a:t>Сформулируй </a:t>
            </a:r>
            <a:r>
              <a:rPr kumimoji="0" lang="ru-RU" sz="2800" b="1" i="0" u="none" strike="noStrike" kern="0" cap="none" spc="0" normalizeH="0" baseline="0" noProof="0" dirty="0" smtClean="0">
                <a:ln>
                  <a:noFill/>
                </a:ln>
                <a:solidFill>
                  <a:schemeClr val="accent5">
                    <a:lumMod val="50000"/>
                  </a:schemeClr>
                </a:solidFill>
                <a:effectLst/>
                <a:uLnTx/>
                <a:uFillTx/>
              </a:rPr>
              <a:t>в качестве тезиса слова</a:t>
            </a:r>
            <a:r>
              <a:rPr kumimoji="0" lang="ru-RU" sz="2800" b="1" i="1" u="none" strike="noStrike" kern="0" cap="none" spc="0" normalizeH="0" baseline="0" noProof="0" dirty="0" smtClean="0">
                <a:ln>
                  <a:noFill/>
                </a:ln>
                <a:solidFill>
                  <a:schemeClr val="accent5">
                    <a:lumMod val="50000"/>
                  </a:schemeClr>
                </a:solidFill>
                <a:effectLst/>
                <a:uLnTx/>
                <a:uFillTx/>
              </a:rPr>
              <a:t> </a:t>
            </a:r>
            <a:r>
              <a:rPr kumimoji="0" lang="ru-RU" sz="2800" b="1" i="0" u="none" strike="noStrike" kern="0" cap="none" spc="0" normalizeH="0" baseline="0" noProof="0" dirty="0" smtClean="0">
                <a:ln>
                  <a:noFill/>
                </a:ln>
                <a:solidFill>
                  <a:schemeClr val="accent5">
                    <a:lumMod val="50000"/>
                  </a:schemeClr>
                </a:solidFill>
                <a:effectLst/>
                <a:uLnTx/>
                <a:uFillTx/>
              </a:rPr>
              <a:t>известного лингвиста, учёного, писателя. </a:t>
            </a:r>
          </a:p>
          <a:p>
            <a:pPr marL="457200" marR="0" lvl="0" indent="-457200" algn="l" defTabSz="914400" rtl="0" eaLnBrk="1" fontAlgn="base" latinLnBrk="0" hangingPunct="1">
              <a:lnSpc>
                <a:spcPct val="100000"/>
              </a:lnSpc>
              <a:spcBef>
                <a:spcPct val="20000"/>
              </a:spcBef>
              <a:spcAft>
                <a:spcPct val="0"/>
              </a:spcAft>
              <a:buClrTx/>
              <a:buSzTx/>
              <a:buFont typeface="+mj-lt"/>
              <a:buAutoNum type="arabicPeriod"/>
              <a:tabLst/>
              <a:defRPr/>
            </a:pPr>
            <a:r>
              <a:rPr kumimoji="0" lang="ru-RU" sz="2800" b="1" i="0" u="none" strike="noStrike" kern="0" cap="none" spc="0" normalizeH="0" baseline="0" noProof="0" dirty="0" smtClean="0">
                <a:ln>
                  <a:noFill/>
                </a:ln>
                <a:solidFill>
                  <a:schemeClr val="accent5">
                    <a:lumMod val="50000"/>
                  </a:schemeClr>
                </a:solidFill>
                <a:effectLst/>
                <a:uLnTx/>
                <a:uFillTx/>
              </a:rPr>
              <a:t> </a:t>
            </a:r>
            <a:r>
              <a:rPr kumimoji="0" lang="ru-RU" sz="2800" b="1" i="0" u="sng" strike="noStrike" kern="0" cap="none" spc="0" normalizeH="0" baseline="0" noProof="0" dirty="0" smtClean="0">
                <a:ln>
                  <a:noFill/>
                </a:ln>
                <a:solidFill>
                  <a:schemeClr val="accent5">
                    <a:lumMod val="50000"/>
                  </a:schemeClr>
                </a:solidFill>
                <a:effectLst/>
                <a:uLnTx/>
                <a:uFillTx/>
              </a:rPr>
              <a:t>Дай понятие </a:t>
            </a:r>
            <a:r>
              <a:rPr kumimoji="0" lang="ru-RU" sz="2800" b="1" i="0" u="none" strike="noStrike" kern="0" cap="none" spc="0" normalizeH="0" baseline="0" noProof="0" dirty="0" smtClean="0">
                <a:ln>
                  <a:noFill/>
                </a:ln>
                <a:solidFill>
                  <a:schemeClr val="accent5">
                    <a:lumMod val="50000"/>
                  </a:schemeClr>
                </a:solidFill>
                <a:effectLst/>
                <a:uLnTx/>
                <a:uFillTx/>
              </a:rPr>
              <a:t>тем лингвистическим явлениям, о которых идёт речь в формулировке  задания.</a:t>
            </a:r>
          </a:p>
          <a:p>
            <a:pPr marL="457200" lvl="0" indent="-457200" fontAlgn="base">
              <a:spcBef>
                <a:spcPct val="20000"/>
              </a:spcBef>
              <a:spcAft>
                <a:spcPct val="0"/>
              </a:spcAft>
              <a:buFont typeface="+mj-lt"/>
              <a:buAutoNum type="arabicPeriod"/>
              <a:defRPr/>
            </a:pPr>
            <a:r>
              <a:rPr kumimoji="0" lang="ru-RU" sz="2800" b="1" i="0" u="sng" strike="noStrike" kern="0" cap="none" spc="0" normalizeH="0" baseline="0" noProof="0" dirty="0" smtClean="0">
                <a:ln>
                  <a:noFill/>
                </a:ln>
                <a:solidFill>
                  <a:schemeClr val="accent5">
                    <a:lumMod val="50000"/>
                  </a:schemeClr>
                </a:solidFill>
                <a:effectLst/>
                <a:uLnTx/>
                <a:uFillTx/>
              </a:rPr>
              <a:t>Приведи два примера-аргумента</a:t>
            </a:r>
            <a:r>
              <a:rPr kumimoji="0" lang="ru-RU" sz="2800" b="1" i="0" strike="noStrike" kern="0" cap="none" spc="0" normalizeH="0" baseline="0" noProof="0" dirty="0" smtClean="0">
                <a:ln>
                  <a:noFill/>
                </a:ln>
                <a:solidFill>
                  <a:schemeClr val="accent5">
                    <a:lumMod val="50000"/>
                  </a:schemeClr>
                </a:solidFill>
                <a:effectLst/>
                <a:uLnTx/>
                <a:uFillTx/>
              </a:rPr>
              <a:t> </a:t>
            </a:r>
            <a:r>
              <a:rPr kumimoji="0" lang="ru-RU" sz="2800" b="1" i="0" u="none" strike="noStrike" kern="0" cap="none" spc="0" normalizeH="0" baseline="0" noProof="0" dirty="0" smtClean="0">
                <a:ln>
                  <a:noFill/>
                </a:ln>
                <a:solidFill>
                  <a:schemeClr val="accent5">
                    <a:lumMod val="50000"/>
                  </a:schemeClr>
                </a:solidFill>
                <a:effectLst/>
                <a:uLnTx/>
                <a:uFillTx/>
              </a:rPr>
              <a:t>из анализируемого текста, </a:t>
            </a:r>
            <a:r>
              <a:rPr lang="ru-RU" sz="2800" b="1" kern="0" dirty="0">
                <a:solidFill>
                  <a:schemeClr val="accent5">
                    <a:lumMod val="50000"/>
                  </a:schemeClr>
                </a:solidFill>
              </a:rPr>
              <a:t>указав их роль в тексте. </a:t>
            </a:r>
            <a:endParaRPr kumimoji="0" lang="ru-RU" sz="2800" b="1" i="0" u="none" strike="noStrike" kern="0" cap="none" spc="0" normalizeH="0" baseline="0" noProof="0" dirty="0" smtClean="0">
              <a:ln>
                <a:noFill/>
              </a:ln>
              <a:solidFill>
                <a:schemeClr val="accent5">
                  <a:lumMod val="50000"/>
                </a:schemeClr>
              </a:solidFill>
              <a:effectLst/>
              <a:uLnTx/>
              <a:uFillTx/>
            </a:endParaRPr>
          </a:p>
          <a:p>
            <a:pPr marL="457200" marR="0" lvl="0" indent="-457200" algn="l" defTabSz="914400" rtl="0" eaLnBrk="1" fontAlgn="base" latinLnBrk="0" hangingPunct="1">
              <a:lnSpc>
                <a:spcPct val="100000"/>
              </a:lnSpc>
              <a:spcBef>
                <a:spcPct val="20000"/>
              </a:spcBef>
              <a:spcAft>
                <a:spcPct val="0"/>
              </a:spcAft>
              <a:buClrTx/>
              <a:buSzTx/>
              <a:buFont typeface="+mj-lt"/>
              <a:buAutoNum type="arabicPeriod"/>
              <a:tabLst/>
              <a:defRPr/>
            </a:pPr>
            <a:r>
              <a:rPr kumimoji="0" lang="ru-RU" sz="2800" b="1" i="0" u="sng" strike="noStrike" kern="0" cap="none" spc="0" normalizeH="0" baseline="0" noProof="0" dirty="0" smtClean="0">
                <a:ln>
                  <a:noFill/>
                </a:ln>
                <a:solidFill>
                  <a:schemeClr val="accent5">
                    <a:lumMod val="50000"/>
                  </a:schemeClr>
                </a:solidFill>
                <a:effectLst/>
                <a:uLnTx/>
                <a:uFillTx/>
              </a:rPr>
              <a:t>Сделай вывод</a:t>
            </a:r>
            <a:r>
              <a:rPr kumimoji="0" lang="ru-RU" sz="2800" b="1" i="0" u="none" strike="noStrike" kern="0" cap="none" spc="0" normalizeH="0" baseline="0" noProof="0" dirty="0" smtClean="0">
                <a:ln>
                  <a:noFill/>
                </a:ln>
                <a:solidFill>
                  <a:schemeClr val="accent5">
                    <a:lumMod val="50000"/>
                  </a:schemeClr>
                </a:solidFill>
                <a:effectLst/>
                <a:uLnTx/>
                <a:uFillTx/>
              </a:rPr>
              <a:t>.</a:t>
            </a:r>
            <a:endParaRPr kumimoji="0" lang="ru-RU" sz="3600" b="1" i="0" u="none" strike="noStrike" kern="0" cap="none" spc="0" normalizeH="0" baseline="0" noProof="0" dirty="0">
              <a:ln>
                <a:noFill/>
              </a:ln>
              <a:solidFill>
                <a:schemeClr val="accent5">
                  <a:lumMod val="50000"/>
                </a:schemeClr>
              </a:solidFill>
              <a:effectLst/>
              <a:uLnTx/>
              <a:uFillTx/>
            </a:endParaRPr>
          </a:p>
        </p:txBody>
      </p:sp>
      <p:pic>
        <p:nvPicPr>
          <p:cNvPr id="11" name="Picture 2" descr="E:\мои документы\Мои рисунки\Знаки препинания\exclamation_point_gemini150.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500958" y="428604"/>
            <a:ext cx="1643042" cy="1643042"/>
          </a:xfrm>
          <a:prstGeom prst="rect">
            <a:avLst/>
          </a:prstGeom>
          <a:noFill/>
          <a:ln>
            <a:noFill/>
          </a:ln>
        </p:spPr>
      </p:pic>
    </p:spTree>
    <p:extLst>
      <p:ext uri="{BB962C8B-B14F-4D97-AF65-F5344CB8AC3E}">
        <p14:creationId xmlns:p14="http://schemas.microsoft.com/office/powerpoint/2010/main" val="483675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280920" cy="6120680"/>
          </a:xfrm>
        </p:spPr>
        <p:txBody>
          <a:bodyPr/>
          <a:lstStyle/>
          <a:p>
            <a:pPr marL="0" indent="0" algn="ctr">
              <a:buNone/>
            </a:pPr>
            <a:r>
              <a:rPr lang="ru-RU" sz="1800" b="1" dirty="0" smtClean="0">
                <a:solidFill>
                  <a:srgbClr val="C00000"/>
                </a:solidFill>
              </a:rPr>
              <a:t>Пробуем! </a:t>
            </a:r>
            <a:r>
              <a:rPr lang="ru-RU" sz="1400" b="1" dirty="0" smtClean="0">
                <a:solidFill>
                  <a:srgbClr val="C00000"/>
                </a:solidFill>
              </a:rPr>
              <a:t>(по тексту из «Диагностической работы № 1» МИОО от 27.09.2012)</a:t>
            </a:r>
          </a:p>
          <a:p>
            <a:pPr marL="0" indent="0">
              <a:buNone/>
            </a:pPr>
            <a:r>
              <a:rPr lang="ru-RU" sz="1800" dirty="0" smtClean="0">
                <a:solidFill>
                  <a:schemeClr val="accent5">
                    <a:lumMod val="50000"/>
                  </a:schemeClr>
                </a:solidFill>
              </a:rPr>
              <a:t>    (1)Никогда </a:t>
            </a:r>
            <a:r>
              <a:rPr lang="ru-RU" sz="1800" dirty="0">
                <a:solidFill>
                  <a:schemeClr val="accent5">
                    <a:lumMod val="50000"/>
                  </a:schemeClr>
                </a:solidFill>
              </a:rPr>
              <a:t>ещё не было у Лопахина так тяжело и горько на сердце, как в эти дни, </a:t>
            </a:r>
            <a:r>
              <a:rPr lang="ru-RU" sz="1800" dirty="0" smtClean="0">
                <a:solidFill>
                  <a:schemeClr val="accent5">
                    <a:lumMod val="50000"/>
                  </a:schemeClr>
                </a:solidFill>
              </a:rPr>
              <a:t>когда </a:t>
            </a:r>
            <a:r>
              <a:rPr lang="ru-RU" sz="1800" dirty="0">
                <a:solidFill>
                  <a:schemeClr val="accent5">
                    <a:lumMod val="50000"/>
                  </a:schemeClr>
                </a:solidFill>
              </a:rPr>
              <a:t>с ожесточёнными боями отступали наши войска к Дону, измученные постоянными </a:t>
            </a:r>
            <a:r>
              <a:rPr lang="ru-RU" sz="1800" dirty="0" smtClean="0">
                <a:solidFill>
                  <a:schemeClr val="accent5">
                    <a:lumMod val="50000"/>
                  </a:schemeClr>
                </a:solidFill>
              </a:rPr>
              <a:t> обстрелами </a:t>
            </a:r>
            <a:r>
              <a:rPr lang="ru-RU" sz="1800" dirty="0">
                <a:solidFill>
                  <a:schemeClr val="accent5">
                    <a:lumMod val="50000"/>
                  </a:schemeClr>
                </a:solidFill>
              </a:rPr>
              <a:t>и бомбёжками. </a:t>
            </a:r>
          </a:p>
          <a:p>
            <a:pPr marL="0" indent="0">
              <a:buNone/>
            </a:pPr>
            <a:r>
              <a:rPr lang="ru-RU" sz="1800" dirty="0" smtClean="0">
                <a:solidFill>
                  <a:schemeClr val="accent5">
                    <a:lumMod val="50000"/>
                  </a:schemeClr>
                </a:solidFill>
              </a:rPr>
              <a:t>    (</a:t>
            </a:r>
            <a:r>
              <a:rPr lang="ru-RU" sz="1800" dirty="0">
                <a:solidFill>
                  <a:schemeClr val="accent5">
                    <a:lumMod val="50000"/>
                  </a:schemeClr>
                </a:solidFill>
              </a:rPr>
              <a:t>2)Он возвращался из штаба, когда из окопа, который был отрыт по-настоящему и с </a:t>
            </a:r>
            <a:r>
              <a:rPr lang="ru-RU" sz="1800" dirty="0" smtClean="0">
                <a:solidFill>
                  <a:schemeClr val="accent5">
                    <a:lumMod val="50000"/>
                  </a:schemeClr>
                </a:solidFill>
              </a:rPr>
              <a:t>очевидным  </a:t>
            </a:r>
            <a:r>
              <a:rPr lang="ru-RU" sz="1800" dirty="0">
                <a:solidFill>
                  <a:schemeClr val="accent5">
                    <a:lumMod val="50000"/>
                  </a:schemeClr>
                </a:solidFill>
              </a:rPr>
              <a:t>знанием  дела,  на  него  взглянули  усталые,  но,  как  всегда,  бесстрастные, </a:t>
            </a:r>
            <a:r>
              <a:rPr lang="ru-RU" sz="1800" dirty="0" smtClean="0">
                <a:solidFill>
                  <a:schemeClr val="accent5">
                    <a:lumMod val="50000"/>
                  </a:schemeClr>
                </a:solidFill>
              </a:rPr>
              <a:t>холодные  </a:t>
            </a:r>
            <a:r>
              <a:rPr lang="ru-RU" sz="1800" dirty="0">
                <a:solidFill>
                  <a:schemeClr val="accent5">
                    <a:lumMod val="50000"/>
                  </a:schemeClr>
                </a:solidFill>
              </a:rPr>
              <a:t>голубые  глаза  повара  </a:t>
            </a:r>
            <a:r>
              <a:rPr lang="ru-RU" sz="1800" dirty="0" err="1">
                <a:solidFill>
                  <a:schemeClr val="accent5">
                    <a:lumMod val="50000"/>
                  </a:schemeClr>
                </a:solidFill>
              </a:rPr>
              <a:t>Лисиченко</a:t>
            </a:r>
            <a:r>
              <a:rPr lang="ru-RU" sz="1800" dirty="0">
                <a:solidFill>
                  <a:schemeClr val="accent5">
                    <a:lumMod val="50000"/>
                  </a:schemeClr>
                </a:solidFill>
              </a:rPr>
              <a:t>.  (3)Его  полное  лицо  с  налитыми,  как </a:t>
            </a:r>
            <a:r>
              <a:rPr lang="ru-RU" sz="1800" dirty="0" smtClean="0">
                <a:solidFill>
                  <a:schemeClr val="accent5">
                    <a:lumMod val="50000"/>
                  </a:schemeClr>
                </a:solidFill>
              </a:rPr>
              <a:t> антоновские  </a:t>
            </a:r>
            <a:r>
              <a:rPr lang="ru-RU" sz="1800" dirty="0">
                <a:solidFill>
                  <a:schemeClr val="accent5">
                    <a:lumMod val="50000"/>
                  </a:schemeClr>
                </a:solidFill>
              </a:rPr>
              <a:t>яблоки,  щеками  выглядело  необычно  моложаво,  даже  весело.  (4)Голубые </a:t>
            </a:r>
          </a:p>
          <a:p>
            <a:pPr marL="0" indent="0">
              <a:buNone/>
            </a:pPr>
            <a:r>
              <a:rPr lang="ru-RU" sz="1800" dirty="0">
                <a:solidFill>
                  <a:schemeClr val="accent5">
                    <a:lumMod val="50000"/>
                  </a:schemeClr>
                </a:solidFill>
              </a:rPr>
              <a:t>глаза спокойно и, как показалось Лопахину, вызывающе щурились. </a:t>
            </a:r>
          </a:p>
          <a:p>
            <a:pPr marL="0" indent="0">
              <a:buNone/>
            </a:pPr>
            <a:r>
              <a:rPr lang="ru-RU" sz="1800" dirty="0" smtClean="0">
                <a:solidFill>
                  <a:schemeClr val="accent5">
                    <a:lumMod val="50000"/>
                  </a:schemeClr>
                </a:solidFill>
              </a:rPr>
              <a:t>   (</a:t>
            </a:r>
            <a:r>
              <a:rPr lang="ru-RU" sz="1800" dirty="0">
                <a:solidFill>
                  <a:schemeClr val="accent5">
                    <a:lumMod val="50000"/>
                  </a:schemeClr>
                </a:solidFill>
              </a:rPr>
              <a:t>5)Подчёркнуто  шаркающей  походкой  Лопахин  приблизился  к  ячейке,  присел  на </a:t>
            </a:r>
            <a:r>
              <a:rPr lang="ru-RU" sz="1800" dirty="0" smtClean="0">
                <a:solidFill>
                  <a:schemeClr val="accent5">
                    <a:lumMod val="50000"/>
                  </a:schemeClr>
                </a:solidFill>
              </a:rPr>
              <a:t>корточки  </a:t>
            </a:r>
            <a:r>
              <a:rPr lang="ru-RU" sz="1800" dirty="0">
                <a:solidFill>
                  <a:schemeClr val="accent5">
                    <a:lumMod val="50000"/>
                  </a:schemeClr>
                </a:solidFill>
              </a:rPr>
              <a:t>и,  глядя  на  повара  сверху  вниз,  сказал  шипящим  и  ничего  доброго  не </a:t>
            </a:r>
            <a:r>
              <a:rPr lang="ru-RU" sz="1800" dirty="0" smtClean="0">
                <a:solidFill>
                  <a:schemeClr val="accent5">
                    <a:lumMod val="50000"/>
                  </a:schemeClr>
                </a:solidFill>
              </a:rPr>
              <a:t>предвещающим </a:t>
            </a:r>
            <a:r>
              <a:rPr lang="ru-RU" sz="1800" dirty="0">
                <a:solidFill>
                  <a:schemeClr val="accent5">
                    <a:lumMod val="50000"/>
                  </a:schemeClr>
                </a:solidFill>
              </a:rPr>
              <a:t>голосом: </a:t>
            </a:r>
          </a:p>
          <a:p>
            <a:pPr marL="0" indent="0">
              <a:buNone/>
            </a:pPr>
            <a:r>
              <a:rPr lang="ru-RU" sz="1800" dirty="0">
                <a:solidFill>
                  <a:schemeClr val="accent5">
                    <a:lumMod val="50000"/>
                  </a:schemeClr>
                </a:solidFill>
              </a:rPr>
              <a:t>– (6)Здравствуйте, как ваше здоровье? </a:t>
            </a:r>
          </a:p>
          <a:p>
            <a:pPr marL="0" indent="0">
              <a:buNone/>
            </a:pPr>
            <a:r>
              <a:rPr lang="ru-RU" sz="1800" dirty="0">
                <a:solidFill>
                  <a:schemeClr val="accent5">
                    <a:lumMod val="50000"/>
                  </a:schemeClr>
                </a:solidFill>
              </a:rPr>
              <a:t>– (7)Благодарю вас, топайте дальше... </a:t>
            </a:r>
          </a:p>
          <a:p>
            <a:pPr marL="0" indent="0">
              <a:buNone/>
            </a:pPr>
            <a:r>
              <a:rPr lang="ru-RU" sz="1800" dirty="0">
                <a:solidFill>
                  <a:schemeClr val="accent5">
                    <a:lumMod val="50000"/>
                  </a:schemeClr>
                </a:solidFill>
              </a:rPr>
              <a:t>–  (</a:t>
            </a:r>
            <a:r>
              <a:rPr lang="ru-RU" sz="1800" dirty="0" smtClean="0">
                <a:solidFill>
                  <a:schemeClr val="accent5">
                    <a:lumMod val="50000"/>
                  </a:schemeClr>
                </a:solidFill>
              </a:rPr>
              <a:t>8)Я  </a:t>
            </a:r>
            <a:r>
              <a:rPr lang="ru-RU" sz="1800" dirty="0">
                <a:solidFill>
                  <a:schemeClr val="accent5">
                    <a:lumMod val="50000"/>
                  </a:schemeClr>
                </a:solidFill>
              </a:rPr>
              <a:t>бы  тебе  ответил  по  всем  правилам  военной  науки,  но  не  для  тебя  берегу </a:t>
            </a:r>
            <a:r>
              <a:rPr lang="ru-RU" sz="1800" dirty="0" smtClean="0">
                <a:solidFill>
                  <a:schemeClr val="accent5">
                    <a:lumMod val="50000"/>
                  </a:schemeClr>
                </a:solidFill>
              </a:rPr>
              <a:t>самые </a:t>
            </a:r>
            <a:r>
              <a:rPr lang="ru-RU" sz="1800" dirty="0">
                <a:solidFill>
                  <a:schemeClr val="accent5">
                    <a:lumMod val="50000"/>
                  </a:schemeClr>
                </a:solidFill>
              </a:rPr>
              <a:t>дорогие и редкостные слова, – выпрямляясь, сказал Лопахин. – (</a:t>
            </a:r>
            <a:r>
              <a:rPr lang="ru-RU" sz="1800" dirty="0" smtClean="0">
                <a:solidFill>
                  <a:schemeClr val="accent5">
                    <a:lumMod val="50000"/>
                  </a:schemeClr>
                </a:solidFill>
              </a:rPr>
              <a:t>9)Ты </a:t>
            </a:r>
            <a:r>
              <a:rPr lang="ru-RU" sz="1800" dirty="0">
                <a:solidFill>
                  <a:schemeClr val="accent5">
                    <a:lumMod val="50000"/>
                  </a:schemeClr>
                </a:solidFill>
              </a:rPr>
              <a:t>мне ответь </a:t>
            </a:r>
            <a:r>
              <a:rPr lang="ru-RU" sz="1800" dirty="0" smtClean="0">
                <a:solidFill>
                  <a:schemeClr val="accent5">
                    <a:lumMod val="50000"/>
                  </a:schemeClr>
                </a:solidFill>
              </a:rPr>
              <a:t>на  </a:t>
            </a:r>
            <a:r>
              <a:rPr lang="ru-RU" sz="1800" dirty="0">
                <a:solidFill>
                  <a:schemeClr val="accent5">
                    <a:lumMod val="50000"/>
                  </a:schemeClr>
                </a:solidFill>
              </a:rPr>
              <a:t>один-единственный  вопрос:  кто  посадил  тебя  в  эту  ямку,  и  где  кухня,  и  как  мы </a:t>
            </a:r>
            <a:r>
              <a:rPr lang="ru-RU" sz="1800" dirty="0" smtClean="0">
                <a:solidFill>
                  <a:schemeClr val="accent5">
                    <a:lumMod val="50000"/>
                  </a:schemeClr>
                </a:solidFill>
              </a:rPr>
              <a:t>сегодня </a:t>
            </a:r>
            <a:r>
              <a:rPr lang="ru-RU" sz="1800" dirty="0">
                <a:solidFill>
                  <a:schemeClr val="accent5">
                    <a:lumMod val="50000"/>
                  </a:schemeClr>
                </a:solidFill>
              </a:rPr>
              <a:t>будем обедать по твоей милости? </a:t>
            </a:r>
          </a:p>
        </p:txBody>
      </p:sp>
      <p:sp>
        <p:nvSpPr>
          <p:cNvPr id="2" name="Овал 1"/>
          <p:cNvSpPr/>
          <p:nvPr/>
        </p:nvSpPr>
        <p:spPr bwMode="auto">
          <a:xfrm>
            <a:off x="683568" y="1556792"/>
            <a:ext cx="432048" cy="360040"/>
          </a:xfrm>
          <a:prstGeom prst="ellipse">
            <a:avLst/>
          </a:prstGeom>
          <a:noFill/>
          <a:ln w="38100"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cxnSp>
        <p:nvCxnSpPr>
          <p:cNvPr id="5" name="Прямая соединительная линия 4"/>
          <p:cNvCxnSpPr/>
          <p:nvPr/>
        </p:nvCxnSpPr>
        <p:spPr bwMode="auto">
          <a:xfrm>
            <a:off x="7524328" y="2132856"/>
            <a:ext cx="864096" cy="0"/>
          </a:xfrm>
          <a:prstGeom prst="line">
            <a:avLst/>
          </a:prstGeom>
          <a:ln>
            <a:headEnd type="none" w="med" len="med"/>
            <a:tailEnd type="none" w="med" len="med"/>
          </a:ln>
          <a:extLst/>
        </p:spPr>
        <p:style>
          <a:lnRef idx="3">
            <a:schemeClr val="accent1"/>
          </a:lnRef>
          <a:fillRef idx="0">
            <a:schemeClr val="accent1"/>
          </a:fillRef>
          <a:effectRef idx="2">
            <a:schemeClr val="accent1"/>
          </a:effectRef>
          <a:fontRef idx="minor">
            <a:schemeClr val="tx1"/>
          </a:fontRef>
        </p:style>
      </p:cxnSp>
      <p:cxnSp>
        <p:nvCxnSpPr>
          <p:cNvPr id="6" name="Прямая соединительная линия 5"/>
          <p:cNvCxnSpPr/>
          <p:nvPr/>
        </p:nvCxnSpPr>
        <p:spPr bwMode="auto">
          <a:xfrm>
            <a:off x="2411760" y="2420888"/>
            <a:ext cx="4176464" cy="0"/>
          </a:xfrm>
          <a:prstGeom prst="line">
            <a:avLst/>
          </a:prstGeom>
          <a:ln>
            <a:headEnd type="none" w="med" len="med"/>
            <a:tailEnd type="none" w="med" len="med"/>
          </a:ln>
          <a:ex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83007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465435" cy="5976665"/>
          </a:xfrm>
        </p:spPr>
        <p:txBody>
          <a:bodyPr/>
          <a:lstStyle/>
          <a:p>
            <a:pPr marL="0" indent="0">
              <a:buNone/>
            </a:pPr>
            <a:endParaRPr lang="ru-RU" sz="1800" dirty="0" smtClean="0">
              <a:solidFill>
                <a:schemeClr val="accent5">
                  <a:lumMod val="50000"/>
                </a:schemeClr>
              </a:solidFill>
            </a:endParaRPr>
          </a:p>
          <a:p>
            <a:pPr marL="0" indent="0">
              <a:buNone/>
            </a:pPr>
            <a:r>
              <a:rPr lang="ru-RU" sz="1800" dirty="0" smtClean="0">
                <a:solidFill>
                  <a:schemeClr val="accent5">
                    <a:lumMod val="50000"/>
                  </a:schemeClr>
                </a:solidFill>
              </a:rPr>
              <a:t>– </a:t>
            </a:r>
            <a:r>
              <a:rPr lang="ru-RU" sz="1800" dirty="0">
                <a:solidFill>
                  <a:schemeClr val="accent5">
                    <a:lumMod val="50000"/>
                  </a:schemeClr>
                </a:solidFill>
              </a:rPr>
              <a:t>(10.)Никто меня сюда не сажал… (11)Сам отрыл себе окопчик, сам и разместился </a:t>
            </a:r>
            <a:r>
              <a:rPr lang="ru-RU" sz="1800" dirty="0" smtClean="0">
                <a:solidFill>
                  <a:schemeClr val="accent5">
                    <a:lumMod val="50000"/>
                  </a:schemeClr>
                </a:solidFill>
              </a:rPr>
              <a:t>тут</a:t>
            </a:r>
            <a:r>
              <a:rPr lang="ru-RU" sz="1800" dirty="0">
                <a:solidFill>
                  <a:schemeClr val="accent5">
                    <a:lumMod val="50000"/>
                  </a:schemeClr>
                </a:solidFill>
              </a:rPr>
              <a:t>, – спокойным и скучающим голосом ответил </a:t>
            </a:r>
            <a:r>
              <a:rPr lang="ru-RU" sz="1800" dirty="0" err="1">
                <a:solidFill>
                  <a:schemeClr val="accent5">
                    <a:lumMod val="50000"/>
                  </a:schemeClr>
                </a:solidFill>
              </a:rPr>
              <a:t>Лисиченко</a:t>
            </a:r>
            <a:r>
              <a:rPr lang="ru-RU" sz="1800" dirty="0">
                <a:solidFill>
                  <a:schemeClr val="accent5">
                    <a:lumMod val="50000"/>
                  </a:schemeClr>
                </a:solidFill>
              </a:rPr>
              <a:t>. </a:t>
            </a:r>
          </a:p>
          <a:p>
            <a:pPr marL="0" indent="0">
              <a:buNone/>
            </a:pPr>
            <a:r>
              <a:rPr lang="ru-RU" sz="1800" dirty="0">
                <a:solidFill>
                  <a:schemeClr val="accent5">
                    <a:lumMod val="50000"/>
                  </a:schemeClr>
                </a:solidFill>
              </a:rPr>
              <a:t>(12)Лопахин чуть не задохнулся от охватившего его негодования. </a:t>
            </a:r>
          </a:p>
          <a:p>
            <a:pPr marL="0" indent="0">
              <a:buNone/>
            </a:pPr>
            <a:r>
              <a:rPr lang="ru-RU" sz="1800" dirty="0">
                <a:solidFill>
                  <a:schemeClr val="accent5">
                    <a:lumMod val="50000"/>
                  </a:schemeClr>
                </a:solidFill>
              </a:rPr>
              <a:t>– (13.)Разместился? (14.)Ах, ты... (15)А кухня? </a:t>
            </a:r>
          </a:p>
          <a:p>
            <a:pPr marL="0" indent="0">
              <a:buNone/>
            </a:pPr>
            <a:r>
              <a:rPr lang="ru-RU" sz="1800" dirty="0">
                <a:solidFill>
                  <a:schemeClr val="accent5">
                    <a:lumMod val="50000"/>
                  </a:schemeClr>
                </a:solidFill>
              </a:rPr>
              <a:t>– (16)А кухню я бросил. (17.)Мне возле кухни быть сегодня стало грустно, потому я </a:t>
            </a:r>
            <a:r>
              <a:rPr lang="ru-RU" sz="1800" dirty="0" smtClean="0">
                <a:solidFill>
                  <a:schemeClr val="accent5">
                    <a:lumMod val="50000"/>
                  </a:schemeClr>
                </a:solidFill>
              </a:rPr>
              <a:t>её </a:t>
            </a:r>
            <a:r>
              <a:rPr lang="ru-RU" sz="1800" dirty="0">
                <a:solidFill>
                  <a:schemeClr val="accent5">
                    <a:lumMod val="50000"/>
                  </a:schemeClr>
                </a:solidFill>
              </a:rPr>
              <a:t>и бросил. </a:t>
            </a:r>
          </a:p>
          <a:p>
            <a:pPr marL="0" indent="0">
              <a:buNone/>
            </a:pPr>
            <a:r>
              <a:rPr lang="ru-RU" sz="1800" dirty="0">
                <a:solidFill>
                  <a:schemeClr val="accent5">
                    <a:lumMod val="50000"/>
                  </a:schemeClr>
                </a:solidFill>
              </a:rPr>
              <a:t>– (18.)Загрустил, бросил и по своей доброй воле пришёл сюда? </a:t>
            </a:r>
          </a:p>
          <a:p>
            <a:pPr marL="0" indent="0">
              <a:buNone/>
            </a:pPr>
            <a:r>
              <a:rPr lang="ru-RU" sz="1800" dirty="0">
                <a:solidFill>
                  <a:schemeClr val="accent5">
                    <a:lumMod val="50000"/>
                  </a:schemeClr>
                </a:solidFill>
              </a:rPr>
              <a:t>– (19)Точно. (20)Что тебя ещё интересует, герой? </a:t>
            </a:r>
          </a:p>
          <a:p>
            <a:pPr marL="0" indent="0">
              <a:buNone/>
            </a:pPr>
            <a:r>
              <a:rPr lang="ru-RU" sz="1800" dirty="0">
                <a:solidFill>
                  <a:schemeClr val="accent5">
                    <a:lumMod val="50000"/>
                  </a:schemeClr>
                </a:solidFill>
              </a:rPr>
              <a:t>– (21.)Ты что же, думаешь, что без тебя оборону не удержим? </a:t>
            </a:r>
          </a:p>
          <a:p>
            <a:pPr marL="0" indent="0">
              <a:buNone/>
            </a:pPr>
            <a:r>
              <a:rPr lang="ru-RU" sz="1800" dirty="0">
                <a:solidFill>
                  <a:schemeClr val="accent5">
                    <a:lumMod val="50000"/>
                  </a:schemeClr>
                </a:solidFill>
              </a:rPr>
              <a:t>– (22)Вот именно, попал в самую точку. (23)Не понадеялся я на тебя, Лопахин, </a:t>
            </a:r>
            <a:r>
              <a:rPr lang="ru-RU" sz="1800" dirty="0" smtClean="0">
                <a:solidFill>
                  <a:schemeClr val="accent5">
                    <a:lumMod val="50000"/>
                  </a:schemeClr>
                </a:solidFill>
              </a:rPr>
              <a:t>подумал</a:t>
            </a:r>
            <a:r>
              <a:rPr lang="ru-RU" sz="1800" dirty="0">
                <a:solidFill>
                  <a:schemeClr val="accent5">
                    <a:lumMod val="50000"/>
                  </a:schemeClr>
                </a:solidFill>
              </a:rPr>
              <a:t>, что дрогнешь в тяжёлую минуту, потому и пришёл. </a:t>
            </a:r>
          </a:p>
          <a:p>
            <a:pPr marL="0" indent="0">
              <a:buNone/>
            </a:pPr>
            <a:r>
              <a:rPr lang="ru-RU" sz="1800" dirty="0">
                <a:solidFill>
                  <a:schemeClr val="accent5">
                    <a:lumMod val="50000"/>
                  </a:schemeClr>
                </a:solidFill>
              </a:rPr>
              <a:t>(24)Говорить  с  поваром  было  бесполезно.  (25)Он  был  неуязвим  в  своём </a:t>
            </a:r>
            <a:r>
              <a:rPr lang="ru-RU" sz="1800" dirty="0" smtClean="0">
                <a:solidFill>
                  <a:schemeClr val="accent5">
                    <a:lumMod val="50000"/>
                  </a:schemeClr>
                </a:solidFill>
              </a:rPr>
              <a:t>добродушном </a:t>
            </a:r>
            <a:r>
              <a:rPr lang="ru-RU" sz="1800" dirty="0">
                <a:solidFill>
                  <a:schemeClr val="accent5">
                    <a:lumMod val="50000"/>
                  </a:schemeClr>
                </a:solidFill>
              </a:rPr>
              <a:t>спокойствии, а потому Лопахин, передохнув, тихо и неуверенно сказал:  </a:t>
            </a:r>
          </a:p>
          <a:p>
            <a:pPr marL="0" indent="0">
              <a:buNone/>
            </a:pPr>
            <a:r>
              <a:rPr lang="ru-RU" sz="1800" dirty="0">
                <a:solidFill>
                  <a:schemeClr val="accent5">
                    <a:lumMod val="50000"/>
                  </a:schemeClr>
                </a:solidFill>
              </a:rPr>
              <a:t>–  (26)Стукнул  бы  я  тебя  чем-нибудь  тяжёлым  так,  чтобы  из  тебя  всё  пшено </a:t>
            </a:r>
            <a:r>
              <a:rPr lang="ru-RU" sz="1800" dirty="0" smtClean="0">
                <a:solidFill>
                  <a:schemeClr val="accent5">
                    <a:lumMod val="50000"/>
                  </a:schemeClr>
                </a:solidFill>
              </a:rPr>
              <a:t>высыпалось</a:t>
            </a:r>
            <a:r>
              <a:rPr lang="ru-RU" sz="1800" dirty="0">
                <a:solidFill>
                  <a:schemeClr val="accent5">
                    <a:lumMod val="50000"/>
                  </a:schemeClr>
                </a:solidFill>
              </a:rPr>
              <a:t>, но не хочу силы расходовать. (27)Ты мне раньше скажи без всяких твоих </a:t>
            </a:r>
            <a:r>
              <a:rPr lang="ru-RU" sz="1800" dirty="0" smtClean="0">
                <a:solidFill>
                  <a:schemeClr val="accent5">
                    <a:lumMod val="50000"/>
                  </a:schemeClr>
                </a:solidFill>
              </a:rPr>
              <a:t>штучек</a:t>
            </a:r>
            <a:r>
              <a:rPr lang="ru-RU" sz="1800" dirty="0">
                <a:solidFill>
                  <a:schemeClr val="accent5">
                    <a:lumMod val="50000"/>
                  </a:schemeClr>
                </a:solidFill>
              </a:rPr>
              <a:t>, что мы нынче есть будем? </a:t>
            </a:r>
          </a:p>
          <a:p>
            <a:pPr marL="0" indent="0">
              <a:buNone/>
            </a:pPr>
            <a:r>
              <a:rPr lang="ru-RU" sz="1800" dirty="0">
                <a:solidFill>
                  <a:schemeClr val="accent5">
                    <a:lumMod val="50000"/>
                  </a:schemeClr>
                </a:solidFill>
              </a:rPr>
              <a:t>– (28)Щи со свежей бараниной и с молодой капустой. </a:t>
            </a:r>
          </a:p>
        </p:txBody>
      </p:sp>
      <p:sp>
        <p:nvSpPr>
          <p:cNvPr id="2" name="Овал 1"/>
          <p:cNvSpPr/>
          <p:nvPr/>
        </p:nvSpPr>
        <p:spPr bwMode="auto">
          <a:xfrm>
            <a:off x="1907704" y="2924944"/>
            <a:ext cx="360040" cy="432048"/>
          </a:xfrm>
          <a:prstGeom prst="ellipse">
            <a:avLst/>
          </a:prstGeom>
          <a:noFill/>
          <a:ln w="38100"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
        <p:nvSpPr>
          <p:cNvPr id="6" name="Овал 5"/>
          <p:cNvSpPr/>
          <p:nvPr/>
        </p:nvSpPr>
        <p:spPr bwMode="auto">
          <a:xfrm>
            <a:off x="5076056" y="2924944"/>
            <a:ext cx="792088" cy="432048"/>
          </a:xfrm>
          <a:prstGeom prst="ellipse">
            <a:avLst/>
          </a:prstGeom>
          <a:noFill/>
          <a:ln w="9525"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
        <p:nvSpPr>
          <p:cNvPr id="7" name="Овал 6"/>
          <p:cNvSpPr/>
          <p:nvPr/>
        </p:nvSpPr>
        <p:spPr bwMode="auto">
          <a:xfrm>
            <a:off x="4788024" y="3578898"/>
            <a:ext cx="468052" cy="432048"/>
          </a:xfrm>
          <a:prstGeom prst="ellipse">
            <a:avLst/>
          </a:prstGeom>
          <a:noFill/>
          <a:ln w="38100"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
        <p:nvSpPr>
          <p:cNvPr id="8" name="Овал 7"/>
          <p:cNvSpPr/>
          <p:nvPr/>
        </p:nvSpPr>
        <p:spPr bwMode="auto">
          <a:xfrm>
            <a:off x="467544" y="3831771"/>
            <a:ext cx="1008112" cy="432048"/>
          </a:xfrm>
          <a:prstGeom prst="ellipse">
            <a:avLst/>
          </a:prstGeom>
          <a:noFill/>
          <a:ln w="9525"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Tree>
    <p:extLst>
      <p:ext uri="{BB962C8B-B14F-4D97-AF65-F5344CB8AC3E}">
        <p14:creationId xmlns:p14="http://schemas.microsoft.com/office/powerpoint/2010/main" val="14758054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81000" y="381000"/>
            <a:ext cx="8001000" cy="671736"/>
          </a:xfrm>
        </p:spPr>
        <p:txBody>
          <a:bodyPr/>
          <a:lstStyle/>
          <a:p>
            <a:pPr algn="ctr"/>
            <a:r>
              <a:rPr lang="ru-RU"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Возможные цитаты</a:t>
            </a:r>
            <a:endParaRPr lang="ru-RU" dirty="0"/>
          </a:p>
        </p:txBody>
      </p:sp>
      <p:sp>
        <p:nvSpPr>
          <p:cNvPr id="3" name="Объект 2"/>
          <p:cNvSpPr>
            <a:spLocks noGrp="1"/>
          </p:cNvSpPr>
          <p:nvPr>
            <p:ph idx="1"/>
          </p:nvPr>
        </p:nvSpPr>
        <p:spPr>
          <a:xfrm>
            <a:off x="395536" y="836712"/>
            <a:ext cx="8424936" cy="5637262"/>
          </a:xfrm>
        </p:spPr>
        <p:txBody>
          <a:bodyPr/>
          <a:lstStyle/>
          <a:p>
            <a:pPr marL="0" lvl="0" indent="0">
              <a:lnSpc>
                <a:spcPct val="115000"/>
              </a:lnSpc>
              <a:spcBef>
                <a:spcPct val="0"/>
              </a:spcBef>
              <a:spcAft>
                <a:spcPts val="0"/>
              </a:spcAft>
              <a:buClrTx/>
              <a:buNone/>
              <a:defRPr/>
            </a:pPr>
            <a:r>
              <a:rPr lang="ru-RU" sz="2800" b="1" kern="1200" spc="50" dirty="0" smtClean="0">
                <a:ln w="11430"/>
                <a:solidFill>
                  <a:srgbClr val="C00000"/>
                </a:solidFill>
                <a:effectLst>
                  <a:outerShdw blurRad="76200" dist="50800" dir="5400000" algn="tl" rotWithShape="0">
                    <a:srgbClr val="000000">
                      <a:alpha val="65000"/>
                    </a:srgbClr>
                  </a:outerShdw>
                </a:effectLst>
                <a:latin typeface="Cambria"/>
                <a:ea typeface="Times New Roman"/>
                <a:cs typeface="Times New Roman"/>
              </a:rPr>
              <a:t>1. Грамматика</a:t>
            </a:r>
            <a:r>
              <a:rPr lang="ru-RU" sz="2800" kern="1200" dirty="0" smtClean="0">
                <a:solidFill>
                  <a:srgbClr val="C00000"/>
                </a:solidFill>
                <a:latin typeface="Arial"/>
                <a:ea typeface="Times New Roman"/>
                <a:cs typeface="Arial" charset="0"/>
              </a:rPr>
              <a:t> </a:t>
            </a:r>
            <a:r>
              <a:rPr lang="ru-RU" sz="2800" kern="1200" dirty="0" smtClean="0">
                <a:solidFill>
                  <a:srgbClr val="0F4B9F">
                    <a:lumMod val="75000"/>
                  </a:srgbClr>
                </a:solidFill>
                <a:latin typeface="Arial"/>
                <a:ea typeface="Times New Roman"/>
                <a:cs typeface="Arial" charset="0"/>
              </a:rPr>
              <a:t>  </a:t>
            </a:r>
            <a:r>
              <a:rPr lang="ru-RU" sz="2800" b="1" kern="1200" dirty="0">
                <a:solidFill>
                  <a:srgbClr val="0F4B9F">
                    <a:lumMod val="75000"/>
                  </a:srgbClr>
                </a:solidFill>
                <a:latin typeface="Arial"/>
                <a:ea typeface="Times New Roman"/>
                <a:cs typeface="Arial" charset="0"/>
              </a:rPr>
              <a:t>может показать, как люди пользуются языком для выражения всех богатств своего внутреннего мира...</a:t>
            </a:r>
          </a:p>
          <a:p>
            <a:pPr marL="457200" lvl="0" indent="0" algn="r">
              <a:spcBef>
                <a:spcPct val="0"/>
              </a:spcBef>
              <a:spcAft>
                <a:spcPts val="0"/>
              </a:spcAft>
              <a:buClrTx/>
              <a:buNone/>
              <a:defRPr/>
            </a:pPr>
            <a:r>
              <a:rPr lang="ru-RU" sz="2800" b="1" kern="1200" dirty="0">
                <a:solidFill>
                  <a:srgbClr val="0F4B9F">
                    <a:lumMod val="75000"/>
                  </a:srgbClr>
                </a:solidFill>
                <a:latin typeface="Arial"/>
                <a:ea typeface="Times New Roman"/>
                <a:cs typeface="Calibri"/>
              </a:rPr>
              <a:t>Из трудов Н. Ф. </a:t>
            </a:r>
            <a:r>
              <a:rPr lang="ru-RU" sz="2800" b="1" kern="1200" dirty="0" err="1">
                <a:solidFill>
                  <a:srgbClr val="0F4B9F">
                    <a:lumMod val="75000"/>
                  </a:srgbClr>
                </a:solidFill>
                <a:latin typeface="Arial"/>
                <a:ea typeface="Times New Roman"/>
                <a:cs typeface="Calibri"/>
              </a:rPr>
              <a:t>Бунакова</a:t>
            </a:r>
            <a:endParaRPr lang="ru-RU" sz="2800" b="1" kern="1200" dirty="0">
              <a:solidFill>
                <a:srgbClr val="0F4B9F">
                  <a:lumMod val="75000"/>
                </a:srgbClr>
              </a:solidFill>
              <a:latin typeface="Arial"/>
              <a:ea typeface="Times New Roman"/>
              <a:cs typeface="Arial" charset="0"/>
            </a:endParaRPr>
          </a:p>
          <a:p>
            <a:pPr marL="0" lvl="0" indent="0">
              <a:buClr>
                <a:srgbClr val="6699FF"/>
              </a:buClr>
              <a:buNone/>
            </a:pPr>
            <a:r>
              <a:rPr lang="ru-RU" sz="2800" b="1" kern="1200" dirty="0">
                <a:solidFill>
                  <a:srgbClr val="0F4B9F">
                    <a:lumMod val="75000"/>
                  </a:srgbClr>
                </a:solidFill>
                <a:latin typeface="Arial"/>
                <a:ea typeface="Times New Roman"/>
                <a:cs typeface="Arial" charset="0"/>
              </a:rPr>
              <a:t>2. Изучение</a:t>
            </a:r>
            <a:r>
              <a:rPr lang="ru-RU" sz="2800" kern="1200" dirty="0">
                <a:solidFill>
                  <a:srgbClr val="0F4B9F">
                    <a:lumMod val="75000"/>
                  </a:srgbClr>
                </a:solidFill>
                <a:latin typeface="Arial"/>
                <a:ea typeface="Times New Roman"/>
                <a:cs typeface="Arial" charset="0"/>
              </a:rPr>
              <a:t>   </a:t>
            </a:r>
            <a:r>
              <a:rPr lang="ru-RU" sz="2800" kern="1200" dirty="0">
                <a:ln w="11430" cap="flat" cmpd="sng" algn="ctr">
                  <a:solidFill>
                    <a:srgbClr val="FF0000"/>
                  </a:solidFill>
                  <a:prstDash val="solid"/>
                  <a:round/>
                </a:ln>
                <a:solidFill>
                  <a:srgbClr val="0F4B9F">
                    <a:lumMod val="75000"/>
                  </a:srgbClr>
                </a:solidFill>
                <a:effectLst>
                  <a:outerShdw blurRad="80010" dist="40005" dir="5040000" algn="tl">
                    <a:srgbClr val="000000">
                      <a:alpha val="30000"/>
                    </a:srgbClr>
                  </a:outerShdw>
                </a:effectLst>
                <a:latin typeface="Arial"/>
                <a:cs typeface="Arial" charset="0"/>
              </a:rPr>
              <a:t>                                                         </a:t>
            </a:r>
            <a:r>
              <a:rPr lang="ru-RU" sz="2800" kern="1200" dirty="0">
                <a:solidFill>
                  <a:srgbClr val="0F4B9F">
                    <a:lumMod val="75000"/>
                  </a:srgbClr>
                </a:solidFill>
                <a:latin typeface="Arial"/>
                <a:ea typeface="Times New Roman"/>
                <a:cs typeface="Arial" charset="0"/>
              </a:rPr>
              <a:t>         </a:t>
            </a:r>
            <a:r>
              <a:rPr lang="ru-RU" sz="2800" b="1" kern="1200" dirty="0">
                <a:solidFill>
                  <a:srgbClr val="0F4B9F">
                    <a:lumMod val="75000"/>
                  </a:srgbClr>
                </a:solidFill>
                <a:latin typeface="Arial"/>
                <a:ea typeface="Times New Roman"/>
                <a:cs typeface="Arial" charset="0"/>
              </a:rPr>
              <a:t>без учёта </a:t>
            </a:r>
            <a:r>
              <a:rPr lang="ru-RU" sz="2800" b="1" kern="1200" dirty="0" smtClean="0">
                <a:solidFill>
                  <a:srgbClr val="0F4B9F">
                    <a:lumMod val="75000"/>
                  </a:srgbClr>
                </a:solidFill>
                <a:latin typeface="Arial"/>
                <a:ea typeface="Times New Roman"/>
                <a:cs typeface="Arial" charset="0"/>
              </a:rPr>
              <a:t>                          его </a:t>
            </a:r>
            <a:r>
              <a:rPr lang="ru-RU" sz="2800" b="1" kern="1200" dirty="0">
                <a:solidFill>
                  <a:srgbClr val="0F4B9F">
                    <a:lumMod val="75000"/>
                  </a:srgbClr>
                </a:solidFill>
                <a:latin typeface="Arial"/>
                <a:ea typeface="Times New Roman"/>
                <a:cs typeface="Arial" charset="0"/>
              </a:rPr>
              <a:t>стороны... невозможно.</a:t>
            </a:r>
            <a:endParaRPr lang="ru-RU" sz="2800" b="1" kern="1200" dirty="0">
              <a:solidFill>
                <a:srgbClr val="0F4B9F">
                  <a:lumMod val="75000"/>
                </a:srgbClr>
              </a:solidFill>
              <a:latin typeface="Times New Roman"/>
              <a:ea typeface="Times New Roman"/>
              <a:cs typeface="Arial" charset="0"/>
            </a:endParaRPr>
          </a:p>
          <a:p>
            <a:pPr marL="685800" lvl="0" indent="0" algn="r">
              <a:lnSpc>
                <a:spcPct val="115000"/>
              </a:lnSpc>
              <a:spcBef>
                <a:spcPct val="0"/>
              </a:spcBef>
              <a:spcAft>
                <a:spcPts val="1000"/>
              </a:spcAft>
              <a:buClrTx/>
              <a:buNone/>
              <a:defRPr/>
            </a:pPr>
            <a:r>
              <a:rPr lang="ru-RU" sz="2800" b="1" kern="1200" dirty="0">
                <a:solidFill>
                  <a:srgbClr val="0F4B9F">
                    <a:lumMod val="75000"/>
                  </a:srgbClr>
                </a:solidFill>
                <a:latin typeface="Arial"/>
                <a:ea typeface="Calibri"/>
                <a:cs typeface="Calibri"/>
              </a:rPr>
              <a:t>В. В. Виноградов</a:t>
            </a:r>
            <a:endParaRPr lang="ru-RU" sz="2800" b="1" kern="1200" dirty="0">
              <a:solidFill>
                <a:srgbClr val="0F4B9F">
                  <a:lumMod val="75000"/>
                </a:srgbClr>
              </a:solidFill>
              <a:latin typeface="Arial"/>
              <a:ea typeface="Calibri"/>
              <a:cs typeface="Times New Roman"/>
            </a:endParaRPr>
          </a:p>
          <a:p>
            <a:pPr marL="0" lvl="0" indent="0">
              <a:spcBef>
                <a:spcPct val="0"/>
              </a:spcBef>
              <a:spcAft>
                <a:spcPts val="0"/>
              </a:spcAft>
              <a:buClrTx/>
              <a:buNone/>
              <a:defRPr/>
            </a:pPr>
            <a:r>
              <a:rPr lang="ru-RU" sz="2800" b="1" kern="1200" spc="50" dirty="0">
                <a:ln w="11430"/>
                <a:solidFill>
                  <a:srgbClr val="0F4B9F">
                    <a:lumMod val="75000"/>
                  </a:srgbClr>
                </a:solidFill>
                <a:effectLst>
                  <a:outerShdw blurRad="76200" dist="50800" dir="5400000" algn="tl" rotWithShape="0">
                    <a:srgbClr val="000000">
                      <a:alpha val="65000"/>
                    </a:srgbClr>
                  </a:outerShdw>
                </a:effectLst>
                <a:latin typeface="Cambria"/>
                <a:ea typeface="Times New Roman"/>
                <a:cs typeface="Times New Roman"/>
              </a:rPr>
              <a:t>3.                            </a:t>
            </a:r>
            <a:r>
              <a:rPr lang="ru-RU" sz="2800" b="1" kern="1200" dirty="0">
                <a:solidFill>
                  <a:srgbClr val="0F4B9F">
                    <a:lumMod val="75000"/>
                  </a:srgbClr>
                </a:solidFill>
                <a:latin typeface="Arial"/>
                <a:ea typeface="Times New Roman"/>
                <a:cs typeface="Arial" charset="0"/>
              </a:rPr>
              <a:t>языка  свидетельствует,  о  чём думают люди,  а                         </a:t>
            </a:r>
            <a:r>
              <a:rPr lang="ru-RU" sz="2800" b="1" kern="1200" dirty="0" smtClean="0">
                <a:solidFill>
                  <a:srgbClr val="0F4B9F">
                    <a:lumMod val="75000"/>
                  </a:srgbClr>
                </a:solidFill>
                <a:latin typeface="Arial"/>
                <a:ea typeface="Times New Roman"/>
                <a:cs typeface="Arial" charset="0"/>
              </a:rPr>
              <a:t>  </a:t>
            </a:r>
            <a:r>
              <a:rPr lang="ru-RU" sz="2800" b="1" kern="1200" dirty="0">
                <a:solidFill>
                  <a:srgbClr val="0F4B9F">
                    <a:lumMod val="75000"/>
                  </a:srgbClr>
                </a:solidFill>
                <a:latin typeface="Arial"/>
                <a:ea typeface="Times New Roman"/>
                <a:cs typeface="Arial" charset="0"/>
              </a:rPr>
              <a:t>– как они думают.</a:t>
            </a:r>
            <a:endParaRPr lang="ru-RU" sz="2800" b="1" kern="1200" dirty="0">
              <a:solidFill>
                <a:srgbClr val="0F4B9F">
                  <a:lumMod val="75000"/>
                </a:srgbClr>
              </a:solidFill>
              <a:latin typeface="Times New Roman"/>
              <a:ea typeface="Times New Roman"/>
              <a:cs typeface="Arial" charset="0"/>
            </a:endParaRPr>
          </a:p>
          <a:p>
            <a:pPr marL="4000500" lvl="0" indent="0" algn="r">
              <a:lnSpc>
                <a:spcPct val="115000"/>
              </a:lnSpc>
              <a:spcBef>
                <a:spcPct val="0"/>
              </a:spcBef>
              <a:spcAft>
                <a:spcPts val="1000"/>
              </a:spcAft>
              <a:buClrTx/>
              <a:buNone/>
              <a:tabLst>
                <a:tab pos="2377440" algn="l"/>
                <a:tab pos="3498850" algn="l"/>
                <a:tab pos="5939790" algn="r"/>
              </a:tabLst>
              <a:defRPr/>
            </a:pPr>
            <a:r>
              <a:rPr lang="ru-RU" sz="2800" b="1" kern="1200" dirty="0">
                <a:solidFill>
                  <a:srgbClr val="0F4B9F">
                    <a:lumMod val="75000"/>
                  </a:srgbClr>
                </a:solidFill>
                <a:latin typeface="Arial"/>
                <a:ea typeface="Calibri"/>
                <a:cs typeface="Calibri"/>
              </a:rPr>
              <a:t>              Г.  Степанов</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741839"/>
            <a:ext cx="59007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140968"/>
            <a:ext cx="2871787"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626" y="4509120"/>
            <a:ext cx="22621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3" y="5048870"/>
            <a:ext cx="2725737"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63852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barn(inVertical)">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barn(inVertical)">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barn(inVertical)">
                                      <p:cBhvr>
                                        <p:cTn id="22"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04664"/>
            <a:ext cx="8208912" cy="6048672"/>
          </a:xfrm>
        </p:spPr>
        <p:txBody>
          <a:bodyPr/>
          <a:lstStyle/>
          <a:p>
            <a:pPr marL="0" indent="0">
              <a:buNone/>
            </a:pPr>
            <a:r>
              <a:rPr lang="ru-RU" sz="1800" dirty="0">
                <a:solidFill>
                  <a:schemeClr val="accent5">
                    <a:lumMod val="50000"/>
                  </a:schemeClr>
                </a:solidFill>
              </a:rPr>
              <a:t>(29)Лопахин  проигрывал  игру:  над  ним  явно  издевались,  а  он  не  находил  таких </a:t>
            </a:r>
            <a:r>
              <a:rPr lang="ru-RU" sz="1800" dirty="0" smtClean="0">
                <a:solidFill>
                  <a:schemeClr val="accent5">
                    <a:lumMod val="50000"/>
                  </a:schemeClr>
                </a:solidFill>
              </a:rPr>
              <a:t>увесистых </a:t>
            </a:r>
            <a:r>
              <a:rPr lang="ru-RU" sz="1800" dirty="0">
                <a:solidFill>
                  <a:schemeClr val="accent5">
                    <a:lumMod val="50000"/>
                  </a:schemeClr>
                </a:solidFill>
              </a:rPr>
              <a:t>слов, чтобы достойно ответить. </a:t>
            </a:r>
          </a:p>
          <a:p>
            <a:pPr marL="0" indent="0">
              <a:buNone/>
            </a:pPr>
            <a:r>
              <a:rPr lang="ru-RU" sz="1800" dirty="0">
                <a:solidFill>
                  <a:schemeClr val="accent5">
                    <a:lumMod val="50000"/>
                  </a:schemeClr>
                </a:solidFill>
              </a:rPr>
              <a:t>(30)Снова  присел  он  на  корточки  возле  окопа,  призвал  на  помощь  всё  своё </a:t>
            </a:r>
            <a:r>
              <a:rPr lang="ru-RU" sz="1800" dirty="0" smtClean="0">
                <a:solidFill>
                  <a:schemeClr val="accent5">
                    <a:lumMod val="50000"/>
                  </a:schemeClr>
                </a:solidFill>
              </a:rPr>
              <a:t>самообладание</a:t>
            </a:r>
            <a:r>
              <a:rPr lang="ru-RU" sz="1800" dirty="0">
                <a:solidFill>
                  <a:schemeClr val="accent5">
                    <a:lumMod val="50000"/>
                  </a:schemeClr>
                </a:solidFill>
              </a:rPr>
              <a:t>, проникновенно заговорил: </a:t>
            </a:r>
          </a:p>
          <a:p>
            <a:pPr marL="0" indent="0">
              <a:buNone/>
            </a:pPr>
            <a:r>
              <a:rPr lang="ru-RU" sz="1800" dirty="0">
                <a:solidFill>
                  <a:schemeClr val="accent5">
                    <a:lumMod val="50000"/>
                  </a:schemeClr>
                </a:solidFill>
              </a:rPr>
              <a:t>–  (31)Иди,  милый,  отсюда  поскорее  и,  пока  всё  тихо,  с  малым  дымом  вари  кашу. </a:t>
            </a:r>
            <a:r>
              <a:rPr lang="ru-RU" sz="1800" dirty="0" smtClean="0">
                <a:solidFill>
                  <a:schemeClr val="accent5">
                    <a:lumMod val="50000"/>
                  </a:schemeClr>
                </a:solidFill>
              </a:rPr>
              <a:t>(</a:t>
            </a:r>
            <a:r>
              <a:rPr lang="ru-RU" sz="1800" dirty="0">
                <a:solidFill>
                  <a:schemeClr val="accent5">
                    <a:lumMod val="50000"/>
                  </a:schemeClr>
                </a:solidFill>
              </a:rPr>
              <a:t>32)Кто  мы  без  горячей  пищи?  (33)Мы  жалкие  люди,  даю  честное  слово!  (34)У  меня, </a:t>
            </a:r>
            <a:r>
              <a:rPr lang="ru-RU" sz="1800" dirty="0" smtClean="0">
                <a:solidFill>
                  <a:schemeClr val="accent5">
                    <a:lumMod val="50000"/>
                  </a:schemeClr>
                </a:solidFill>
              </a:rPr>
              <a:t>например</a:t>
            </a:r>
            <a:r>
              <a:rPr lang="ru-RU" sz="1800" dirty="0">
                <a:solidFill>
                  <a:schemeClr val="accent5">
                    <a:lumMod val="50000"/>
                  </a:schemeClr>
                </a:solidFill>
              </a:rPr>
              <a:t>, без еды и прицел становится не тот, и какая-то слабость в ногах, и в руках </a:t>
            </a:r>
            <a:r>
              <a:rPr lang="ru-RU" sz="1800" dirty="0" smtClean="0">
                <a:solidFill>
                  <a:schemeClr val="accent5">
                    <a:lumMod val="50000"/>
                  </a:schemeClr>
                </a:solidFill>
              </a:rPr>
              <a:t>дрожь </a:t>
            </a:r>
            <a:r>
              <a:rPr lang="ru-RU" sz="1800" dirty="0">
                <a:solidFill>
                  <a:schemeClr val="accent5">
                    <a:lumMod val="50000"/>
                  </a:schemeClr>
                </a:solidFill>
              </a:rPr>
              <a:t>появляется... (35)Иди, </a:t>
            </a:r>
            <a:r>
              <a:rPr lang="ru-RU" sz="1800" dirty="0" err="1">
                <a:solidFill>
                  <a:schemeClr val="accent5">
                    <a:lumMod val="50000"/>
                  </a:schemeClr>
                </a:solidFill>
              </a:rPr>
              <a:t>Лисиченко</a:t>
            </a:r>
            <a:r>
              <a:rPr lang="ru-RU" sz="1800" dirty="0">
                <a:solidFill>
                  <a:schemeClr val="accent5">
                    <a:lumMod val="50000"/>
                  </a:schemeClr>
                </a:solidFill>
              </a:rPr>
              <a:t>, и будь спокоен, управимся тут и без тебя… </a:t>
            </a:r>
          </a:p>
          <a:p>
            <a:pPr marL="0" indent="0">
              <a:buNone/>
            </a:pPr>
            <a:r>
              <a:rPr lang="ru-RU" sz="1800" dirty="0">
                <a:solidFill>
                  <a:schemeClr val="accent5">
                    <a:lumMod val="50000"/>
                  </a:schemeClr>
                </a:solidFill>
              </a:rPr>
              <a:t>(36)Лопахин  ждал  ответа,  а  </a:t>
            </a:r>
            <a:r>
              <a:rPr lang="ru-RU" sz="1800" dirty="0" err="1">
                <a:solidFill>
                  <a:schemeClr val="accent5">
                    <a:lumMod val="50000"/>
                  </a:schemeClr>
                </a:solidFill>
              </a:rPr>
              <a:t>Лисиченко</a:t>
            </a:r>
            <a:r>
              <a:rPr lang="ru-RU" sz="1800" dirty="0">
                <a:solidFill>
                  <a:schemeClr val="accent5">
                    <a:lumMod val="50000"/>
                  </a:schemeClr>
                </a:solidFill>
              </a:rPr>
              <a:t>  медленно  достал  из  кармана  розовый, </a:t>
            </a:r>
            <a:r>
              <a:rPr lang="ru-RU" sz="1800" dirty="0" smtClean="0">
                <a:solidFill>
                  <a:schemeClr val="accent5">
                    <a:lumMod val="50000"/>
                  </a:schemeClr>
                </a:solidFill>
              </a:rPr>
              <a:t>расшитый  </a:t>
            </a:r>
            <a:r>
              <a:rPr lang="ru-RU" sz="1800" dirty="0">
                <a:solidFill>
                  <a:schemeClr val="accent5">
                    <a:lumMod val="50000"/>
                  </a:schemeClr>
                </a:solidFill>
              </a:rPr>
              <a:t>немыслимыми  цветами  кисет  и,  начинив  цигарку  табаком,  задумался. </a:t>
            </a:r>
          </a:p>
          <a:p>
            <a:pPr marL="0" indent="0">
              <a:buNone/>
            </a:pPr>
            <a:r>
              <a:rPr lang="ru-RU" sz="1800" dirty="0">
                <a:solidFill>
                  <a:schemeClr val="accent5">
                    <a:lumMod val="50000"/>
                  </a:schemeClr>
                </a:solidFill>
              </a:rPr>
              <a:t>(37)Потом не спеша сказал: </a:t>
            </a:r>
          </a:p>
          <a:p>
            <a:pPr marL="0" indent="0">
              <a:buNone/>
            </a:pPr>
            <a:r>
              <a:rPr lang="ru-RU" sz="1800" dirty="0">
                <a:solidFill>
                  <a:schemeClr val="accent5">
                    <a:lumMod val="50000"/>
                  </a:schemeClr>
                </a:solidFill>
              </a:rPr>
              <a:t>– (38)Напрасно ты меня уговариваешь, герой. (39)Видишь, какое дело: возле моста </a:t>
            </a:r>
            <a:r>
              <a:rPr lang="ru-RU" sz="1800" dirty="0" smtClean="0">
                <a:solidFill>
                  <a:schemeClr val="accent5">
                    <a:lumMod val="50000"/>
                  </a:schemeClr>
                </a:solidFill>
              </a:rPr>
              <a:t>бомбой  </a:t>
            </a:r>
            <a:r>
              <a:rPr lang="ru-RU" sz="1800" dirty="0">
                <a:solidFill>
                  <a:schemeClr val="accent5">
                    <a:lumMod val="50000"/>
                  </a:schemeClr>
                </a:solidFill>
              </a:rPr>
              <a:t>овец  несколько  штук  побило,  ну  а  я  одного  барашка  прирезал,  капусты  на </a:t>
            </a:r>
            <a:r>
              <a:rPr lang="ru-RU" sz="1800" dirty="0" smtClean="0">
                <a:solidFill>
                  <a:schemeClr val="accent5">
                    <a:lumMod val="50000"/>
                  </a:schemeClr>
                </a:solidFill>
              </a:rPr>
              <a:t>огороде </a:t>
            </a:r>
            <a:r>
              <a:rPr lang="ru-RU" sz="1800" dirty="0">
                <a:solidFill>
                  <a:schemeClr val="accent5">
                    <a:lumMod val="50000"/>
                  </a:schemeClr>
                </a:solidFill>
              </a:rPr>
              <a:t>добыл, поручил двум легкораненым за щами присматривать и ушёл… (40)Вот </a:t>
            </a:r>
            <a:r>
              <a:rPr lang="ru-RU" sz="1800" dirty="0" smtClean="0">
                <a:solidFill>
                  <a:schemeClr val="accent5">
                    <a:lumMod val="50000"/>
                  </a:schemeClr>
                </a:solidFill>
              </a:rPr>
              <a:t>повоюю </a:t>
            </a:r>
            <a:r>
              <a:rPr lang="ru-RU" sz="1800" dirty="0">
                <a:solidFill>
                  <a:schemeClr val="accent5">
                    <a:lumMod val="50000"/>
                  </a:schemeClr>
                </a:solidFill>
              </a:rPr>
              <a:t>немножко, поддержу вас, а придёт время обедать – уползу в лес, и горячая пища </a:t>
            </a:r>
            <a:r>
              <a:rPr lang="ru-RU" sz="1800" dirty="0" smtClean="0">
                <a:solidFill>
                  <a:schemeClr val="accent5">
                    <a:lumMod val="50000"/>
                  </a:schemeClr>
                </a:solidFill>
              </a:rPr>
              <a:t>по </a:t>
            </a:r>
            <a:r>
              <a:rPr lang="ru-RU" sz="1800" dirty="0">
                <a:solidFill>
                  <a:schemeClr val="accent5">
                    <a:lumMod val="50000"/>
                  </a:schemeClr>
                </a:solidFill>
              </a:rPr>
              <a:t>возможности будет доставлена. (41)Ты доволен мною, герой? </a:t>
            </a:r>
          </a:p>
        </p:txBody>
      </p:sp>
      <p:sp>
        <p:nvSpPr>
          <p:cNvPr id="2" name="Овал 1"/>
          <p:cNvSpPr/>
          <p:nvPr/>
        </p:nvSpPr>
        <p:spPr bwMode="auto">
          <a:xfrm>
            <a:off x="827584" y="1628800"/>
            <a:ext cx="360040" cy="360040"/>
          </a:xfrm>
          <a:prstGeom prst="ellipse">
            <a:avLst/>
          </a:prstGeom>
          <a:noFill/>
          <a:ln w="38100"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
        <p:nvSpPr>
          <p:cNvPr id="4" name="Овал 3"/>
          <p:cNvSpPr/>
          <p:nvPr/>
        </p:nvSpPr>
        <p:spPr bwMode="auto">
          <a:xfrm>
            <a:off x="1763688" y="1628800"/>
            <a:ext cx="864096" cy="360040"/>
          </a:xfrm>
          <a:prstGeom prst="ellipse">
            <a:avLst/>
          </a:prstGeom>
          <a:noFill/>
          <a:ln w="9525" cap="flat" cmpd="sng" algn="ctr">
            <a:solidFill>
              <a:schemeClr val="accent6">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Tree>
    <p:extLst>
      <p:ext uri="{BB962C8B-B14F-4D97-AF65-F5344CB8AC3E}">
        <p14:creationId xmlns:p14="http://schemas.microsoft.com/office/powerpoint/2010/main" val="15785660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500743"/>
            <a:ext cx="8208912" cy="5880585"/>
          </a:xfrm>
        </p:spPr>
        <p:txBody>
          <a:bodyPr/>
          <a:lstStyle/>
          <a:p>
            <a:pPr marL="0" indent="0">
              <a:buNone/>
            </a:pPr>
            <a:r>
              <a:rPr lang="ru-RU" sz="1600" dirty="0">
                <a:solidFill>
                  <a:schemeClr val="accent5">
                    <a:lumMod val="50000"/>
                  </a:schemeClr>
                </a:solidFill>
              </a:rPr>
              <a:t>(</a:t>
            </a:r>
            <a:r>
              <a:rPr lang="ru-RU" sz="1800" dirty="0">
                <a:solidFill>
                  <a:schemeClr val="accent5">
                    <a:lumMod val="50000"/>
                  </a:schemeClr>
                </a:solidFill>
              </a:rPr>
              <a:t>42)Растроганный Лопахин хотел было обнять повара, но тот, улыбаясь, присел на </a:t>
            </a:r>
            <a:r>
              <a:rPr lang="ru-RU" sz="1800" dirty="0" smtClean="0">
                <a:solidFill>
                  <a:schemeClr val="accent5">
                    <a:lumMod val="50000"/>
                  </a:schemeClr>
                </a:solidFill>
              </a:rPr>
              <a:t>дно </a:t>
            </a:r>
            <a:r>
              <a:rPr lang="ru-RU" sz="1800" dirty="0">
                <a:solidFill>
                  <a:schemeClr val="accent5">
                    <a:lumMod val="50000"/>
                  </a:schemeClr>
                </a:solidFill>
              </a:rPr>
              <a:t>окопа, сказал: </a:t>
            </a:r>
          </a:p>
          <a:p>
            <a:pPr marL="0" indent="0">
              <a:buNone/>
            </a:pPr>
            <a:r>
              <a:rPr lang="ru-RU" sz="1800" dirty="0">
                <a:solidFill>
                  <a:schemeClr val="accent5">
                    <a:lumMod val="50000"/>
                  </a:schemeClr>
                </a:solidFill>
              </a:rPr>
              <a:t>– (43)Ты вместо этих телячьих нежностей одну </a:t>
            </a:r>
            <a:r>
              <a:rPr lang="ru-RU" sz="1800" dirty="0" err="1">
                <a:solidFill>
                  <a:schemeClr val="accent5">
                    <a:lumMod val="50000"/>
                  </a:schemeClr>
                </a:solidFill>
              </a:rPr>
              <a:t>гранатку</a:t>
            </a:r>
            <a:r>
              <a:rPr lang="ru-RU" sz="1800" dirty="0">
                <a:solidFill>
                  <a:schemeClr val="accent5">
                    <a:lumMod val="50000"/>
                  </a:schemeClr>
                </a:solidFill>
              </a:rPr>
              <a:t> мне дай, может, сгодится </a:t>
            </a:r>
            <a:r>
              <a:rPr lang="ru-RU" sz="1800" dirty="0" smtClean="0">
                <a:solidFill>
                  <a:schemeClr val="accent5">
                    <a:lumMod val="50000"/>
                  </a:schemeClr>
                </a:solidFill>
              </a:rPr>
              <a:t>на </a:t>
            </a:r>
            <a:r>
              <a:rPr lang="ru-RU" sz="1800" dirty="0">
                <a:solidFill>
                  <a:schemeClr val="accent5">
                    <a:lumMod val="50000"/>
                  </a:schemeClr>
                </a:solidFill>
              </a:rPr>
              <a:t>дело. </a:t>
            </a:r>
          </a:p>
          <a:p>
            <a:pPr marL="0" indent="0">
              <a:buNone/>
            </a:pPr>
            <a:r>
              <a:rPr lang="ru-RU" sz="1800" dirty="0">
                <a:solidFill>
                  <a:schemeClr val="accent5">
                    <a:lumMod val="50000"/>
                  </a:schemeClr>
                </a:solidFill>
              </a:rPr>
              <a:t> –  (44)Драгоценный  ты  мой  человек!  –  растроганно  сказал  Лопахин,  отцепляя  с </a:t>
            </a:r>
            <a:r>
              <a:rPr lang="ru-RU" sz="1800" dirty="0" smtClean="0">
                <a:solidFill>
                  <a:schemeClr val="accent5">
                    <a:lumMod val="50000"/>
                  </a:schemeClr>
                </a:solidFill>
              </a:rPr>
              <a:t>ремня  </a:t>
            </a:r>
            <a:r>
              <a:rPr lang="ru-RU" sz="1800" dirty="0">
                <a:solidFill>
                  <a:schemeClr val="accent5">
                    <a:lumMod val="50000"/>
                  </a:schemeClr>
                </a:solidFill>
              </a:rPr>
              <a:t>ручную  гранату  и  с  почтительным  поклоном  вручая  её  повару.  –  (45)Воюй, </a:t>
            </a:r>
            <a:r>
              <a:rPr lang="ru-RU" sz="1800" dirty="0" smtClean="0">
                <a:solidFill>
                  <a:schemeClr val="accent5">
                    <a:lumMod val="50000"/>
                  </a:schemeClr>
                </a:solidFill>
              </a:rPr>
              <a:t>пожалуйста</a:t>
            </a:r>
            <a:r>
              <a:rPr lang="ru-RU" sz="1800" dirty="0">
                <a:solidFill>
                  <a:schemeClr val="accent5">
                    <a:lumMod val="50000"/>
                  </a:schemeClr>
                </a:solidFill>
              </a:rPr>
              <a:t>, теперь сколько влезет! </a:t>
            </a:r>
          </a:p>
          <a:p>
            <a:pPr marL="0" indent="0">
              <a:buNone/>
            </a:pPr>
            <a:r>
              <a:rPr lang="ru-RU" sz="1800" dirty="0">
                <a:solidFill>
                  <a:schemeClr val="accent5">
                    <a:lumMod val="50000"/>
                  </a:schemeClr>
                </a:solidFill>
              </a:rPr>
              <a:t> </a:t>
            </a:r>
          </a:p>
          <a:p>
            <a:pPr marL="0" indent="0" algn="r">
              <a:buNone/>
            </a:pPr>
            <a:r>
              <a:rPr lang="ru-RU" sz="1800" dirty="0">
                <a:solidFill>
                  <a:schemeClr val="accent5">
                    <a:lumMod val="50000"/>
                  </a:schemeClr>
                </a:solidFill>
              </a:rPr>
              <a:t>(По М.А. Шолохову)* </a:t>
            </a:r>
          </a:p>
          <a:p>
            <a:pPr marL="0" indent="0">
              <a:buNone/>
            </a:pPr>
            <a:r>
              <a:rPr lang="ru-RU" sz="1800" dirty="0">
                <a:solidFill>
                  <a:schemeClr val="accent5">
                    <a:lumMod val="50000"/>
                  </a:schemeClr>
                </a:solidFill>
              </a:rPr>
              <a:t> </a:t>
            </a:r>
          </a:p>
          <a:p>
            <a:pPr marL="0" indent="0">
              <a:buNone/>
            </a:pPr>
            <a:r>
              <a:rPr lang="ru-RU" sz="1800" i="1" dirty="0">
                <a:solidFill>
                  <a:schemeClr val="accent5">
                    <a:lumMod val="50000"/>
                  </a:schemeClr>
                </a:solidFill>
              </a:rPr>
              <a:t>*Михаил  Александрович  Шолохов  (1905–1984)  –  русский  советский  писатель, </a:t>
            </a:r>
            <a:r>
              <a:rPr lang="ru-RU" sz="1800" i="1" dirty="0" smtClean="0">
                <a:solidFill>
                  <a:schemeClr val="accent5">
                    <a:lumMod val="50000"/>
                  </a:schemeClr>
                </a:solidFill>
              </a:rPr>
              <a:t>фронтовик</a:t>
            </a:r>
            <a:r>
              <a:rPr lang="ru-RU" sz="1800" i="1" dirty="0">
                <a:solidFill>
                  <a:schemeClr val="accent5">
                    <a:lumMod val="50000"/>
                  </a:schemeClr>
                </a:solidFill>
              </a:rPr>
              <a:t>,  лауреат  Нобелевской  премии  по  литературе.  Фрагмент  взят  из  романа </a:t>
            </a:r>
            <a:r>
              <a:rPr lang="ru-RU" sz="1800" i="1" dirty="0" smtClean="0">
                <a:solidFill>
                  <a:schemeClr val="accent5">
                    <a:lumMod val="50000"/>
                  </a:schemeClr>
                </a:solidFill>
              </a:rPr>
              <a:t>«</a:t>
            </a:r>
            <a:r>
              <a:rPr lang="ru-RU" sz="1800" i="1" dirty="0">
                <a:solidFill>
                  <a:schemeClr val="accent5">
                    <a:lumMod val="50000"/>
                  </a:schemeClr>
                </a:solidFill>
              </a:rPr>
              <a:t>Они  сражались  за  Родину»  –  книги  о  подвиге  советских  людей  в  годы  Великой </a:t>
            </a:r>
            <a:r>
              <a:rPr lang="ru-RU" sz="1800" i="1" dirty="0" smtClean="0">
                <a:solidFill>
                  <a:schemeClr val="accent5">
                    <a:lumMod val="50000"/>
                  </a:schemeClr>
                </a:solidFill>
              </a:rPr>
              <a:t>Отечественной  </a:t>
            </a:r>
            <a:r>
              <a:rPr lang="ru-RU" sz="1800" i="1" dirty="0">
                <a:solidFill>
                  <a:schemeClr val="accent5">
                    <a:lumMod val="50000"/>
                  </a:schemeClr>
                </a:solidFill>
              </a:rPr>
              <a:t>войны.  Один  из  главных  героев  книги  –  Пётр  Лопахин  –  смелый, </a:t>
            </a:r>
            <a:r>
              <a:rPr lang="ru-RU" sz="1800" i="1" dirty="0" smtClean="0">
                <a:solidFill>
                  <a:schemeClr val="accent5">
                    <a:lumMod val="50000"/>
                  </a:schemeClr>
                </a:solidFill>
              </a:rPr>
              <a:t>находчивый</a:t>
            </a:r>
            <a:r>
              <a:rPr lang="ru-RU" sz="1800" i="1" dirty="0">
                <a:solidFill>
                  <a:schemeClr val="accent5">
                    <a:lumMod val="50000"/>
                  </a:schemeClr>
                </a:solidFill>
              </a:rPr>
              <a:t>, никогда не унывающий русский солдат. </a:t>
            </a:r>
          </a:p>
        </p:txBody>
      </p:sp>
      <p:sp>
        <p:nvSpPr>
          <p:cNvPr id="2" name="Овал 1"/>
          <p:cNvSpPr/>
          <p:nvPr/>
        </p:nvSpPr>
        <p:spPr bwMode="auto">
          <a:xfrm>
            <a:off x="899592" y="1772816"/>
            <a:ext cx="432048" cy="288032"/>
          </a:xfrm>
          <a:prstGeom prst="ellipse">
            <a:avLst/>
          </a:prstGeom>
          <a:no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
        <p:nvSpPr>
          <p:cNvPr id="4" name="Скругленный прямоугольник 3"/>
          <p:cNvSpPr/>
          <p:nvPr/>
        </p:nvSpPr>
        <p:spPr bwMode="auto">
          <a:xfrm>
            <a:off x="1331640" y="1772816"/>
            <a:ext cx="3456384" cy="288032"/>
          </a:xfrm>
          <a:prstGeom prst="roundRect">
            <a:avLst/>
          </a:prstGeom>
          <a:no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charset="0"/>
            </a:endParaRPr>
          </a:p>
        </p:txBody>
      </p:sp>
    </p:spTree>
    <p:extLst>
      <p:ext uri="{BB962C8B-B14F-4D97-AF65-F5344CB8AC3E}">
        <p14:creationId xmlns:p14="http://schemas.microsoft.com/office/powerpoint/2010/main" val="14548244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500743"/>
            <a:ext cx="8208912" cy="5880585"/>
          </a:xfrm>
        </p:spPr>
        <p:txBody>
          <a:bodyPr/>
          <a:lstStyle/>
          <a:p>
            <a:pPr marL="0" indent="0">
              <a:buNone/>
            </a:pPr>
            <a:r>
              <a:rPr lang="ru-RU" sz="1800" i="1" dirty="0">
                <a:solidFill>
                  <a:schemeClr val="accent5">
                    <a:lumMod val="50000"/>
                  </a:schemeClr>
                </a:solidFill>
              </a:rPr>
              <a:t>С2 Используя прочитанный текст из части 2, выполните на отдельном листе </a:t>
            </a:r>
            <a:r>
              <a:rPr lang="ru-RU" sz="1800" i="1" dirty="0" smtClean="0">
                <a:solidFill>
                  <a:schemeClr val="accent5">
                    <a:lumMod val="50000"/>
                  </a:schemeClr>
                </a:solidFill>
              </a:rPr>
              <a:t>задание </a:t>
            </a:r>
            <a:r>
              <a:rPr lang="ru-RU" sz="1800" i="1" dirty="0">
                <a:solidFill>
                  <a:schemeClr val="accent5">
                    <a:lumMod val="50000"/>
                  </a:schemeClr>
                </a:solidFill>
              </a:rPr>
              <a:t>С2.</a:t>
            </a:r>
          </a:p>
          <a:p>
            <a:pPr marL="0" indent="0">
              <a:buNone/>
            </a:pPr>
            <a:endParaRPr lang="ru-RU" sz="1800" i="1" dirty="0">
              <a:solidFill>
                <a:schemeClr val="accent5">
                  <a:lumMod val="50000"/>
                </a:schemeClr>
              </a:solidFill>
            </a:endParaRPr>
          </a:p>
          <a:p>
            <a:pPr marL="0" indent="0">
              <a:buNone/>
            </a:pPr>
            <a:r>
              <a:rPr lang="ru-RU" sz="1800" i="1" dirty="0">
                <a:solidFill>
                  <a:schemeClr val="accent5">
                    <a:lumMod val="50000"/>
                  </a:schemeClr>
                </a:solidFill>
              </a:rPr>
              <a:t>Напишите сочинение-рассуждение, раскрывая смысл высказывания русского </a:t>
            </a:r>
            <a:r>
              <a:rPr lang="ru-RU" sz="1800" i="1" dirty="0" smtClean="0">
                <a:solidFill>
                  <a:schemeClr val="accent5">
                    <a:lumMod val="50000"/>
                  </a:schemeClr>
                </a:solidFill>
              </a:rPr>
              <a:t>филолога </a:t>
            </a:r>
            <a:r>
              <a:rPr lang="ru-RU" sz="1800" b="1" i="1" dirty="0">
                <a:solidFill>
                  <a:srgbClr val="FF0000"/>
                </a:solidFill>
              </a:rPr>
              <a:t>Льва Васильевича Успенского: «В языке есть... слова. В языке есть... грамматика. Это – те способы, которыми язык пользуется, чтобы строить предложения». </a:t>
            </a:r>
            <a:r>
              <a:rPr lang="ru-RU" sz="1800" i="1" dirty="0">
                <a:solidFill>
                  <a:schemeClr val="accent5">
                    <a:lumMod val="50000"/>
                  </a:schemeClr>
                </a:solidFill>
              </a:rPr>
              <a:t>Аргументируя свой ответ, приведите 2 примера из прочитанного текста.</a:t>
            </a:r>
          </a:p>
          <a:p>
            <a:pPr marL="0" indent="0">
              <a:buNone/>
            </a:pPr>
            <a:r>
              <a:rPr lang="ru-RU" sz="1800" i="1" dirty="0">
                <a:solidFill>
                  <a:schemeClr val="accent5">
                    <a:lumMod val="50000"/>
                  </a:schemeClr>
                </a:solidFill>
              </a:rPr>
              <a:t>Приводя примеры, указывайте номера нужных предложений или применяйте </a:t>
            </a:r>
            <a:r>
              <a:rPr lang="ru-RU" sz="1800" i="1" dirty="0" smtClean="0">
                <a:solidFill>
                  <a:schemeClr val="accent5">
                    <a:lumMod val="50000"/>
                  </a:schemeClr>
                </a:solidFill>
              </a:rPr>
              <a:t>цитирование</a:t>
            </a:r>
            <a:r>
              <a:rPr lang="ru-RU" sz="1800" i="1" dirty="0">
                <a:solidFill>
                  <a:schemeClr val="accent5">
                    <a:lumMod val="50000"/>
                  </a:schemeClr>
                </a:solidFill>
              </a:rPr>
              <a:t>.</a:t>
            </a:r>
          </a:p>
          <a:p>
            <a:pPr marL="0" indent="0">
              <a:buNone/>
            </a:pPr>
            <a:r>
              <a:rPr lang="ru-RU" sz="1800" i="1" dirty="0">
                <a:solidFill>
                  <a:schemeClr val="accent5">
                    <a:lumMod val="50000"/>
                  </a:schemeClr>
                </a:solidFill>
              </a:rPr>
              <a:t>Вы можете писать работу в научном или публицистическом стиле, раскрывая тему на лингвистическом материале. Начать сочинение Вы можете словами Л.В. Успенского.</a:t>
            </a:r>
          </a:p>
          <a:p>
            <a:pPr marL="0" indent="0">
              <a:buNone/>
            </a:pPr>
            <a:r>
              <a:rPr lang="ru-RU" sz="1800" i="1" dirty="0">
                <a:solidFill>
                  <a:schemeClr val="accent5">
                    <a:lumMod val="50000"/>
                  </a:schemeClr>
                </a:solidFill>
              </a:rPr>
              <a:t>Объём сочинения должен составлять не менее 70 слов. Сочинение пишите аккуратно, разборчивым почерком.</a:t>
            </a:r>
          </a:p>
        </p:txBody>
      </p:sp>
    </p:spTree>
    <p:extLst>
      <p:ext uri="{BB962C8B-B14F-4D97-AF65-F5344CB8AC3E}">
        <p14:creationId xmlns:p14="http://schemas.microsoft.com/office/powerpoint/2010/main" val="15422320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28586" cy="63408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FF0000"/>
                </a:solidFill>
                <a:effectLst>
                  <a:outerShdw blurRad="76200" dist="50800" dir="5400000" algn="tl" rotWithShape="0">
                    <a:srgbClr val="000000">
                      <a:alpha val="65000"/>
                    </a:srgbClr>
                  </a:outerShdw>
                </a:effectLst>
              </a:rPr>
              <a:t>Работайте с черновиком, используя схему</a:t>
            </a:r>
            <a:endParaRPr lang="ru-RU" sz="2800" b="1" spc="50" dirty="0">
              <a:ln w="11430"/>
              <a:solidFill>
                <a:srgbClr val="FF0000"/>
              </a:solidFill>
              <a:effectLst>
                <a:outerShdw blurRad="76200" dist="50800" dir="5400000" algn="tl" rotWithShape="0">
                  <a:srgbClr val="000000">
                    <a:alpha val="65000"/>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70492865"/>
              </p:ext>
            </p:extLst>
          </p:nvPr>
        </p:nvGraphicFramePr>
        <p:xfrm>
          <a:off x="323528" y="692696"/>
          <a:ext cx="8568952" cy="5860306"/>
        </p:xfrm>
        <a:graphic>
          <a:graphicData uri="http://schemas.openxmlformats.org/drawingml/2006/table">
            <a:tbl>
              <a:tblPr firstRow="1" bandRow="1">
                <a:tableStyleId>{10A1B5D5-9B99-4C35-A422-299274C87663}</a:tableStyleId>
              </a:tblPr>
              <a:tblGrid>
                <a:gridCol w="2448272"/>
                <a:gridCol w="6120680"/>
              </a:tblGrid>
              <a:tr h="648226">
                <a:tc>
                  <a:txBody>
                    <a:bodyPr/>
                    <a:lstStyle/>
                    <a:p>
                      <a:pPr algn="ctr"/>
                      <a:r>
                        <a:rPr lang="ru-RU" dirty="0" smtClean="0">
                          <a:solidFill>
                            <a:schemeClr val="tx2"/>
                          </a:solidFill>
                        </a:rPr>
                        <a:t>План работы</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smtClean="0">
                          <a:solidFill>
                            <a:schemeClr val="tx2"/>
                          </a:solidFill>
                        </a:rPr>
                        <a:t>Рабочие</a:t>
                      </a:r>
                      <a:r>
                        <a:rPr lang="ru-RU" baseline="0" dirty="0" smtClean="0">
                          <a:solidFill>
                            <a:schemeClr val="tx2"/>
                          </a:solidFill>
                        </a:rPr>
                        <a:t> записи</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46166">
                <a:tc>
                  <a:txBody>
                    <a:bodyPr/>
                    <a:lstStyle/>
                    <a:p>
                      <a:pPr marL="400050" indent="-400050">
                        <a:buFont typeface="+mj-lt"/>
                        <a:buAutoNum type="romanUcPeriod"/>
                      </a:pPr>
                      <a:r>
                        <a:rPr lang="ru-RU" sz="2400" dirty="0" smtClean="0">
                          <a:solidFill>
                            <a:schemeClr val="tx2"/>
                          </a:solidFill>
                        </a:rPr>
                        <a:t>Вступление</a:t>
                      </a: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r>
                        <a:rPr lang="en-US" sz="2400" dirty="0" smtClean="0">
                          <a:solidFill>
                            <a:schemeClr val="tx2"/>
                          </a:solidFill>
                        </a:rPr>
                        <a:t>II.</a:t>
                      </a:r>
                      <a:r>
                        <a:rPr lang="en-US" sz="2400" baseline="0" dirty="0" smtClean="0">
                          <a:solidFill>
                            <a:schemeClr val="tx2"/>
                          </a:solidFill>
                        </a:rPr>
                        <a:t>  </a:t>
                      </a:r>
                      <a:r>
                        <a:rPr lang="ru-RU" sz="2400" dirty="0" smtClean="0">
                          <a:solidFill>
                            <a:schemeClr val="tx2"/>
                          </a:solidFill>
                        </a:rPr>
                        <a:t>Основная</a:t>
                      </a:r>
                      <a:r>
                        <a:rPr lang="ru-RU" sz="2400" baseline="0" dirty="0" smtClean="0">
                          <a:solidFill>
                            <a:schemeClr val="tx2"/>
                          </a:solidFill>
                        </a:rPr>
                        <a:t> часть. </a:t>
                      </a:r>
                    </a:p>
                    <a:p>
                      <a:pPr marL="400050" indent="-400050">
                        <a:buFont typeface="+mj-lt"/>
                        <a:buAutoNum type="romanUcPeriod"/>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400050" indent="-400050">
                        <a:buFont typeface="+mj-lt"/>
                        <a:buAutoNum type="romanUcPeriod"/>
                      </a:pPr>
                      <a:endParaRPr lang="en-US" sz="2400" baseline="0" dirty="0" smtClean="0">
                        <a:solidFill>
                          <a:schemeClr val="tx2"/>
                        </a:solidFill>
                      </a:endParaRPr>
                    </a:p>
                    <a:p>
                      <a:pPr marL="400050" indent="-400050">
                        <a:buFont typeface="+mj-lt"/>
                        <a:buAutoNum type="romanUcPeriod"/>
                      </a:pPr>
                      <a:endParaRPr lang="en-US" sz="2400" baseline="0" dirty="0" smtClean="0">
                        <a:solidFill>
                          <a:schemeClr val="tx2"/>
                        </a:solidFill>
                      </a:endParaRPr>
                    </a:p>
                    <a:p>
                      <a:pPr marL="0" indent="0">
                        <a:buFont typeface="+mj-lt"/>
                        <a:buNone/>
                      </a:pPr>
                      <a:r>
                        <a:rPr lang="en-US" sz="2400" baseline="0" dirty="0" smtClean="0">
                          <a:solidFill>
                            <a:schemeClr val="tx2"/>
                          </a:solidFill>
                        </a:rPr>
                        <a:t>III. </a:t>
                      </a:r>
                      <a:r>
                        <a:rPr lang="ru-RU" sz="2400" baseline="0" dirty="0" smtClean="0">
                          <a:solidFill>
                            <a:schemeClr val="tx2"/>
                          </a:solidFill>
                        </a:rPr>
                        <a:t>Заключение</a:t>
                      </a:r>
                      <a:endParaRPr lang="ru-RU" sz="24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00050" indent="-400050">
                        <a:buFont typeface="+mj-lt"/>
                        <a:buAutoNum type="romanUcPeriod"/>
                      </a:pPr>
                      <a:r>
                        <a:rPr lang="ru-RU" sz="2400" dirty="0" smtClean="0">
                          <a:solidFill>
                            <a:schemeClr val="tx2"/>
                          </a:solidFill>
                        </a:rPr>
                        <a:t>Подчёркиваем в тексте, а затем выписываем ключевые слова из высказывания. Называем языковые явления, кажущиеся вам наиболее важными.</a:t>
                      </a:r>
                    </a:p>
                    <a:p>
                      <a:pPr marL="400050" indent="-400050">
                        <a:buFont typeface="+mj-lt"/>
                        <a:buAutoNum type="romanUcPeriod"/>
                      </a:pPr>
                      <a:r>
                        <a:rPr lang="ru-RU" sz="2400" dirty="0" smtClean="0">
                          <a:solidFill>
                            <a:schemeClr val="tx2"/>
                          </a:solidFill>
                        </a:rPr>
                        <a:t>Читаем</a:t>
                      </a:r>
                      <a:r>
                        <a:rPr lang="ru-RU" sz="2400" baseline="0" dirty="0" smtClean="0">
                          <a:solidFill>
                            <a:schemeClr val="tx2"/>
                          </a:solidFill>
                        </a:rPr>
                        <a:t> текст, отмечаем номера предложений, нужные нам для примеров-аргументов, выписываем их. Кратко записываем, какую роль играют они в тексте:</a:t>
                      </a:r>
                    </a:p>
                    <a:p>
                      <a:pPr marL="0" indent="0">
                        <a:buFont typeface="+mj-lt"/>
                        <a:buNone/>
                      </a:pPr>
                      <a:r>
                        <a:rPr lang="ru-RU" sz="2400" baseline="0" dirty="0" smtClean="0">
                          <a:solidFill>
                            <a:schemeClr val="tx2"/>
                          </a:solidFill>
                        </a:rPr>
                        <a:t>        1 пример. Его роль.</a:t>
                      </a:r>
                    </a:p>
                    <a:p>
                      <a:pPr marL="0" indent="0">
                        <a:buFont typeface="+mj-lt"/>
                        <a:buNone/>
                      </a:pPr>
                      <a:r>
                        <a:rPr lang="ru-RU" sz="2400" baseline="0" dirty="0" smtClean="0">
                          <a:solidFill>
                            <a:schemeClr val="tx2"/>
                          </a:solidFill>
                        </a:rPr>
                        <a:t>        2 пример. Его роль</a:t>
                      </a:r>
                    </a:p>
                    <a:p>
                      <a:pPr marL="0" indent="0">
                        <a:buFont typeface="+mj-lt"/>
                        <a:buNone/>
                      </a:pPr>
                      <a:endParaRPr lang="ru-RU" sz="2400" baseline="0" dirty="0" smtClean="0">
                        <a:solidFill>
                          <a:schemeClr val="tx2"/>
                        </a:solidFill>
                      </a:endParaRPr>
                    </a:p>
                    <a:p>
                      <a:pPr marL="0" indent="0">
                        <a:buFont typeface="+mj-lt"/>
                        <a:buNone/>
                      </a:pPr>
                      <a:r>
                        <a:rPr lang="en-US" sz="2400" baseline="0" dirty="0" smtClean="0">
                          <a:solidFill>
                            <a:schemeClr val="tx2"/>
                          </a:solidFill>
                        </a:rPr>
                        <a:t>III.    </a:t>
                      </a:r>
                      <a:r>
                        <a:rPr lang="ru-RU" sz="2400" baseline="0" dirty="0" smtClean="0">
                          <a:solidFill>
                            <a:schemeClr val="tx2"/>
                          </a:solidFill>
                        </a:rPr>
                        <a:t> Кратко записываем вывод</a:t>
                      </a:r>
                      <a:endParaRPr lang="ru-RU" sz="24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Дата 3"/>
          <p:cNvSpPr>
            <a:spLocks noGrp="1"/>
          </p:cNvSpPr>
          <p:nvPr>
            <p:ph type="dt" sz="half" idx="10"/>
          </p:nvPr>
        </p:nvSpPr>
        <p:spPr/>
        <p:txBody>
          <a:bodyPr/>
          <a:lstStyle/>
          <a:p>
            <a:pPr>
              <a:defRPr/>
            </a:pPr>
            <a:fld id="{55A4E5DC-5974-4122-9781-886622431D05}" type="datetime1">
              <a:rPr lang="ru-RU" smtClean="0"/>
              <a:pPr>
                <a:defRPr/>
              </a:pPr>
              <a:t>22.12.2012</a:t>
            </a:fld>
            <a:endParaRPr lang="ru-RU"/>
          </a:p>
        </p:txBody>
      </p:sp>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23</a:t>
            </a:fld>
            <a:endParaRPr lang="ru-RU"/>
          </a:p>
        </p:txBody>
      </p:sp>
    </p:spTree>
    <p:extLst>
      <p:ext uri="{BB962C8B-B14F-4D97-AF65-F5344CB8AC3E}">
        <p14:creationId xmlns:p14="http://schemas.microsoft.com/office/powerpoint/2010/main" val="18408078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28586" cy="63408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FF0000"/>
                </a:solidFill>
                <a:effectLst>
                  <a:outerShdw blurRad="76200" dist="50800" dir="5400000" algn="tl" rotWithShape="0">
                    <a:srgbClr val="000000">
                      <a:alpha val="65000"/>
                    </a:srgbClr>
                  </a:outerShdw>
                </a:effectLst>
              </a:rPr>
              <a:t>Работайте с черновиком, используя схему</a:t>
            </a:r>
            <a:endParaRPr lang="ru-RU" sz="2800" b="1" spc="50" dirty="0">
              <a:ln w="11430"/>
              <a:solidFill>
                <a:srgbClr val="FF0000"/>
              </a:solidFill>
              <a:effectLst>
                <a:outerShdw blurRad="76200" dist="50800" dir="5400000" algn="tl" rotWithShape="0">
                  <a:srgbClr val="000000">
                    <a:alpha val="65000"/>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1073810287"/>
              </p:ext>
            </p:extLst>
          </p:nvPr>
        </p:nvGraphicFramePr>
        <p:xfrm>
          <a:off x="395536" y="692696"/>
          <a:ext cx="8568952" cy="5976664"/>
        </p:xfrm>
        <a:graphic>
          <a:graphicData uri="http://schemas.openxmlformats.org/drawingml/2006/table">
            <a:tbl>
              <a:tblPr firstRow="1" bandRow="1">
                <a:tableStyleId>{10A1B5D5-9B99-4C35-A422-299274C87663}</a:tableStyleId>
              </a:tblPr>
              <a:tblGrid>
                <a:gridCol w="1944216"/>
                <a:gridCol w="6624736"/>
              </a:tblGrid>
              <a:tr h="705124">
                <a:tc>
                  <a:txBody>
                    <a:bodyPr/>
                    <a:lstStyle/>
                    <a:p>
                      <a:pPr algn="ctr"/>
                      <a:r>
                        <a:rPr lang="ru-RU" dirty="0" smtClean="0">
                          <a:solidFill>
                            <a:schemeClr val="tx2"/>
                          </a:solidFill>
                        </a:rPr>
                        <a:t>План работы</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smtClean="0">
                          <a:solidFill>
                            <a:schemeClr val="tx2"/>
                          </a:solidFill>
                        </a:rPr>
                        <a:t>Рабочие</a:t>
                      </a:r>
                      <a:r>
                        <a:rPr lang="ru-RU" baseline="0" dirty="0" smtClean="0">
                          <a:solidFill>
                            <a:schemeClr val="tx2"/>
                          </a:solidFill>
                        </a:rPr>
                        <a:t> записи</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71540">
                <a:tc>
                  <a:txBody>
                    <a:bodyPr/>
                    <a:lstStyle/>
                    <a:p>
                      <a:pPr marL="400050" indent="-400050">
                        <a:buFont typeface="+mj-lt"/>
                        <a:buAutoNum type="romanUcPeriod"/>
                      </a:pPr>
                      <a:r>
                        <a:rPr lang="ru-RU" sz="1800" dirty="0" smtClean="0">
                          <a:solidFill>
                            <a:schemeClr val="tx2"/>
                          </a:solidFill>
                        </a:rPr>
                        <a:t>Вступление</a:t>
                      </a: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endParaRPr lang="ru-RU" sz="240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en-US" sz="2400" baseline="0" dirty="0" smtClean="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00050" indent="-400050">
                        <a:buFont typeface="+mj-lt"/>
                        <a:buAutoNum type="romanUcPeriod"/>
                      </a:pPr>
                      <a:r>
                        <a:rPr lang="ru-RU" sz="2000" b="1" dirty="0" smtClean="0">
                          <a:solidFill>
                            <a:schemeClr val="accent6">
                              <a:lumMod val="50000"/>
                            </a:schemeClr>
                          </a:solidFill>
                        </a:rPr>
                        <a:t>«В языке есть... слова. В языке есть... грамматика. Это – те способы, которыми язык пользуется, чтобы строить предложения».</a:t>
                      </a:r>
                      <a:r>
                        <a:rPr lang="ru-RU" sz="2000" dirty="0" smtClean="0">
                          <a:solidFill>
                            <a:schemeClr val="tx2"/>
                          </a:solidFill>
                        </a:rPr>
                        <a:t> </a:t>
                      </a:r>
                      <a:endParaRPr lang="ru-RU" sz="3200" dirty="0" smtClean="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24</a:t>
            </a:fld>
            <a:endParaRPr lang="ru-RU"/>
          </a:p>
        </p:txBody>
      </p:sp>
      <p:cxnSp>
        <p:nvCxnSpPr>
          <p:cNvPr id="7" name="Прямая соединительная линия 6"/>
          <p:cNvCxnSpPr/>
          <p:nvPr/>
        </p:nvCxnSpPr>
        <p:spPr bwMode="auto">
          <a:xfrm>
            <a:off x="5042977" y="1700808"/>
            <a:ext cx="699016" cy="0"/>
          </a:xfrm>
          <a:prstGeom prst="line">
            <a:avLst/>
          </a:prstGeom>
          <a:ln>
            <a:headEnd type="none" w="med" len="med"/>
            <a:tailEnd type="none" w="med" len="med"/>
          </a:ln>
          <a:extLst/>
        </p:spPr>
        <p:style>
          <a:lnRef idx="3">
            <a:schemeClr val="dk1"/>
          </a:lnRef>
          <a:fillRef idx="0">
            <a:schemeClr val="dk1"/>
          </a:fillRef>
          <a:effectRef idx="2">
            <a:schemeClr val="dk1"/>
          </a:effectRef>
          <a:fontRef idx="minor">
            <a:schemeClr val="tx1"/>
          </a:fontRef>
        </p:style>
      </p:cxnSp>
      <p:cxnSp>
        <p:nvCxnSpPr>
          <p:cNvPr id="8" name="Прямая соединительная линия 7"/>
          <p:cNvCxnSpPr/>
          <p:nvPr/>
        </p:nvCxnSpPr>
        <p:spPr bwMode="auto">
          <a:xfrm>
            <a:off x="2843808" y="2060848"/>
            <a:ext cx="1509821" cy="0"/>
          </a:xfrm>
          <a:prstGeom prst="line">
            <a:avLst/>
          </a:prstGeom>
          <a:ln>
            <a:headEnd type="none" w="med" len="med"/>
            <a:tailEnd type="none" w="med" len="med"/>
          </a:ln>
          <a:extLst/>
        </p:spPr>
        <p:style>
          <a:lnRef idx="3">
            <a:schemeClr val="dk1"/>
          </a:lnRef>
          <a:fillRef idx="0">
            <a:schemeClr val="dk1"/>
          </a:fillRef>
          <a:effectRef idx="2">
            <a:schemeClr val="dk1"/>
          </a:effectRef>
          <a:fontRef idx="minor">
            <a:schemeClr val="tx1"/>
          </a:fontRef>
        </p:style>
      </p:cxnSp>
      <p:cxnSp>
        <p:nvCxnSpPr>
          <p:cNvPr id="10" name="Прямая соединительная линия 9"/>
          <p:cNvCxnSpPr/>
          <p:nvPr/>
        </p:nvCxnSpPr>
        <p:spPr bwMode="auto">
          <a:xfrm>
            <a:off x="2843808" y="2636912"/>
            <a:ext cx="1783055" cy="0"/>
          </a:xfrm>
          <a:prstGeom prst="line">
            <a:avLst/>
          </a:prstGeom>
          <a:ln>
            <a:headEnd type="none" w="med" len="med"/>
            <a:tailEnd type="none" w="med" len="med"/>
          </a:ln>
          <a:extLst/>
        </p:spPr>
        <p:style>
          <a:lnRef idx="3">
            <a:schemeClr val="dk1"/>
          </a:lnRef>
          <a:fillRef idx="0">
            <a:schemeClr val="dk1"/>
          </a:fillRef>
          <a:effectRef idx="2">
            <a:schemeClr val="dk1"/>
          </a:effectRef>
          <a:fontRef idx="minor">
            <a:schemeClr val="tx1"/>
          </a:fontRef>
        </p:style>
      </p:cxnSp>
      <p:sp>
        <p:nvSpPr>
          <p:cNvPr id="12" name="Прямоугольник 11"/>
          <p:cNvSpPr/>
          <p:nvPr/>
        </p:nvSpPr>
        <p:spPr>
          <a:xfrm>
            <a:off x="5025880" y="1370971"/>
            <a:ext cx="878767"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ru-RU" b="1" dirty="0" smtClean="0">
                <a:solidFill>
                  <a:srgbClr val="FF0000"/>
                </a:solidFill>
              </a:rPr>
              <a:t>слова</a:t>
            </a:r>
            <a:endParaRPr lang="ru-RU" b="1" dirty="0">
              <a:solidFill>
                <a:srgbClr val="FF0000"/>
              </a:solidFill>
            </a:endParaRPr>
          </a:p>
        </p:txBody>
      </p:sp>
      <p:sp>
        <p:nvSpPr>
          <p:cNvPr id="13" name="Прямоугольник 12"/>
          <p:cNvSpPr/>
          <p:nvPr/>
        </p:nvSpPr>
        <p:spPr>
          <a:xfrm>
            <a:off x="2736968" y="1730620"/>
            <a:ext cx="1723499"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b="1" dirty="0" smtClean="0">
                <a:solidFill>
                  <a:srgbClr val="FF0000"/>
                </a:solidFill>
              </a:rPr>
              <a:t>грамматика</a:t>
            </a:r>
            <a:endParaRPr lang="ru-RU" b="1" dirty="0">
              <a:solidFill>
                <a:srgbClr val="FF0000"/>
              </a:solidFill>
            </a:endParaRPr>
          </a:p>
        </p:txBody>
      </p:sp>
      <p:sp>
        <p:nvSpPr>
          <p:cNvPr id="14" name="Прямоугольник 13"/>
          <p:cNvSpPr/>
          <p:nvPr/>
        </p:nvSpPr>
        <p:spPr>
          <a:xfrm>
            <a:off x="2736968" y="2380238"/>
            <a:ext cx="1844333"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b="1" dirty="0" smtClean="0">
                <a:solidFill>
                  <a:srgbClr val="FF0000"/>
                </a:solidFill>
              </a:rPr>
              <a:t>предложения</a:t>
            </a:r>
            <a:endParaRPr lang="ru-RU" b="1" dirty="0">
              <a:solidFill>
                <a:srgbClr val="FF0000"/>
              </a:solidFill>
            </a:endParaRPr>
          </a:p>
        </p:txBody>
      </p:sp>
      <p:sp>
        <p:nvSpPr>
          <p:cNvPr id="16" name="Объект 2"/>
          <p:cNvSpPr txBox="1">
            <a:spLocks/>
          </p:cNvSpPr>
          <p:nvPr/>
        </p:nvSpPr>
        <p:spPr bwMode="auto">
          <a:xfrm>
            <a:off x="2446576" y="3933056"/>
            <a:ext cx="6350255" cy="936103"/>
          </a:xfrm>
          <a:prstGeom prst="rect">
            <a:avLst/>
          </a:prstGeom>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Char char="•"/>
              <a:defRPr sz="3200">
                <a:solidFill>
                  <a:schemeClr val="dk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dk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Clr>
                <a:schemeClr val="folHlink"/>
              </a:buClr>
              <a:buChar char="–"/>
              <a:defRPr sz="2000">
                <a:solidFill>
                  <a:schemeClr val="dk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5pPr>
            <a:lvl6pPr marL="25146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6pPr>
            <a:lvl7pPr marL="29718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7pPr>
            <a:lvl8pPr marL="34290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8pPr>
            <a:lvl9pPr marL="38862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9pPr>
          </a:lstStyle>
          <a:p>
            <a:pPr marL="0" indent="0">
              <a:buFontTx/>
              <a:buNone/>
            </a:pPr>
            <a:r>
              <a:rPr lang="ru-RU" sz="1800" b="1" dirty="0" smtClean="0">
                <a:solidFill>
                  <a:srgbClr val="C00000"/>
                </a:solidFill>
              </a:rPr>
              <a:t>Грамматика  </a:t>
            </a:r>
            <a:r>
              <a:rPr lang="ru-RU" sz="1800" b="1" dirty="0" smtClean="0">
                <a:solidFill>
                  <a:schemeClr val="tx2"/>
                </a:solidFill>
              </a:rPr>
              <a:t>изучает строй языка, его законы. В ней объединены словообразование, морфология и синтаксис. </a:t>
            </a:r>
            <a:endParaRPr lang="ru-RU" sz="1800" b="1" dirty="0">
              <a:solidFill>
                <a:schemeClr val="tx2"/>
              </a:solidFill>
            </a:endParaRPr>
          </a:p>
        </p:txBody>
      </p:sp>
      <p:sp>
        <p:nvSpPr>
          <p:cNvPr id="17" name="Объект 2"/>
          <p:cNvSpPr txBox="1">
            <a:spLocks/>
          </p:cNvSpPr>
          <p:nvPr/>
        </p:nvSpPr>
        <p:spPr bwMode="auto">
          <a:xfrm>
            <a:off x="2446576" y="4893159"/>
            <a:ext cx="6472089" cy="1560177"/>
          </a:xfrm>
          <a:prstGeom prst="rect">
            <a:avLst/>
          </a:prstGeom>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Char char="•"/>
              <a:defRPr sz="3200">
                <a:solidFill>
                  <a:schemeClr val="dk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dk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Clr>
                <a:schemeClr val="folHlink"/>
              </a:buClr>
              <a:buChar char="–"/>
              <a:defRPr sz="2000">
                <a:solidFill>
                  <a:schemeClr val="dk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5pPr>
            <a:lvl6pPr marL="25146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6pPr>
            <a:lvl7pPr marL="29718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7pPr>
            <a:lvl8pPr marL="34290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8pPr>
            <a:lvl9pPr marL="38862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9pPr>
          </a:lstStyle>
          <a:p>
            <a:pPr marL="0" indent="0">
              <a:buFontTx/>
              <a:buNone/>
            </a:pPr>
            <a:r>
              <a:rPr lang="ru-RU" sz="1800" b="1" dirty="0" smtClean="0">
                <a:solidFill>
                  <a:srgbClr val="C00000"/>
                </a:solidFill>
              </a:rPr>
              <a:t>Предложение </a:t>
            </a:r>
            <a:r>
              <a:rPr lang="ru-RU" sz="1800" b="1" dirty="0">
                <a:solidFill>
                  <a:schemeClr val="tx2"/>
                </a:solidFill>
              </a:rPr>
              <a:t>(в языке) — это минимальная единица языка, которая представляет собой грамматически организованное соединение слов (или слово), обладающее смысловой и интонационной законченностью (по «Википедии»). </a:t>
            </a:r>
          </a:p>
        </p:txBody>
      </p:sp>
      <p:sp>
        <p:nvSpPr>
          <p:cNvPr id="18" name="Объект 2"/>
          <p:cNvSpPr txBox="1">
            <a:spLocks/>
          </p:cNvSpPr>
          <p:nvPr/>
        </p:nvSpPr>
        <p:spPr bwMode="auto">
          <a:xfrm>
            <a:off x="2446576" y="2765955"/>
            <a:ext cx="6350255" cy="1158803"/>
          </a:xfrm>
          <a:prstGeom prst="rect">
            <a:avLst/>
          </a:prstGeom>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Char char="•"/>
              <a:defRPr sz="3200">
                <a:solidFill>
                  <a:schemeClr val="dk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dk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Clr>
                <a:schemeClr val="folHlink"/>
              </a:buClr>
              <a:buChar char="–"/>
              <a:defRPr sz="2000">
                <a:solidFill>
                  <a:schemeClr val="dk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5pPr>
            <a:lvl6pPr marL="25146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6pPr>
            <a:lvl7pPr marL="29718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7pPr>
            <a:lvl8pPr marL="34290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8pPr>
            <a:lvl9pPr marL="3886200" indent="-228600" algn="l" rtl="0" eaLnBrk="1" fontAlgn="base" hangingPunct="1">
              <a:spcBef>
                <a:spcPct val="20000"/>
              </a:spcBef>
              <a:spcAft>
                <a:spcPct val="0"/>
              </a:spcAft>
              <a:buClr>
                <a:schemeClr val="accent1"/>
              </a:buClr>
              <a:buChar char="»"/>
              <a:defRPr sz="2000">
                <a:solidFill>
                  <a:schemeClr val="dk1"/>
                </a:solidFill>
                <a:latin typeface="+mn-lt"/>
                <a:ea typeface="+mn-ea"/>
                <a:cs typeface="+mn-cs"/>
              </a:defRPr>
            </a:lvl9pPr>
          </a:lstStyle>
          <a:p>
            <a:pPr marL="0" indent="0">
              <a:buFontTx/>
              <a:buNone/>
            </a:pPr>
            <a:r>
              <a:rPr lang="ru-RU" sz="1800" b="1" dirty="0">
                <a:solidFill>
                  <a:srgbClr val="C00000"/>
                </a:solidFill>
              </a:rPr>
              <a:t>Слово</a:t>
            </a:r>
            <a:r>
              <a:rPr lang="ru-RU" sz="1800" dirty="0">
                <a:solidFill>
                  <a:srgbClr val="000000"/>
                </a:solidFill>
              </a:rPr>
              <a:t> </a:t>
            </a:r>
            <a:r>
              <a:rPr lang="ru-RU" sz="1800" b="1" dirty="0">
                <a:solidFill>
                  <a:srgbClr val="000000"/>
                </a:solidFill>
              </a:rPr>
              <a:t>называет предметы, явления действительности, обозначает признаки, действия, выполняет связующие функции между другими словами. </a:t>
            </a:r>
            <a:endParaRPr lang="ru-RU" sz="2400" b="1" dirty="0">
              <a:solidFill>
                <a:schemeClr val="tx2"/>
              </a:solidFill>
            </a:endParaRPr>
          </a:p>
        </p:txBody>
      </p:sp>
    </p:spTree>
    <p:extLst>
      <p:ext uri="{BB962C8B-B14F-4D97-AF65-F5344CB8AC3E}">
        <p14:creationId xmlns:p14="http://schemas.microsoft.com/office/powerpoint/2010/main" val="10956052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28586" cy="63408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FF0000"/>
                </a:solidFill>
                <a:effectLst>
                  <a:outerShdw blurRad="76200" dist="50800" dir="5400000" algn="tl" rotWithShape="0">
                    <a:srgbClr val="000000">
                      <a:alpha val="65000"/>
                    </a:srgbClr>
                  </a:outerShdw>
                </a:effectLst>
              </a:rPr>
              <a:t>Работайте с черновиком, используя схему</a:t>
            </a:r>
            <a:endParaRPr lang="ru-RU" sz="2800" b="1" spc="50" dirty="0">
              <a:ln w="11430"/>
              <a:solidFill>
                <a:srgbClr val="FF0000"/>
              </a:solidFill>
              <a:effectLst>
                <a:outerShdw blurRad="76200" dist="50800" dir="5400000" algn="tl" rotWithShape="0">
                  <a:srgbClr val="000000">
                    <a:alpha val="65000"/>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2094021557"/>
              </p:ext>
            </p:extLst>
          </p:nvPr>
        </p:nvGraphicFramePr>
        <p:xfrm>
          <a:off x="395536" y="692696"/>
          <a:ext cx="8568952" cy="6317506"/>
        </p:xfrm>
        <a:graphic>
          <a:graphicData uri="http://schemas.openxmlformats.org/drawingml/2006/table">
            <a:tbl>
              <a:tblPr firstRow="1" bandRow="1">
                <a:tableStyleId>{10A1B5D5-9B99-4C35-A422-299274C87663}</a:tableStyleId>
              </a:tblPr>
              <a:tblGrid>
                <a:gridCol w="1440160"/>
                <a:gridCol w="7128792"/>
              </a:tblGrid>
              <a:tr h="648226">
                <a:tc>
                  <a:txBody>
                    <a:bodyPr/>
                    <a:lstStyle/>
                    <a:p>
                      <a:pPr algn="ctr"/>
                      <a:r>
                        <a:rPr lang="ru-RU" dirty="0" smtClean="0">
                          <a:solidFill>
                            <a:schemeClr val="tx2"/>
                          </a:solidFill>
                        </a:rPr>
                        <a:t>План работы</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smtClean="0">
                          <a:solidFill>
                            <a:schemeClr val="tx2"/>
                          </a:solidFill>
                        </a:rPr>
                        <a:t>Рабочие</a:t>
                      </a:r>
                      <a:r>
                        <a:rPr lang="ru-RU" baseline="0" dirty="0" smtClean="0">
                          <a:solidFill>
                            <a:schemeClr val="tx2"/>
                          </a:solidFill>
                        </a:rPr>
                        <a:t> записи</a:t>
                      </a:r>
                      <a:endParaRPr lang="ru-RU"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46166">
                <a:tc>
                  <a:txBody>
                    <a:bodyPr/>
                    <a:lstStyle/>
                    <a:p>
                      <a:pPr marL="0" indent="0">
                        <a:buFont typeface="+mj-lt"/>
                        <a:buNone/>
                      </a:pPr>
                      <a:r>
                        <a:rPr lang="en-US" sz="1800" dirty="0" smtClean="0">
                          <a:solidFill>
                            <a:schemeClr val="tx2"/>
                          </a:solidFill>
                        </a:rPr>
                        <a:t>II.</a:t>
                      </a:r>
                      <a:r>
                        <a:rPr lang="en-US" sz="1800" baseline="0" dirty="0" smtClean="0">
                          <a:solidFill>
                            <a:schemeClr val="tx2"/>
                          </a:solidFill>
                        </a:rPr>
                        <a:t>  </a:t>
                      </a:r>
                      <a:r>
                        <a:rPr lang="ru-RU" sz="1800" dirty="0" smtClean="0">
                          <a:solidFill>
                            <a:schemeClr val="tx2"/>
                          </a:solidFill>
                        </a:rPr>
                        <a:t>Основная</a:t>
                      </a:r>
                      <a:r>
                        <a:rPr lang="ru-RU" sz="1800" baseline="0" dirty="0" smtClean="0">
                          <a:solidFill>
                            <a:schemeClr val="tx2"/>
                          </a:solidFill>
                        </a:rPr>
                        <a:t> часть. </a:t>
                      </a:r>
                    </a:p>
                    <a:p>
                      <a:pPr marL="400050" indent="-400050">
                        <a:buFont typeface="+mj-lt"/>
                        <a:buAutoNum type="romanUcPeriod"/>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400050" indent="-400050">
                        <a:buFont typeface="+mj-lt"/>
                        <a:buAutoNum type="romanUcPeriod"/>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ru-RU" sz="2400" baseline="0" dirty="0" smtClean="0">
                        <a:solidFill>
                          <a:schemeClr val="tx2"/>
                        </a:solidFill>
                      </a:endParaRPr>
                    </a:p>
                    <a:p>
                      <a:pPr marL="0" indent="0">
                        <a:buFont typeface="+mj-lt"/>
                        <a:buNone/>
                      </a:pPr>
                      <a:endParaRPr lang="en-US" sz="2400" baseline="0" dirty="0" smtClean="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Font typeface="+mj-lt"/>
                        <a:buNone/>
                      </a:pPr>
                      <a:r>
                        <a:rPr lang="en-US" sz="1800" dirty="0" smtClean="0">
                          <a:solidFill>
                            <a:schemeClr val="tx2"/>
                          </a:solidFill>
                          <a:latin typeface="+mn-lt"/>
                        </a:rPr>
                        <a:t>II.</a:t>
                      </a:r>
                      <a:r>
                        <a:rPr lang="ru-RU" sz="1800" dirty="0" smtClean="0">
                          <a:solidFill>
                            <a:schemeClr val="tx2"/>
                          </a:solidFill>
                          <a:latin typeface="+mn-lt"/>
                        </a:rPr>
                        <a:t> </a:t>
                      </a:r>
                      <a:r>
                        <a:rPr lang="ru-RU" sz="1800" i="1" dirty="0" smtClean="0">
                          <a:solidFill>
                            <a:schemeClr val="accent6">
                              <a:lumMod val="50000"/>
                            </a:schemeClr>
                          </a:solidFill>
                          <a:latin typeface="+mn-lt"/>
                        </a:rPr>
                        <a:t>В языке</a:t>
                      </a:r>
                      <a:r>
                        <a:rPr lang="ru-RU" sz="1800" i="1" baseline="0" dirty="0" smtClean="0">
                          <a:solidFill>
                            <a:schemeClr val="accent6">
                              <a:lumMod val="50000"/>
                            </a:schemeClr>
                          </a:solidFill>
                          <a:latin typeface="+mn-lt"/>
                        </a:rPr>
                        <a:t> всё взаимосвязано: слова имеют лексическое значение, но если они употреблены не по грамматическим законам, то это просто набор слов. Если они грамматически организованы, то становятся предложением, обладают смысловой и  интонационной законченностью.</a:t>
                      </a:r>
                    </a:p>
                    <a:p>
                      <a:pPr marL="0" indent="0">
                        <a:buFont typeface="+mj-lt"/>
                        <a:buNone/>
                      </a:pPr>
                      <a:r>
                        <a:rPr lang="ru-RU" sz="1800" b="1" baseline="0" dirty="0" smtClean="0">
                          <a:solidFill>
                            <a:schemeClr val="tx2"/>
                          </a:solidFill>
                          <a:latin typeface="+mn-lt"/>
                        </a:rPr>
                        <a:t>1 пример. П</a:t>
                      </a:r>
                      <a:r>
                        <a:rPr lang="ru-RU" sz="1800" b="1" dirty="0" smtClean="0">
                          <a:solidFill>
                            <a:schemeClr val="tx2"/>
                          </a:solidFill>
                          <a:latin typeface="+mn-lt"/>
                        </a:rPr>
                        <a:t>редложение 2:  </a:t>
                      </a:r>
                      <a:r>
                        <a:rPr lang="ru-RU" sz="1800" dirty="0" smtClean="0">
                          <a:solidFill>
                            <a:schemeClr val="tx2"/>
                          </a:solidFill>
                          <a:latin typeface="+mn-lt"/>
                        </a:rPr>
                        <a:t>СПП</a:t>
                      </a:r>
                      <a:r>
                        <a:rPr lang="ru-RU" sz="1800" baseline="0" dirty="0" smtClean="0">
                          <a:solidFill>
                            <a:schemeClr val="tx2"/>
                          </a:solidFill>
                          <a:latin typeface="+mn-lt"/>
                        </a:rPr>
                        <a:t> с последовательным подчинением придаточных (узнаём о времени происходящего, видим со знанием дела вырытый окоп, знакомимся с поваром </a:t>
                      </a:r>
                      <a:r>
                        <a:rPr lang="ru-RU" sz="1800" baseline="0" dirty="0" err="1" smtClean="0">
                          <a:solidFill>
                            <a:schemeClr val="tx2"/>
                          </a:solidFill>
                          <a:latin typeface="+mn-lt"/>
                        </a:rPr>
                        <a:t>Лисиченко</a:t>
                      </a:r>
                      <a:r>
                        <a:rPr lang="ru-RU" sz="1800" baseline="0" dirty="0" smtClean="0">
                          <a:solidFill>
                            <a:schemeClr val="tx2"/>
                          </a:solidFill>
                          <a:latin typeface="+mn-lt"/>
                        </a:rPr>
                        <a:t>); а однородные члены предложения (</a:t>
                      </a:r>
                      <a:r>
                        <a:rPr lang="ru-RU" sz="1800" dirty="0" smtClean="0">
                          <a:solidFill>
                            <a:schemeClr val="tx2"/>
                          </a:solidFill>
                          <a:latin typeface="+mn-lt"/>
                        </a:rPr>
                        <a:t>эпитеты</a:t>
                      </a:r>
                      <a:r>
                        <a:rPr lang="ru-RU" sz="1800" baseline="0" dirty="0" smtClean="0">
                          <a:solidFill>
                            <a:schemeClr val="tx2"/>
                          </a:solidFill>
                          <a:latin typeface="+mn-lt"/>
                        </a:rPr>
                        <a:t> «усталые, бесстрастные, холодные  голубые») помогают представить  глаза повара, это усиливает изобразительный эффект.</a:t>
                      </a:r>
                      <a:endParaRPr lang="ru-RU" sz="1800" dirty="0" smtClean="0">
                        <a:solidFill>
                          <a:schemeClr val="tx2"/>
                        </a:solidFill>
                        <a:latin typeface="+mn-lt"/>
                      </a:endParaRPr>
                    </a:p>
                    <a:p>
                      <a:pPr marL="0" indent="0">
                        <a:buFont typeface="+mj-lt"/>
                        <a:buNone/>
                      </a:pPr>
                      <a:r>
                        <a:rPr lang="ru-RU" sz="1800" b="1" baseline="0" dirty="0" smtClean="0">
                          <a:solidFill>
                            <a:schemeClr val="tx2"/>
                          </a:solidFill>
                          <a:latin typeface="+mn-lt"/>
                        </a:rPr>
                        <a:t>2 пример. Особая роль обращений в тексте: </a:t>
                      </a:r>
                      <a:r>
                        <a:rPr lang="ru-RU" sz="1800" baseline="0" dirty="0" smtClean="0">
                          <a:solidFill>
                            <a:schemeClr val="tx2"/>
                          </a:solidFill>
                          <a:latin typeface="+mn-lt"/>
                        </a:rPr>
                        <a:t>в 20-ом предложении </a:t>
                      </a:r>
                      <a:r>
                        <a:rPr lang="ru-RU" sz="1800" baseline="0" dirty="0" err="1" smtClean="0">
                          <a:solidFill>
                            <a:schemeClr val="tx2"/>
                          </a:solidFill>
                          <a:latin typeface="+mn-lt"/>
                        </a:rPr>
                        <a:t>Лисиченко</a:t>
                      </a:r>
                      <a:r>
                        <a:rPr lang="ru-RU" sz="1800" baseline="0" dirty="0" smtClean="0">
                          <a:solidFill>
                            <a:schemeClr val="tx2"/>
                          </a:solidFill>
                          <a:latin typeface="+mn-lt"/>
                        </a:rPr>
                        <a:t> иронично называет Лопахина «герой», в 23-ем – просто по фамилии; в 31 предложении уже Лопахин обращается к повару со сдержанной яростью, называя его «милый», в 44-ом предложение обращение «драгоценный ты мой человек. Т. о, обращение и называет того, к кому мы обращаемся с речью, и помогает понять чувства героев.</a:t>
                      </a:r>
                    </a:p>
                    <a:p>
                      <a:pPr marL="0" indent="0">
                        <a:buFont typeface="+mj-lt"/>
                        <a:buNone/>
                      </a:pPr>
                      <a:endParaRPr lang="ru-RU" sz="2400" baseline="0" dirty="0" smtClean="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25</a:t>
            </a:fld>
            <a:endParaRPr lang="ru-RU"/>
          </a:p>
        </p:txBody>
      </p:sp>
    </p:spTree>
    <p:extLst>
      <p:ext uri="{BB962C8B-B14F-4D97-AF65-F5344CB8AC3E}">
        <p14:creationId xmlns:p14="http://schemas.microsoft.com/office/powerpoint/2010/main" val="16328924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28586" cy="63408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FF0000"/>
                </a:solidFill>
                <a:effectLst>
                  <a:outerShdw blurRad="76200" dist="50800" dir="5400000" algn="tl" rotWithShape="0">
                    <a:srgbClr val="000000">
                      <a:alpha val="65000"/>
                    </a:srgbClr>
                  </a:outerShdw>
                </a:effectLst>
              </a:rPr>
              <a:t>Работайте с черновиком, используя схему</a:t>
            </a:r>
            <a:endParaRPr lang="ru-RU" sz="2800" b="1" spc="50" dirty="0">
              <a:ln w="11430"/>
              <a:solidFill>
                <a:srgbClr val="FF0000"/>
              </a:solidFill>
              <a:effectLst>
                <a:outerShdw blurRad="76200" dist="50800" dir="5400000" algn="tl" rotWithShape="0">
                  <a:srgbClr val="000000">
                    <a:alpha val="65000"/>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3382437968"/>
              </p:ext>
            </p:extLst>
          </p:nvPr>
        </p:nvGraphicFramePr>
        <p:xfrm>
          <a:off x="395536" y="692696"/>
          <a:ext cx="8568952" cy="5912966"/>
        </p:xfrm>
        <a:graphic>
          <a:graphicData uri="http://schemas.openxmlformats.org/drawingml/2006/table">
            <a:tbl>
              <a:tblPr firstRow="1" bandRow="1">
                <a:tableStyleId>{10A1B5D5-9B99-4C35-A422-299274C87663}</a:tableStyleId>
              </a:tblPr>
              <a:tblGrid>
                <a:gridCol w="2232248"/>
                <a:gridCol w="6336704"/>
              </a:tblGrid>
              <a:tr h="648226">
                <a:tc>
                  <a:txBody>
                    <a:bodyPr/>
                    <a:lstStyle/>
                    <a:p>
                      <a:pPr algn="ctr"/>
                      <a:r>
                        <a:rPr lang="ru-RU" sz="3200" dirty="0" smtClean="0">
                          <a:solidFill>
                            <a:schemeClr val="tx2"/>
                          </a:solidFill>
                        </a:rPr>
                        <a:t>План работы</a:t>
                      </a:r>
                      <a:endParaRPr lang="ru-RU" sz="32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3200" dirty="0" smtClean="0">
                          <a:solidFill>
                            <a:schemeClr val="tx2"/>
                          </a:solidFill>
                        </a:rPr>
                        <a:t>Рабочие</a:t>
                      </a:r>
                      <a:r>
                        <a:rPr lang="ru-RU" sz="3200" baseline="0" dirty="0" smtClean="0">
                          <a:solidFill>
                            <a:schemeClr val="tx2"/>
                          </a:solidFill>
                        </a:rPr>
                        <a:t> записи</a:t>
                      </a:r>
                      <a:endParaRPr lang="ru-RU" sz="32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46166">
                <a:tc>
                  <a:txBody>
                    <a:bodyPr/>
                    <a:lstStyle/>
                    <a:p>
                      <a:pPr marL="0" indent="0">
                        <a:buFont typeface="+mj-lt"/>
                        <a:buNone/>
                      </a:pPr>
                      <a:r>
                        <a:rPr lang="en-US" sz="3200" baseline="0" dirty="0" smtClean="0">
                          <a:solidFill>
                            <a:schemeClr val="tx2"/>
                          </a:solidFill>
                        </a:rPr>
                        <a:t>III.</a:t>
                      </a:r>
                      <a:r>
                        <a:rPr lang="ru-RU" sz="3200" baseline="0" dirty="0" err="1" smtClean="0">
                          <a:solidFill>
                            <a:schemeClr val="tx2"/>
                          </a:solidFill>
                        </a:rPr>
                        <a:t>Заклю-чение</a:t>
                      </a:r>
                      <a:endParaRPr lang="ru-RU" sz="32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Font typeface="+mj-lt"/>
                        <a:buNone/>
                      </a:pPr>
                      <a:r>
                        <a:rPr lang="en-US" sz="3200" baseline="0" dirty="0" smtClean="0">
                          <a:solidFill>
                            <a:schemeClr val="tx2"/>
                          </a:solidFill>
                        </a:rPr>
                        <a:t>III</a:t>
                      </a:r>
                      <a:r>
                        <a:rPr lang="ru-RU" sz="3200" baseline="0" dirty="0" smtClean="0">
                          <a:solidFill>
                            <a:schemeClr val="tx2"/>
                          </a:solidFill>
                        </a:rPr>
                        <a:t>.Чтобы  строить предложение, используют и лексику, и грамматику. Лексические и грамматические явления помогают понять авторский замысел, точнее определить отношение автора к героям, героев друг к другу. </a:t>
                      </a:r>
                      <a:endParaRPr lang="ru-RU" sz="32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26</a:t>
            </a:fld>
            <a:endParaRPr lang="ru-RU"/>
          </a:p>
        </p:txBody>
      </p:sp>
    </p:spTree>
    <p:extLst>
      <p:ext uri="{BB962C8B-B14F-4D97-AF65-F5344CB8AC3E}">
        <p14:creationId xmlns:p14="http://schemas.microsoft.com/office/powerpoint/2010/main" val="41504241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404664"/>
            <a:ext cx="8496944" cy="6264696"/>
          </a:xfrm>
        </p:spPr>
        <p:txBody>
          <a:bodyPr/>
          <a:lstStyle/>
          <a:p>
            <a:pPr marL="0" indent="0" algn="ctr">
              <a:buNone/>
            </a:pPr>
            <a:r>
              <a:rPr lang="ru-RU" sz="2400" b="1" i="1" dirty="0" smtClean="0">
                <a:solidFill>
                  <a:schemeClr val="accent6">
                    <a:lumMod val="50000"/>
                  </a:schemeClr>
                </a:solidFill>
                <a:latin typeface="Century Schoolbook" pitchFamily="18" charset="0"/>
              </a:rPr>
              <a:t>Сочинение</a:t>
            </a:r>
            <a:endParaRPr lang="ru-RU" b="1" i="1" dirty="0" smtClean="0">
              <a:solidFill>
                <a:schemeClr val="accent6">
                  <a:lumMod val="50000"/>
                </a:schemeClr>
              </a:solidFill>
              <a:latin typeface="Century Schoolbook" pitchFamily="18" charset="0"/>
            </a:endParaRPr>
          </a:p>
          <a:p>
            <a:pPr marL="0" indent="0">
              <a:buNone/>
            </a:pPr>
            <a:r>
              <a:rPr lang="ru-RU" sz="2400" b="1" i="1" dirty="0">
                <a:solidFill>
                  <a:schemeClr val="accent6">
                    <a:lumMod val="50000"/>
                  </a:schemeClr>
                </a:solidFill>
                <a:latin typeface="Century Schoolbook" pitchFamily="18" charset="0"/>
              </a:rPr>
              <a:t> </a:t>
            </a:r>
            <a:r>
              <a:rPr lang="ru-RU" sz="2400" b="1" i="1" dirty="0" smtClean="0">
                <a:solidFill>
                  <a:schemeClr val="accent6">
                    <a:lumMod val="50000"/>
                  </a:schemeClr>
                </a:solidFill>
                <a:latin typeface="Century Schoolbook" pitchFamily="18" charset="0"/>
              </a:rPr>
              <a:t>   Л. В. Успенский говорит о взаимосвязи слов и грамматики, утверждая, что «это </a:t>
            </a:r>
            <a:r>
              <a:rPr lang="ru-RU" sz="2400" b="1" i="1" dirty="0">
                <a:solidFill>
                  <a:schemeClr val="accent6">
                    <a:lumMod val="50000"/>
                  </a:schemeClr>
                </a:solidFill>
                <a:latin typeface="Century Schoolbook" pitchFamily="18" charset="0"/>
              </a:rPr>
              <a:t>– те способы, которыми язык пользуется, чтобы строить предложения». </a:t>
            </a:r>
            <a:r>
              <a:rPr lang="ru-RU" sz="2400" b="1" i="1" dirty="0">
                <a:solidFill>
                  <a:schemeClr val="accent6">
                    <a:lumMod val="50000"/>
                  </a:schemeClr>
                </a:solidFill>
                <a:latin typeface="Century Schoolbook" pitchFamily="18" charset="0"/>
              </a:rPr>
              <a:t>Попробуем  доказать правильность </a:t>
            </a:r>
            <a:r>
              <a:rPr lang="ru-RU" sz="2400" b="1" i="1" dirty="0" smtClean="0">
                <a:solidFill>
                  <a:schemeClr val="accent6">
                    <a:lumMod val="50000"/>
                  </a:schemeClr>
                </a:solidFill>
                <a:latin typeface="Century Schoolbook" pitchFamily="18" charset="0"/>
              </a:rPr>
              <a:t>данного суждения</a:t>
            </a:r>
            <a:r>
              <a:rPr lang="ru-RU" sz="2400" b="1" i="1" dirty="0">
                <a:solidFill>
                  <a:schemeClr val="accent6">
                    <a:lumMod val="50000"/>
                  </a:schemeClr>
                </a:solidFill>
                <a:latin typeface="Century Schoolbook" pitchFamily="18" charset="0"/>
              </a:rPr>
              <a:t>. </a:t>
            </a:r>
            <a:endParaRPr lang="ru-RU" sz="2400" b="1" i="1" dirty="0" smtClean="0">
              <a:solidFill>
                <a:schemeClr val="accent6">
                  <a:lumMod val="50000"/>
                </a:schemeClr>
              </a:solidFill>
              <a:latin typeface="Century Schoolbook" pitchFamily="18" charset="0"/>
            </a:endParaRPr>
          </a:p>
          <a:p>
            <a:pPr marL="0" indent="0">
              <a:buNone/>
            </a:pPr>
            <a:r>
              <a:rPr lang="ru-RU" sz="2400" b="1" i="1" dirty="0">
                <a:solidFill>
                  <a:schemeClr val="accent6">
                    <a:lumMod val="50000"/>
                  </a:schemeClr>
                </a:solidFill>
                <a:latin typeface="Century Schoolbook" pitchFamily="18" charset="0"/>
              </a:rPr>
              <a:t>   Слово называет предметы, явления действительности, обозначает признаки, действия. Грамматика  изучает строй языка, его законы. </a:t>
            </a:r>
            <a:r>
              <a:rPr lang="ru-RU" sz="2400" b="1" i="1" dirty="0" smtClean="0">
                <a:solidFill>
                  <a:schemeClr val="accent6">
                    <a:lumMod val="50000"/>
                  </a:schemeClr>
                </a:solidFill>
                <a:latin typeface="Century Schoolbook" pitchFamily="18" charset="0"/>
              </a:rPr>
              <a:t>А предложение является минимальной единицей </a:t>
            </a:r>
            <a:r>
              <a:rPr lang="ru-RU" sz="2400" b="1" i="1" dirty="0">
                <a:solidFill>
                  <a:schemeClr val="accent6">
                    <a:lumMod val="50000"/>
                  </a:schemeClr>
                </a:solidFill>
                <a:latin typeface="Century Schoolbook" pitchFamily="18" charset="0"/>
              </a:rPr>
              <a:t>языка, </a:t>
            </a:r>
            <a:r>
              <a:rPr lang="ru-RU" sz="2400" b="1" i="1" dirty="0" smtClean="0">
                <a:solidFill>
                  <a:schemeClr val="accent6">
                    <a:lumMod val="50000"/>
                  </a:schemeClr>
                </a:solidFill>
                <a:latin typeface="Century Schoolbook" pitchFamily="18" charset="0"/>
              </a:rPr>
              <a:t>это грамматически организованное </a:t>
            </a:r>
            <a:r>
              <a:rPr lang="ru-RU" sz="2400" b="1" i="1" dirty="0">
                <a:solidFill>
                  <a:schemeClr val="accent6">
                    <a:lumMod val="50000"/>
                  </a:schemeClr>
                </a:solidFill>
                <a:latin typeface="Century Schoolbook" pitchFamily="18" charset="0"/>
              </a:rPr>
              <a:t>соединение </a:t>
            </a:r>
            <a:r>
              <a:rPr lang="ru-RU" sz="2400" b="1" i="1" dirty="0" smtClean="0">
                <a:solidFill>
                  <a:schemeClr val="accent6">
                    <a:lumMod val="50000"/>
                  </a:schemeClr>
                </a:solidFill>
                <a:latin typeface="Century Schoolbook" pitchFamily="18" charset="0"/>
              </a:rPr>
              <a:t>слов, обладающее </a:t>
            </a:r>
            <a:r>
              <a:rPr lang="ru-RU" sz="2400" b="1" i="1" dirty="0">
                <a:solidFill>
                  <a:schemeClr val="accent6">
                    <a:lumMod val="50000"/>
                  </a:schemeClr>
                </a:solidFill>
                <a:latin typeface="Century Schoolbook" pitchFamily="18" charset="0"/>
              </a:rPr>
              <a:t>смысловой и интонационной </a:t>
            </a:r>
            <a:r>
              <a:rPr lang="ru-RU" sz="2400" b="1" i="1" dirty="0" smtClean="0">
                <a:solidFill>
                  <a:schemeClr val="accent6">
                    <a:lumMod val="50000"/>
                  </a:schemeClr>
                </a:solidFill>
                <a:latin typeface="Century Schoolbook" pitchFamily="18" charset="0"/>
              </a:rPr>
              <a:t>законченностью. Мы видим, что нет слов без грамматики и грамматики без слова. </a:t>
            </a:r>
          </a:p>
          <a:p>
            <a:pPr marL="0" indent="0">
              <a:buNone/>
            </a:pPr>
            <a:r>
              <a:rPr lang="ru-RU" sz="1800" b="1" i="1" dirty="0">
                <a:solidFill>
                  <a:schemeClr val="accent6">
                    <a:lumMod val="50000"/>
                  </a:schemeClr>
                </a:solidFill>
                <a:latin typeface="Century Schoolbook" pitchFamily="18" charset="0"/>
              </a:rPr>
              <a:t> </a:t>
            </a:r>
            <a:r>
              <a:rPr lang="ru-RU" sz="1800" b="1" i="1" dirty="0" smtClean="0">
                <a:solidFill>
                  <a:schemeClr val="accent6">
                    <a:lumMod val="50000"/>
                  </a:schemeClr>
                </a:solidFill>
                <a:latin typeface="Century Schoolbook" pitchFamily="18" charset="0"/>
              </a:rPr>
              <a:t> </a:t>
            </a:r>
            <a:endParaRPr lang="ru-RU" sz="1800" b="1" i="1" dirty="0">
              <a:solidFill>
                <a:schemeClr val="accent6">
                  <a:lumMod val="50000"/>
                </a:schemeClr>
              </a:solidFill>
              <a:latin typeface="Century Schoolbook" pitchFamily="18" charset="0"/>
            </a:endParaRPr>
          </a:p>
        </p:txBody>
      </p:sp>
    </p:spTree>
    <p:extLst>
      <p:ext uri="{BB962C8B-B14F-4D97-AF65-F5344CB8AC3E}">
        <p14:creationId xmlns:p14="http://schemas.microsoft.com/office/powerpoint/2010/main" val="20406632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404664"/>
            <a:ext cx="8496944" cy="6264696"/>
          </a:xfrm>
        </p:spPr>
        <p:txBody>
          <a:bodyPr/>
          <a:lstStyle/>
          <a:p>
            <a:pPr marL="0" indent="0">
              <a:buNone/>
            </a:pPr>
            <a:r>
              <a:rPr lang="ru-RU" sz="2400" b="1" i="1" dirty="0" smtClean="0">
                <a:solidFill>
                  <a:schemeClr val="accent6">
                    <a:lumMod val="50000"/>
                  </a:schemeClr>
                </a:solidFill>
                <a:latin typeface="Century Schoolbook" pitchFamily="18" charset="0"/>
              </a:rPr>
              <a:t>     </a:t>
            </a:r>
          </a:p>
          <a:p>
            <a:pPr marL="0" indent="0">
              <a:buNone/>
            </a:pPr>
            <a:r>
              <a:rPr lang="ru-RU" sz="2400" b="1" i="1" dirty="0">
                <a:solidFill>
                  <a:schemeClr val="accent6">
                    <a:lumMod val="50000"/>
                  </a:schemeClr>
                </a:solidFill>
                <a:latin typeface="Century Schoolbook" pitchFamily="18" charset="0"/>
              </a:rPr>
              <a:t> </a:t>
            </a:r>
            <a:r>
              <a:rPr lang="ru-RU" sz="2400" b="1" i="1" dirty="0" smtClean="0">
                <a:solidFill>
                  <a:schemeClr val="accent6">
                    <a:lumMod val="50000"/>
                  </a:schemeClr>
                </a:solidFill>
                <a:latin typeface="Century Schoolbook" pitchFamily="18" charset="0"/>
              </a:rPr>
              <a:t>   Всё это в полной мере относится и к тому, как построен отрывок из романа М. Шолохова. Второе предложение текста выражает законченную сложную мысль: это сложноподчиненное предложение с последовательным подчинение придаточных. Из него </a:t>
            </a:r>
            <a:r>
              <a:rPr lang="ru-RU" sz="2400" b="1" i="1" dirty="0">
                <a:solidFill>
                  <a:schemeClr val="accent6">
                    <a:lumMod val="50000"/>
                  </a:schemeClr>
                </a:solidFill>
                <a:latin typeface="Century Schoolbook" pitchFamily="18" charset="0"/>
              </a:rPr>
              <a:t>мы узнаём о времени происходящего, видим со знанием дела вырытый окоп, знакомимся с поваром </a:t>
            </a:r>
            <a:r>
              <a:rPr lang="ru-RU" sz="2400" b="1" i="1" dirty="0" err="1" smtClean="0">
                <a:solidFill>
                  <a:schemeClr val="accent6">
                    <a:lumMod val="50000"/>
                  </a:schemeClr>
                </a:solidFill>
                <a:latin typeface="Century Schoolbook" pitchFamily="18" charset="0"/>
              </a:rPr>
              <a:t>Лисиченко</a:t>
            </a:r>
            <a:r>
              <a:rPr lang="ru-RU" sz="2400" b="1" i="1" dirty="0" smtClean="0">
                <a:solidFill>
                  <a:schemeClr val="accent6">
                    <a:lumMod val="50000"/>
                  </a:schemeClr>
                </a:solidFill>
                <a:latin typeface="Century Schoolbook" pitchFamily="18" charset="0"/>
              </a:rPr>
              <a:t>. Среди лексических явлений </a:t>
            </a:r>
            <a:r>
              <a:rPr lang="ru-RU" sz="2400" b="1" i="1" dirty="0">
                <a:solidFill>
                  <a:schemeClr val="accent6">
                    <a:lumMod val="50000"/>
                  </a:schemeClr>
                </a:solidFill>
                <a:latin typeface="Century Schoolbook" pitchFamily="18" charset="0"/>
              </a:rPr>
              <a:t> </a:t>
            </a:r>
            <a:r>
              <a:rPr lang="ru-RU" sz="2400" b="1" i="1" dirty="0" smtClean="0">
                <a:solidFill>
                  <a:schemeClr val="accent6">
                    <a:lumMod val="50000"/>
                  </a:schemeClr>
                </a:solidFill>
                <a:latin typeface="Century Schoolbook" pitchFamily="18" charset="0"/>
              </a:rPr>
              <a:t>привлекают </a:t>
            </a:r>
            <a:r>
              <a:rPr lang="ru-RU" sz="2400" b="1" i="1" dirty="0">
                <a:solidFill>
                  <a:schemeClr val="accent6">
                    <a:lumMod val="50000"/>
                  </a:schemeClr>
                </a:solidFill>
                <a:latin typeface="Century Schoolbook" pitchFamily="18" charset="0"/>
              </a:rPr>
              <a:t>внимание </a:t>
            </a:r>
            <a:r>
              <a:rPr lang="ru-RU" sz="2400" b="1" i="1" dirty="0" smtClean="0">
                <a:solidFill>
                  <a:schemeClr val="accent6">
                    <a:lumMod val="50000"/>
                  </a:schemeClr>
                </a:solidFill>
                <a:latin typeface="Century Schoolbook" pitchFamily="18" charset="0"/>
              </a:rPr>
              <a:t>эпитеты-прилагательные «</a:t>
            </a:r>
            <a:r>
              <a:rPr lang="ru-RU" sz="2400" b="1" i="1" dirty="0">
                <a:solidFill>
                  <a:schemeClr val="accent6">
                    <a:lumMod val="50000"/>
                  </a:schemeClr>
                </a:solidFill>
                <a:latin typeface="Century Schoolbook" pitchFamily="18" charset="0"/>
              </a:rPr>
              <a:t>усталые, бесстрастные, холодные  голубые</a:t>
            </a:r>
            <a:r>
              <a:rPr lang="ru-RU" sz="2400" b="1" i="1" dirty="0" smtClean="0">
                <a:solidFill>
                  <a:schemeClr val="accent6">
                    <a:lumMod val="50000"/>
                  </a:schemeClr>
                </a:solidFill>
                <a:latin typeface="Century Schoolbook" pitchFamily="18" charset="0"/>
              </a:rPr>
              <a:t>», они помогают нам увидеть глаза героя, представить его.   </a:t>
            </a:r>
            <a:endParaRPr lang="ru-RU" sz="2400" b="1" i="1" dirty="0">
              <a:solidFill>
                <a:schemeClr val="accent6">
                  <a:lumMod val="50000"/>
                </a:schemeClr>
              </a:solidFill>
              <a:latin typeface="Century Schoolbook" pitchFamily="18" charset="0"/>
            </a:endParaRPr>
          </a:p>
        </p:txBody>
      </p:sp>
    </p:spTree>
    <p:extLst>
      <p:ext uri="{BB962C8B-B14F-4D97-AF65-F5344CB8AC3E}">
        <p14:creationId xmlns:p14="http://schemas.microsoft.com/office/powerpoint/2010/main" val="2768348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332656"/>
            <a:ext cx="8712968" cy="6336704"/>
          </a:xfrm>
        </p:spPr>
        <p:txBody>
          <a:bodyPr/>
          <a:lstStyle/>
          <a:p>
            <a:pPr marL="0" indent="0">
              <a:buNone/>
            </a:pPr>
            <a:r>
              <a:rPr lang="ru-RU" sz="2400" b="1" i="1" dirty="0" smtClean="0">
                <a:solidFill>
                  <a:schemeClr val="accent6">
                    <a:lumMod val="50000"/>
                  </a:schemeClr>
                </a:solidFill>
                <a:latin typeface="Century Schoolbook" pitchFamily="18" charset="0"/>
              </a:rPr>
              <a:t>  Особую  </a:t>
            </a:r>
            <a:r>
              <a:rPr lang="ru-RU" sz="2400" b="1" i="1" dirty="0">
                <a:solidFill>
                  <a:schemeClr val="accent6">
                    <a:lumMod val="50000"/>
                  </a:schemeClr>
                </a:solidFill>
                <a:latin typeface="Century Schoolbook" pitchFamily="18" charset="0"/>
              </a:rPr>
              <a:t>роль </a:t>
            </a:r>
            <a:r>
              <a:rPr lang="ru-RU" sz="2400" b="1" i="1" dirty="0" smtClean="0">
                <a:solidFill>
                  <a:schemeClr val="accent6">
                    <a:lumMod val="50000"/>
                  </a:schemeClr>
                </a:solidFill>
                <a:latin typeface="Century Schoolbook" pitchFamily="18" charset="0"/>
              </a:rPr>
              <a:t>в играют обращения: </a:t>
            </a:r>
            <a:r>
              <a:rPr lang="ru-RU" sz="2400" b="1" i="1" dirty="0">
                <a:solidFill>
                  <a:schemeClr val="accent6">
                    <a:lumMod val="50000"/>
                  </a:schemeClr>
                </a:solidFill>
                <a:latin typeface="Century Schoolbook" pitchFamily="18" charset="0"/>
              </a:rPr>
              <a:t>в 20-ом предложении </a:t>
            </a:r>
            <a:r>
              <a:rPr lang="ru-RU" sz="2400" b="1" i="1" dirty="0" err="1">
                <a:solidFill>
                  <a:schemeClr val="accent6">
                    <a:lumMod val="50000"/>
                  </a:schemeClr>
                </a:solidFill>
                <a:latin typeface="Century Schoolbook" pitchFamily="18" charset="0"/>
              </a:rPr>
              <a:t>Лисиченко</a:t>
            </a:r>
            <a:r>
              <a:rPr lang="ru-RU" sz="2400" b="1" i="1" dirty="0">
                <a:solidFill>
                  <a:schemeClr val="accent6">
                    <a:lumMod val="50000"/>
                  </a:schemeClr>
                </a:solidFill>
                <a:latin typeface="Century Schoolbook" pitchFamily="18" charset="0"/>
              </a:rPr>
              <a:t> иронично называет Лопахина «герой», в 23-ем – просто по </a:t>
            </a:r>
            <a:r>
              <a:rPr lang="ru-RU" sz="2400" b="1" i="1" dirty="0" smtClean="0">
                <a:solidFill>
                  <a:schemeClr val="accent6">
                    <a:lumMod val="50000"/>
                  </a:schemeClr>
                </a:solidFill>
                <a:latin typeface="Century Schoolbook" pitchFamily="18" charset="0"/>
              </a:rPr>
              <a:t>фамилии. В </a:t>
            </a:r>
            <a:r>
              <a:rPr lang="ru-RU" sz="2400" b="1" i="1" dirty="0">
                <a:solidFill>
                  <a:schemeClr val="accent6">
                    <a:lumMod val="50000"/>
                  </a:schemeClr>
                </a:solidFill>
                <a:latin typeface="Century Schoolbook" pitchFamily="18" charset="0"/>
              </a:rPr>
              <a:t>31 предложении </a:t>
            </a:r>
            <a:r>
              <a:rPr lang="ru-RU" sz="2400" b="1" i="1" dirty="0" smtClean="0">
                <a:solidFill>
                  <a:schemeClr val="accent6">
                    <a:lumMod val="50000"/>
                  </a:schemeClr>
                </a:solidFill>
                <a:latin typeface="Century Schoolbook" pitchFamily="18" charset="0"/>
              </a:rPr>
              <a:t>Лопахин </a:t>
            </a:r>
            <a:r>
              <a:rPr lang="ru-RU" sz="2400" b="1" i="1" dirty="0">
                <a:solidFill>
                  <a:schemeClr val="accent6">
                    <a:lumMod val="50000"/>
                  </a:schemeClr>
                </a:solidFill>
                <a:latin typeface="Century Schoolbook" pitchFamily="18" charset="0"/>
              </a:rPr>
              <a:t>обращается к повару со сдержанной яростью, </a:t>
            </a:r>
            <a:r>
              <a:rPr lang="ru-RU" sz="2400" b="1" i="1" dirty="0" smtClean="0">
                <a:solidFill>
                  <a:schemeClr val="accent6">
                    <a:lumMod val="50000"/>
                  </a:schemeClr>
                </a:solidFill>
                <a:latin typeface="Century Schoolbook" pitchFamily="18" charset="0"/>
              </a:rPr>
              <a:t>именуя  </a:t>
            </a:r>
            <a:r>
              <a:rPr lang="ru-RU" sz="2400" b="1" i="1" dirty="0">
                <a:solidFill>
                  <a:schemeClr val="accent6">
                    <a:lumMod val="50000"/>
                  </a:schemeClr>
                </a:solidFill>
                <a:latin typeface="Century Schoolbook" pitchFamily="18" charset="0"/>
              </a:rPr>
              <a:t>его «милый</a:t>
            </a:r>
            <a:r>
              <a:rPr lang="ru-RU" sz="2400" b="1" i="1" dirty="0" smtClean="0">
                <a:solidFill>
                  <a:schemeClr val="accent6">
                    <a:lumMod val="50000"/>
                  </a:schemeClr>
                </a:solidFill>
                <a:latin typeface="Century Schoolbook" pitchFamily="18" charset="0"/>
              </a:rPr>
              <a:t>». А в предложении № 44 он называет повара «драгоценный ты мой человек». Таким  образом, </a:t>
            </a:r>
            <a:r>
              <a:rPr lang="ru-RU" sz="2400" b="1" i="1" dirty="0">
                <a:solidFill>
                  <a:schemeClr val="accent6">
                    <a:lumMod val="50000"/>
                  </a:schemeClr>
                </a:solidFill>
                <a:latin typeface="Century Schoolbook" pitchFamily="18" charset="0"/>
              </a:rPr>
              <a:t>обращение </a:t>
            </a:r>
            <a:r>
              <a:rPr lang="ru-RU" sz="2400" b="1" i="1" dirty="0" smtClean="0">
                <a:solidFill>
                  <a:schemeClr val="accent6">
                    <a:lumMod val="50000"/>
                  </a:schemeClr>
                </a:solidFill>
                <a:latin typeface="Century Schoolbook" pitchFamily="18" charset="0"/>
              </a:rPr>
              <a:t> </a:t>
            </a:r>
            <a:r>
              <a:rPr lang="ru-RU" sz="2400" b="1" i="1" dirty="0">
                <a:solidFill>
                  <a:schemeClr val="accent6">
                    <a:lumMod val="50000"/>
                  </a:schemeClr>
                </a:solidFill>
                <a:latin typeface="Century Schoolbook" pitchFamily="18" charset="0"/>
              </a:rPr>
              <a:t>называет того, к кому мы обращаемся с </a:t>
            </a:r>
            <a:r>
              <a:rPr lang="ru-RU" sz="2400" b="1" i="1" dirty="0" smtClean="0">
                <a:solidFill>
                  <a:schemeClr val="accent6">
                    <a:lumMod val="50000"/>
                  </a:schemeClr>
                </a:solidFill>
                <a:latin typeface="Century Schoolbook" pitchFamily="18" charset="0"/>
              </a:rPr>
              <a:t>речью </a:t>
            </a:r>
            <a:r>
              <a:rPr lang="ru-RU" sz="2400" b="1" i="1" dirty="0">
                <a:solidFill>
                  <a:schemeClr val="accent6">
                    <a:lumMod val="50000"/>
                  </a:schemeClr>
                </a:solidFill>
                <a:latin typeface="Century Schoolbook" pitchFamily="18" charset="0"/>
              </a:rPr>
              <a:t>и помогает понять чувства </a:t>
            </a:r>
            <a:r>
              <a:rPr lang="ru-RU" sz="2400" b="1" i="1" dirty="0" smtClean="0">
                <a:solidFill>
                  <a:schemeClr val="accent6">
                    <a:lumMod val="50000"/>
                  </a:schemeClr>
                </a:solidFill>
                <a:latin typeface="Century Schoolbook" pitchFamily="18" charset="0"/>
              </a:rPr>
              <a:t>героев, их отношение друг к другу.</a:t>
            </a:r>
            <a:endParaRPr lang="ru-RU" sz="2400" b="1" i="1" dirty="0">
              <a:solidFill>
                <a:schemeClr val="accent6">
                  <a:lumMod val="50000"/>
                </a:schemeClr>
              </a:solidFill>
              <a:latin typeface="Century Schoolbook" pitchFamily="18" charset="0"/>
            </a:endParaRPr>
          </a:p>
          <a:p>
            <a:pPr marL="0" indent="0">
              <a:buNone/>
            </a:pPr>
            <a:r>
              <a:rPr lang="ru-RU" sz="2400" b="1" i="1" dirty="0" smtClean="0">
                <a:solidFill>
                  <a:schemeClr val="accent6">
                    <a:lumMod val="50000"/>
                  </a:schemeClr>
                </a:solidFill>
                <a:latin typeface="Century Schoolbook" pitchFamily="18" charset="0"/>
              </a:rPr>
              <a:t>    Итак, мы убедились в </a:t>
            </a:r>
            <a:r>
              <a:rPr lang="ru-RU" sz="2400" b="1" i="1" dirty="0">
                <a:solidFill>
                  <a:schemeClr val="accent6">
                    <a:lumMod val="50000"/>
                  </a:schemeClr>
                </a:solidFill>
                <a:latin typeface="Century Schoolbook" pitchFamily="18" charset="0"/>
              </a:rPr>
              <a:t> </a:t>
            </a:r>
            <a:r>
              <a:rPr lang="ru-RU" sz="2400" b="1" i="1" dirty="0" smtClean="0">
                <a:solidFill>
                  <a:schemeClr val="accent6">
                    <a:lumMod val="50000"/>
                  </a:schemeClr>
                </a:solidFill>
                <a:latin typeface="Century Schoolbook" pitchFamily="18" charset="0"/>
              </a:rPr>
              <a:t>следующем: чтобы  </a:t>
            </a:r>
            <a:r>
              <a:rPr lang="ru-RU" sz="2400" b="1" i="1" dirty="0">
                <a:solidFill>
                  <a:schemeClr val="accent6">
                    <a:lumMod val="50000"/>
                  </a:schemeClr>
                </a:solidFill>
                <a:latin typeface="Century Schoolbook" pitchFamily="18" charset="0"/>
              </a:rPr>
              <a:t>строить предложение, используют и лексику, и грамматику. Лексические и грамматические явления помогают понять авторский замысел, точнее определить отношение автора к героям, героев друг к </a:t>
            </a:r>
            <a:r>
              <a:rPr lang="ru-RU" sz="2400" b="1" i="1" dirty="0" smtClean="0">
                <a:solidFill>
                  <a:schemeClr val="accent6">
                    <a:lumMod val="50000"/>
                  </a:schemeClr>
                </a:solidFill>
                <a:latin typeface="Century Schoolbook" pitchFamily="18" charset="0"/>
              </a:rPr>
              <a:t>другу.</a:t>
            </a:r>
            <a:endParaRPr lang="ru-RU" sz="2400" b="1" i="1" dirty="0">
              <a:solidFill>
                <a:schemeClr val="accent6">
                  <a:lumMod val="50000"/>
                </a:schemeClr>
              </a:solidFill>
              <a:latin typeface="Century Schoolbook" pitchFamily="18" charset="0"/>
            </a:endParaRPr>
          </a:p>
        </p:txBody>
      </p:sp>
    </p:spTree>
    <p:extLst>
      <p:ext uri="{BB962C8B-B14F-4D97-AF65-F5344CB8AC3E}">
        <p14:creationId xmlns:p14="http://schemas.microsoft.com/office/powerpoint/2010/main" val="25008570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332656"/>
            <a:ext cx="8496944" cy="6120680"/>
          </a:xfrm>
        </p:spPr>
        <p:txBody>
          <a:bodyPr/>
          <a:lstStyle/>
          <a:p>
            <a:pPr marL="0" lvl="0" indent="0">
              <a:spcBef>
                <a:spcPct val="0"/>
              </a:spcBef>
              <a:buClrTx/>
              <a:buNone/>
              <a:defRPr/>
            </a:pPr>
            <a:r>
              <a:rPr lang="ru-RU" sz="2400" b="1" kern="1200" dirty="0" smtClean="0">
                <a:solidFill>
                  <a:schemeClr val="accent1">
                    <a:lumMod val="50000"/>
                  </a:schemeClr>
                </a:solidFill>
                <a:latin typeface="Arial" charset="0"/>
                <a:cs typeface="Arial" charset="0"/>
              </a:rPr>
              <a:t>4. Один    </a:t>
            </a:r>
            <a:r>
              <a:rPr lang="ru-RU" sz="2400" b="1" kern="1200" spc="50" dirty="0">
                <a:ln w="11430">
                  <a:solidFill>
                    <a:srgbClr val="8E736A">
                      <a:lumMod val="75000"/>
                    </a:srgbClr>
                  </a:solidFill>
                </a:ln>
                <a:solidFill>
                  <a:srgbClr val="FF0000"/>
                </a:solidFill>
                <a:effectLst>
                  <a:outerShdw blurRad="76200" dist="50800" dir="5400000" algn="tl" rotWithShape="0">
                    <a:srgbClr val="000000">
                      <a:alpha val="65000"/>
                    </a:srgbClr>
                  </a:outerShdw>
                </a:effectLst>
                <a:latin typeface="Arial" charset="0"/>
                <a:cs typeface="Arial" charset="0"/>
              </a:rPr>
              <a:t>словарный состав </a:t>
            </a:r>
            <a:r>
              <a:rPr lang="ru-RU" sz="2400" b="1" kern="1200" dirty="0">
                <a:solidFill>
                  <a:schemeClr val="accent1">
                    <a:lumMod val="50000"/>
                  </a:schemeClr>
                </a:solidFill>
                <a:latin typeface="Arial" charset="0"/>
                <a:cs typeface="Arial" charset="0"/>
              </a:rPr>
              <a:t>без  </a:t>
            </a:r>
            <a:r>
              <a:rPr lang="ru-RU" sz="2400" b="1" kern="1200" dirty="0">
                <a:solidFill>
                  <a:srgbClr val="FF0000"/>
                </a:solidFill>
                <a:effectLst>
                  <a:outerShdw blurRad="50800" dist="38989" dir="5460000" algn="tl">
                    <a:srgbClr val="000000">
                      <a:alpha val="38000"/>
                    </a:srgbClr>
                  </a:outerShdw>
                </a:effectLst>
                <a:latin typeface="Arial" charset="0"/>
                <a:cs typeface="Arial" charset="0"/>
              </a:rPr>
              <a:t>грамматики</a:t>
            </a:r>
            <a:r>
              <a:rPr lang="ru-RU" sz="2400" b="1" kern="1200" dirty="0">
                <a:solidFill>
                  <a:schemeClr val="accent1">
                    <a:lumMod val="50000"/>
                  </a:schemeClr>
                </a:solidFill>
                <a:latin typeface="Arial" charset="0"/>
                <a:cs typeface="Arial" charset="0"/>
              </a:rPr>
              <a:t>  еще  не  составляет  языка.  Лишь поступив в распоряжение грамматики, он получает величайшее значение.</a:t>
            </a:r>
          </a:p>
          <a:p>
            <a:pPr marL="3657600" lvl="0" indent="0" algn="ctr">
              <a:spcBef>
                <a:spcPts val="575"/>
              </a:spcBef>
              <a:spcAft>
                <a:spcPts val="0"/>
              </a:spcAft>
              <a:buClrTx/>
              <a:buNone/>
              <a:defRPr/>
            </a:pPr>
            <a:r>
              <a:rPr lang="ru-RU" sz="2400" b="1" kern="1200" dirty="0" smtClean="0">
                <a:solidFill>
                  <a:schemeClr val="accent1">
                    <a:lumMod val="50000"/>
                  </a:schemeClr>
                </a:solidFill>
                <a:latin typeface="Arial" charset="0"/>
                <a:cs typeface="Arial" charset="0"/>
              </a:rPr>
              <a:t>        Л</a:t>
            </a:r>
            <a:r>
              <a:rPr lang="ru-RU" sz="2400" b="1" kern="1200" dirty="0">
                <a:solidFill>
                  <a:schemeClr val="accent1">
                    <a:lumMod val="50000"/>
                  </a:schemeClr>
                </a:solidFill>
                <a:latin typeface="Arial" charset="0"/>
                <a:cs typeface="Arial" charset="0"/>
              </a:rPr>
              <a:t>. В. Успенский</a:t>
            </a:r>
            <a:endParaRPr lang="ru-RU" sz="2400" b="1" kern="1200" dirty="0">
              <a:solidFill>
                <a:schemeClr val="accent1">
                  <a:lumMod val="50000"/>
                </a:schemeClr>
              </a:solidFill>
              <a:latin typeface="Arial" charset="0"/>
              <a:ea typeface="Times New Roman"/>
              <a:cs typeface="Arial" charset="0"/>
            </a:endParaRPr>
          </a:p>
          <a:p>
            <a:pPr marL="0" lvl="0" indent="0">
              <a:spcBef>
                <a:spcPts val="575"/>
              </a:spcBef>
              <a:spcAft>
                <a:spcPts val="0"/>
              </a:spcAft>
              <a:buClrTx/>
              <a:buNone/>
              <a:defRPr/>
            </a:pPr>
            <a:endParaRPr lang="ru-RU" sz="2800" b="1" kern="1200" dirty="0" smtClean="0">
              <a:solidFill>
                <a:srgbClr val="FF0000"/>
              </a:solidFill>
              <a:latin typeface="Arial" charset="0"/>
              <a:ea typeface="Times New Roman"/>
              <a:cs typeface="Times New Roman"/>
            </a:endParaRPr>
          </a:p>
          <a:p>
            <a:pPr marL="0" lvl="0" indent="0">
              <a:spcBef>
                <a:spcPts val="575"/>
              </a:spcBef>
              <a:spcAft>
                <a:spcPts val="0"/>
              </a:spcAft>
              <a:buClrTx/>
              <a:buNone/>
              <a:defRPr/>
            </a:pPr>
            <a:r>
              <a:rPr lang="ru-RU" sz="2400" b="1" kern="1200" dirty="0" smtClean="0">
                <a:solidFill>
                  <a:srgbClr val="FF0000"/>
                </a:solidFill>
                <a:latin typeface="Arial" charset="0"/>
                <a:ea typeface="Times New Roman"/>
                <a:cs typeface="Times New Roman"/>
              </a:rPr>
              <a:t>5</a:t>
            </a:r>
            <a:r>
              <a:rPr lang="ru-RU" sz="2400" b="1" kern="1200" dirty="0">
                <a:solidFill>
                  <a:srgbClr val="FF0000"/>
                </a:solidFill>
                <a:latin typeface="Arial" charset="0"/>
                <a:ea typeface="Times New Roman"/>
                <a:cs typeface="Times New Roman"/>
              </a:rPr>
              <a:t>. … лексика, словарный состав языка</a:t>
            </a:r>
            <a:r>
              <a:rPr lang="ru-RU" sz="2400" b="1" kern="1200" dirty="0">
                <a:solidFill>
                  <a:srgbClr val="FF0000"/>
                </a:solidFill>
                <a:latin typeface="Arial" charset="0"/>
                <a:cs typeface="Arial" charset="0"/>
              </a:rPr>
              <a:t> </a:t>
            </a:r>
            <a:r>
              <a:rPr lang="ru-RU" sz="2400" b="1" kern="1200" dirty="0">
                <a:solidFill>
                  <a:schemeClr val="accent1">
                    <a:lumMod val="50000"/>
                  </a:schemeClr>
                </a:solidFill>
                <a:latin typeface="Arial" charset="0"/>
                <a:cs typeface="Arial" charset="0"/>
              </a:rPr>
              <a:t>сам по себе не составляет языка, а является</a:t>
            </a:r>
            <a:r>
              <a:rPr lang="ru-RU" sz="2400" b="1" kern="1200" dirty="0">
                <a:solidFill>
                  <a:srgbClr val="000000"/>
                </a:solidFill>
                <a:latin typeface="Arial" charset="0"/>
                <a:cs typeface="Arial" charset="0"/>
              </a:rPr>
              <a:t> </a:t>
            </a:r>
            <a:r>
              <a:rPr lang="ru-RU" sz="2400" b="1" kern="1200" dirty="0">
                <a:solidFill>
                  <a:srgbClr val="FF0000"/>
                </a:solidFill>
                <a:latin typeface="Arial" charset="0"/>
                <a:ea typeface="Times New Roman"/>
                <a:cs typeface="Times New Roman"/>
              </a:rPr>
              <a:t>строительным материалом для языка.</a:t>
            </a:r>
            <a:endParaRPr lang="ru-RU" sz="2400" b="1" kern="1200" dirty="0">
              <a:solidFill>
                <a:srgbClr val="0F4B9F"/>
              </a:solidFill>
              <a:latin typeface="Arial" charset="0"/>
              <a:ea typeface="Times New Roman"/>
              <a:cs typeface="Arial" charset="0"/>
            </a:endParaRPr>
          </a:p>
          <a:p>
            <a:pPr marL="0" lvl="0" indent="0" algn="r">
              <a:spcBef>
                <a:spcPts val="575"/>
              </a:spcBef>
              <a:spcAft>
                <a:spcPts val="0"/>
              </a:spcAft>
              <a:buClrTx/>
              <a:buNone/>
              <a:defRPr/>
            </a:pPr>
            <a:r>
              <a:rPr lang="ru-RU" sz="2400" b="1" kern="1200" dirty="0">
                <a:solidFill>
                  <a:schemeClr val="accent1">
                    <a:lumMod val="50000"/>
                  </a:schemeClr>
                </a:solidFill>
                <a:latin typeface="Arial" charset="0"/>
                <a:cs typeface="Arial" charset="0"/>
              </a:rPr>
              <a:t>А. А. Реформатский</a:t>
            </a:r>
            <a:endParaRPr lang="ru-RU" sz="2400" b="1" kern="1200" dirty="0">
              <a:solidFill>
                <a:schemeClr val="accent1">
                  <a:lumMod val="50000"/>
                </a:schemeClr>
              </a:solidFill>
              <a:latin typeface="Arial" charset="0"/>
              <a:ea typeface="Times New Roman"/>
              <a:cs typeface="Arial" charset="0"/>
            </a:endParaRPr>
          </a:p>
          <a:p>
            <a:pPr marL="0" lvl="0" indent="0">
              <a:spcBef>
                <a:spcPts val="575"/>
              </a:spcBef>
              <a:spcAft>
                <a:spcPts val="0"/>
              </a:spcAft>
              <a:buClrTx/>
              <a:buNone/>
              <a:defRPr/>
            </a:pPr>
            <a:endParaRPr lang="ru-RU" sz="2400" b="1" kern="1200" dirty="0" smtClean="0">
              <a:solidFill>
                <a:srgbClr val="FF0000"/>
              </a:solidFill>
              <a:latin typeface="Arial" charset="0"/>
              <a:ea typeface="Times New Roman"/>
              <a:cs typeface="Times New Roman"/>
            </a:endParaRPr>
          </a:p>
          <a:p>
            <a:pPr marL="0" lvl="0" indent="0">
              <a:spcBef>
                <a:spcPts val="575"/>
              </a:spcBef>
              <a:spcAft>
                <a:spcPts val="0"/>
              </a:spcAft>
              <a:buClrTx/>
              <a:buNone/>
              <a:defRPr/>
            </a:pPr>
            <a:r>
              <a:rPr lang="ru-RU" sz="2400" b="1" kern="1200" dirty="0" smtClean="0">
                <a:solidFill>
                  <a:srgbClr val="FF0000"/>
                </a:solidFill>
                <a:latin typeface="Arial" charset="0"/>
                <a:ea typeface="Times New Roman"/>
                <a:cs typeface="Times New Roman"/>
              </a:rPr>
              <a:t>6</a:t>
            </a:r>
            <a:r>
              <a:rPr lang="ru-RU" sz="2400" b="1" kern="1200" dirty="0">
                <a:solidFill>
                  <a:srgbClr val="FF0000"/>
                </a:solidFill>
                <a:latin typeface="Arial" charset="0"/>
                <a:ea typeface="Times New Roman"/>
                <a:cs typeface="Times New Roman"/>
              </a:rPr>
              <a:t>. Грамматика</a:t>
            </a:r>
            <a:r>
              <a:rPr lang="ru-RU" sz="2400" b="1" kern="1200" dirty="0">
                <a:ln w="9525" cap="flat" cmpd="sng" algn="ctr">
                  <a:solidFill>
                    <a:srgbClr val="F79646"/>
                  </a:solidFill>
                  <a:prstDash val="solid"/>
                  <a:round/>
                </a:ln>
                <a:solidFill>
                  <a:srgbClr val="FF0000"/>
                </a:solidFill>
                <a:latin typeface="Arial" charset="0"/>
                <a:cs typeface="Arial" charset="0"/>
              </a:rPr>
              <a:t> </a:t>
            </a:r>
            <a:r>
              <a:rPr lang="ru-RU" sz="2400" b="1" kern="1200" dirty="0">
                <a:solidFill>
                  <a:schemeClr val="accent1">
                    <a:lumMod val="50000"/>
                  </a:schemeClr>
                </a:solidFill>
                <a:latin typeface="Arial" charset="0"/>
                <a:cs typeface="Arial" charset="0"/>
              </a:rPr>
              <a:t>позволяет нам связать между собою любые слова, чтобы выразить любую мысль о любом предмете.</a:t>
            </a:r>
            <a:endParaRPr lang="ru-RU" sz="2400" b="1" kern="1200" dirty="0">
              <a:solidFill>
                <a:schemeClr val="accent1">
                  <a:lumMod val="50000"/>
                </a:schemeClr>
              </a:solidFill>
              <a:latin typeface="Arial" charset="0"/>
              <a:ea typeface="Times New Roman"/>
              <a:cs typeface="Arial" charset="0"/>
            </a:endParaRPr>
          </a:p>
          <a:p>
            <a:pPr marL="0" lvl="0" indent="0" algn="r">
              <a:spcBef>
                <a:spcPts val="575"/>
              </a:spcBef>
              <a:spcAft>
                <a:spcPts val="0"/>
              </a:spcAft>
              <a:buClrTx/>
              <a:buNone/>
              <a:defRPr/>
            </a:pPr>
            <a:r>
              <a:rPr lang="ru-RU" sz="2400" b="1" kern="1200" dirty="0">
                <a:solidFill>
                  <a:schemeClr val="accent1">
                    <a:lumMod val="50000"/>
                  </a:schemeClr>
                </a:solidFill>
                <a:latin typeface="Arial" charset="0"/>
                <a:cs typeface="Arial" charset="0"/>
              </a:rPr>
              <a:t>Л. В. Успенский</a:t>
            </a:r>
            <a:endParaRPr lang="ru-RU" sz="2400" b="1" kern="1200" dirty="0">
              <a:solidFill>
                <a:schemeClr val="accent1">
                  <a:lumMod val="50000"/>
                </a:schemeClr>
              </a:solidFill>
              <a:latin typeface="Arial" charset="0"/>
              <a:ea typeface="Times New Roman"/>
              <a:cs typeface="Arial" charset="0"/>
            </a:endParaRPr>
          </a:p>
          <a:p>
            <a:pPr marL="0" indent="0">
              <a:buNone/>
            </a:pPr>
            <a:endParaRPr lang="ru-RU" sz="2800" dirty="0"/>
          </a:p>
        </p:txBody>
      </p:sp>
    </p:spTree>
    <p:extLst>
      <p:ext uri="{BB962C8B-B14F-4D97-AF65-F5344CB8AC3E}">
        <p14:creationId xmlns:p14="http://schemas.microsoft.com/office/powerpoint/2010/main" val="13745897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arn(inVertical)">
                                      <p:cBhvr>
                                        <p:cTn id="19" dur="500"/>
                                        <p:tgtEl>
                                          <p:spTgt spid="3">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arn(inVertic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352928" cy="6192688"/>
          </a:xfrm>
        </p:spPr>
        <p:txBody>
          <a:bodyPr/>
          <a:lstStyle/>
          <a:p>
            <a:pPr marL="0" indent="0" algn="ctr">
              <a:buNone/>
            </a:pPr>
            <a:r>
              <a:rPr lang="ru-RU" sz="2400" b="1" dirty="0" smtClean="0">
                <a:solidFill>
                  <a:srgbClr val="C00000"/>
                </a:solidFill>
              </a:rPr>
              <a:t>А вот по-другому!!!</a:t>
            </a:r>
          </a:p>
          <a:p>
            <a:pPr marL="0" indent="0">
              <a:buNone/>
            </a:pPr>
            <a:r>
              <a:rPr lang="ru-RU" sz="2000" b="1" dirty="0" smtClean="0">
                <a:solidFill>
                  <a:schemeClr val="accent5">
                    <a:lumMod val="10000"/>
                  </a:schemeClr>
                </a:solidFill>
              </a:rPr>
              <a:t>   </a:t>
            </a:r>
            <a:r>
              <a:rPr lang="ru-RU" sz="2400" b="1" i="1" dirty="0" smtClean="0">
                <a:solidFill>
                  <a:schemeClr val="accent5">
                    <a:lumMod val="10000"/>
                  </a:schemeClr>
                </a:solidFill>
                <a:latin typeface="Monotype Corsiva" pitchFamily="66" charset="0"/>
              </a:rPr>
              <a:t>Л. В. Успенский утверждает: </a:t>
            </a:r>
            <a:r>
              <a:rPr lang="ru-RU" sz="2400" b="1" i="1" dirty="0">
                <a:solidFill>
                  <a:schemeClr val="accent5">
                    <a:lumMod val="10000"/>
                  </a:schemeClr>
                </a:solidFill>
                <a:latin typeface="Monotype Corsiva" pitchFamily="66" charset="0"/>
              </a:rPr>
              <a:t>«В языке есть... слова. В языке есть... грамматика. Это – те способы, которыми язык пользуется, чтобы строить предложения». Давайте вместе порассуждаем над данным высказыванием. </a:t>
            </a:r>
            <a:endParaRPr lang="ru-RU" sz="2400" b="1" i="1" dirty="0" smtClean="0">
              <a:solidFill>
                <a:schemeClr val="accent5">
                  <a:lumMod val="10000"/>
                </a:schemeClr>
              </a:solidFill>
              <a:latin typeface="Monotype Corsiva" pitchFamily="66" charset="0"/>
            </a:endParaRPr>
          </a:p>
          <a:p>
            <a:pPr marL="0" indent="0">
              <a:buNone/>
            </a:pPr>
            <a:r>
              <a:rPr lang="ru-RU" sz="2400" b="1" i="1" dirty="0">
                <a:solidFill>
                  <a:schemeClr val="accent5">
                    <a:lumMod val="10000"/>
                  </a:schemeClr>
                </a:solidFill>
                <a:latin typeface="Monotype Corsiva" pitchFamily="66" charset="0"/>
              </a:rPr>
              <a:t>   </a:t>
            </a:r>
            <a:r>
              <a:rPr lang="ru-RU" sz="2400" b="1" i="1" dirty="0" smtClean="0">
                <a:solidFill>
                  <a:schemeClr val="accent5">
                    <a:lumMod val="10000"/>
                  </a:schemeClr>
                </a:solidFill>
                <a:latin typeface="Monotype Corsiva" pitchFamily="66" charset="0"/>
              </a:rPr>
              <a:t>Любая </a:t>
            </a:r>
            <a:r>
              <a:rPr lang="ru-RU" sz="2400" b="1" i="1" dirty="0">
                <a:solidFill>
                  <a:schemeClr val="accent5">
                    <a:lumMod val="10000"/>
                  </a:schemeClr>
                </a:solidFill>
                <a:latin typeface="Monotype Corsiva" pitchFamily="66" charset="0"/>
              </a:rPr>
              <a:t>наша мысль об окружающем мире воплощается в </a:t>
            </a:r>
            <a:r>
              <a:rPr lang="ru-RU" sz="2400" b="1" i="1" dirty="0" smtClean="0">
                <a:solidFill>
                  <a:schemeClr val="accent5">
                    <a:lumMod val="10000"/>
                  </a:schemeClr>
                </a:solidFill>
                <a:latin typeface="Monotype Corsiva" pitchFamily="66" charset="0"/>
              </a:rPr>
              <a:t>слове, слова строятся в предложения по законам грамматики.  Рассмотрим, как это реализуется в отрывке из романа М. А. Шолохова «Они сражались за родину».</a:t>
            </a:r>
          </a:p>
          <a:p>
            <a:pPr marL="0" indent="0">
              <a:buNone/>
            </a:pPr>
            <a:r>
              <a:rPr lang="ru-RU" sz="2400" b="1" i="1" dirty="0">
                <a:solidFill>
                  <a:schemeClr val="accent5">
                    <a:lumMod val="10000"/>
                  </a:schemeClr>
                </a:solidFill>
                <a:latin typeface="Monotype Corsiva" pitchFamily="66" charset="0"/>
              </a:rPr>
              <a:t> </a:t>
            </a:r>
            <a:r>
              <a:rPr lang="ru-RU" sz="2400" b="1" i="1" dirty="0" smtClean="0">
                <a:solidFill>
                  <a:schemeClr val="accent5">
                    <a:lumMod val="10000"/>
                  </a:schemeClr>
                </a:solidFill>
                <a:latin typeface="Monotype Corsiva" pitchFamily="66" charset="0"/>
              </a:rPr>
              <a:t>  Первое предложение текста сложноподчиненное с последовательным подчинением придаточных, оно выражает законченную сложную мысль, из него  мы узнаем и о душевном состоянии Лопахина, и о том, что идёт отступление.  А лексика предложения , особенно эпитеты «тяжело и горько» на сердце, «ожесточённые бои», войска, «измученные … обстрелами и бомбёжками» , усиливает эмоциональное восприятие  от прочитанного.</a:t>
            </a:r>
            <a:endParaRPr lang="ru-RU" sz="2400" b="1" i="1" dirty="0">
              <a:solidFill>
                <a:schemeClr val="accent5">
                  <a:lumMod val="10000"/>
                </a:schemeClr>
              </a:solidFill>
              <a:latin typeface="Monotype Corsiva" pitchFamily="66" charset="0"/>
            </a:endParaRPr>
          </a:p>
        </p:txBody>
      </p:sp>
    </p:spTree>
    <p:extLst>
      <p:ext uri="{BB962C8B-B14F-4D97-AF65-F5344CB8AC3E}">
        <p14:creationId xmlns:p14="http://schemas.microsoft.com/office/powerpoint/2010/main" val="12453266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496944" cy="6192688"/>
          </a:xfrm>
        </p:spPr>
        <p:txBody>
          <a:bodyPr/>
          <a:lstStyle/>
          <a:p>
            <a:pPr marL="0" indent="0">
              <a:buNone/>
            </a:pPr>
            <a:r>
              <a:rPr lang="ru-RU" sz="2400" b="1" i="1" dirty="0" smtClean="0">
                <a:solidFill>
                  <a:schemeClr val="accent5">
                    <a:lumMod val="10000"/>
                  </a:schemeClr>
                </a:solidFill>
                <a:latin typeface="Monotype Corsiva" pitchFamily="66" charset="0"/>
              </a:rPr>
              <a:t>  </a:t>
            </a:r>
            <a:r>
              <a:rPr lang="ru-RU" sz="2800" b="1" i="1" dirty="0" smtClean="0">
                <a:solidFill>
                  <a:schemeClr val="accent5">
                    <a:lumMod val="10000"/>
                  </a:schemeClr>
                </a:solidFill>
                <a:latin typeface="Monotype Corsiva" pitchFamily="66" charset="0"/>
              </a:rPr>
              <a:t>В синтаксисе отрывка обращает на себя внимание  использование диалога ( предложения  с №5 по №9, с № 10 по 28 и другие) . Диалог оживляет повествование,  помогает увидеть, как меняется отношение Лопахина к повару по мере того, как он узнаёт, почему повар находится не на полевой кухне, там, где должен быть, а на передовой. Озлобленность сменяется уважением, ироничное, озлобленное обращение «милый» меняется </a:t>
            </a:r>
            <a:r>
              <a:rPr lang="ru-RU" sz="2800" b="1" i="1" dirty="0">
                <a:solidFill>
                  <a:schemeClr val="accent5">
                    <a:lumMod val="10000"/>
                  </a:schemeClr>
                </a:solidFill>
                <a:latin typeface="Monotype Corsiva" pitchFamily="66" charset="0"/>
              </a:rPr>
              <a:t>на «драгоценный ты мой человек». </a:t>
            </a:r>
            <a:r>
              <a:rPr lang="ru-RU" sz="2800" b="1" i="1" dirty="0" smtClean="0">
                <a:solidFill>
                  <a:schemeClr val="accent5">
                    <a:lumMod val="10000"/>
                  </a:schemeClr>
                </a:solidFill>
                <a:latin typeface="Monotype Corsiva" pitchFamily="66" charset="0"/>
              </a:rPr>
              <a:t> </a:t>
            </a:r>
          </a:p>
          <a:p>
            <a:pPr marL="0" indent="0">
              <a:buNone/>
            </a:pPr>
            <a:r>
              <a:rPr lang="ru-RU" sz="2800" b="1" i="1" dirty="0">
                <a:solidFill>
                  <a:schemeClr val="accent5">
                    <a:lumMod val="10000"/>
                  </a:schemeClr>
                </a:solidFill>
                <a:latin typeface="Monotype Corsiva" pitchFamily="66" charset="0"/>
              </a:rPr>
              <a:t> </a:t>
            </a:r>
            <a:r>
              <a:rPr lang="ru-RU" sz="2800" b="1" i="1" dirty="0" smtClean="0">
                <a:solidFill>
                  <a:schemeClr val="accent5">
                    <a:lumMod val="10000"/>
                  </a:schemeClr>
                </a:solidFill>
                <a:latin typeface="Monotype Corsiva" pitchFamily="66" charset="0"/>
              </a:rPr>
              <a:t>  Таким образом, мы убедились в правоте слов  </a:t>
            </a:r>
          </a:p>
          <a:p>
            <a:pPr marL="0" indent="0">
              <a:buNone/>
            </a:pPr>
            <a:r>
              <a:rPr lang="ru-RU" sz="2800" b="1" i="1" dirty="0" smtClean="0">
                <a:solidFill>
                  <a:schemeClr val="accent5">
                    <a:lumMod val="10000"/>
                  </a:schemeClr>
                </a:solidFill>
                <a:latin typeface="Monotype Corsiva" pitchFamily="66" charset="0"/>
              </a:rPr>
              <a:t>Л. В. Успенского о том, что слова и </a:t>
            </a:r>
            <a:r>
              <a:rPr lang="ru-RU" sz="2800" b="1" i="1" dirty="0">
                <a:solidFill>
                  <a:schemeClr val="accent5">
                    <a:lumMod val="10000"/>
                  </a:schemeClr>
                </a:solidFill>
                <a:latin typeface="Monotype Corsiva" pitchFamily="66" charset="0"/>
              </a:rPr>
              <a:t>грамматика  </a:t>
            </a:r>
            <a:r>
              <a:rPr lang="ru-RU" sz="2800" b="1" i="1" dirty="0" smtClean="0">
                <a:solidFill>
                  <a:schemeClr val="accent5">
                    <a:lumMod val="10000"/>
                  </a:schemeClr>
                </a:solidFill>
                <a:latin typeface="Monotype Corsiva" pitchFamily="66" charset="0"/>
              </a:rPr>
              <a:t>- «</a:t>
            </a:r>
            <a:r>
              <a:rPr lang="ru-RU" sz="2800" b="1" i="1" dirty="0">
                <a:solidFill>
                  <a:schemeClr val="accent5">
                    <a:lumMod val="10000"/>
                  </a:schemeClr>
                </a:solidFill>
                <a:latin typeface="Monotype Corsiva" pitchFamily="66" charset="0"/>
              </a:rPr>
              <a:t>способы, которыми язык пользуется, чтобы строить </a:t>
            </a:r>
            <a:r>
              <a:rPr lang="ru-RU" sz="2800" b="1" i="1" dirty="0" smtClean="0">
                <a:solidFill>
                  <a:schemeClr val="accent5">
                    <a:lumMod val="10000"/>
                  </a:schemeClr>
                </a:solidFill>
                <a:latin typeface="Monotype Corsiva" pitchFamily="66" charset="0"/>
              </a:rPr>
              <a:t>предложения». Грамотное использование лексики и грамматики языка помогает  представить то, что хотел донести до читателя автор, понять его творческий замысел.</a:t>
            </a:r>
            <a:endParaRPr lang="ru-RU" sz="2800" b="1" i="1" dirty="0">
              <a:solidFill>
                <a:schemeClr val="accent5">
                  <a:lumMod val="10000"/>
                </a:schemeClr>
              </a:solidFill>
              <a:latin typeface="Monotype Corsiva" pitchFamily="66" charset="0"/>
            </a:endParaRPr>
          </a:p>
        </p:txBody>
      </p:sp>
    </p:spTree>
    <p:extLst>
      <p:ext uri="{BB962C8B-B14F-4D97-AF65-F5344CB8AC3E}">
        <p14:creationId xmlns:p14="http://schemas.microsoft.com/office/powerpoint/2010/main" val="1988082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496944" cy="6192688"/>
          </a:xfrm>
        </p:spPr>
        <p:txBody>
          <a:bodyPr/>
          <a:lstStyle/>
          <a:p>
            <a:pPr marL="0" indent="0" algn="ctr">
              <a:spcBef>
                <a:spcPts val="0"/>
              </a:spcBef>
              <a:buNone/>
            </a:pPr>
            <a:r>
              <a:rPr lang="ru-RU" sz="2400" b="1" i="1" dirty="0" smtClean="0">
                <a:solidFill>
                  <a:schemeClr val="accent5">
                    <a:lumMod val="10000"/>
                  </a:schemeClr>
                </a:solidFill>
                <a:latin typeface="Monotype Corsiva" pitchFamily="66" charset="0"/>
              </a:rPr>
              <a:t>  </a:t>
            </a:r>
          </a:p>
          <a:p>
            <a:pPr marL="0" indent="0" algn="ctr">
              <a:spcBef>
                <a:spcPts val="0"/>
              </a:spcBef>
              <a:buNone/>
            </a:pPr>
            <a:r>
              <a:rPr lang="ru-RU" sz="4800" b="1" i="1" dirty="0" smtClean="0">
                <a:solidFill>
                  <a:srgbClr val="FF0000"/>
                </a:solidFill>
                <a:latin typeface="Monotype Corsiva" pitchFamily="66" charset="0"/>
              </a:rPr>
              <a:t>Два сочинения по этой же цитате , но по варианту №1 из сборника</a:t>
            </a:r>
          </a:p>
          <a:p>
            <a:pPr marL="0" indent="0" algn="ctr">
              <a:spcBef>
                <a:spcPts val="0"/>
              </a:spcBef>
              <a:buNone/>
            </a:pPr>
            <a:r>
              <a:rPr lang="ru-RU" sz="4800" b="1" i="1" dirty="0" smtClean="0">
                <a:solidFill>
                  <a:srgbClr val="FF0000"/>
                </a:solidFill>
                <a:latin typeface="Monotype Corsiva" pitchFamily="66" charset="0"/>
              </a:rPr>
              <a:t>И. П. </a:t>
            </a:r>
            <a:r>
              <a:rPr lang="ru-RU" sz="4800" b="1" i="1" dirty="0" err="1" smtClean="0">
                <a:solidFill>
                  <a:srgbClr val="FF0000"/>
                </a:solidFill>
                <a:latin typeface="Monotype Corsiva" pitchFamily="66" charset="0"/>
              </a:rPr>
              <a:t>Цыбулько</a:t>
            </a:r>
            <a:r>
              <a:rPr lang="ru-RU" sz="4800" b="1" i="1" dirty="0">
                <a:solidFill>
                  <a:srgbClr val="FF0000"/>
                </a:solidFill>
                <a:latin typeface="Monotype Corsiva" pitchFamily="66" charset="0"/>
              </a:rPr>
              <a:t>  </a:t>
            </a:r>
            <a:r>
              <a:rPr lang="ru-RU" sz="4800" b="1" i="1" dirty="0" smtClean="0">
                <a:solidFill>
                  <a:srgbClr val="FF0000"/>
                </a:solidFill>
                <a:latin typeface="Monotype Corsiva" pitchFamily="66" charset="0"/>
              </a:rPr>
              <a:t>«ГИА-2013</a:t>
            </a:r>
            <a:r>
              <a:rPr lang="ru-RU" sz="4800" b="1" i="1" dirty="0">
                <a:solidFill>
                  <a:srgbClr val="FF0000"/>
                </a:solidFill>
                <a:latin typeface="Monotype Corsiva" pitchFamily="66" charset="0"/>
              </a:rPr>
              <a:t>. Русский язык :  типовые экзаменационные варианты : </a:t>
            </a:r>
            <a:r>
              <a:rPr lang="ru-RU" sz="4800" b="1" i="1" dirty="0" smtClean="0">
                <a:solidFill>
                  <a:srgbClr val="FF0000"/>
                </a:solidFill>
                <a:latin typeface="Monotype Corsiva" pitchFamily="66" charset="0"/>
              </a:rPr>
              <a:t> </a:t>
            </a:r>
            <a:r>
              <a:rPr lang="ru-RU" sz="4800" b="1" i="1" dirty="0">
                <a:solidFill>
                  <a:srgbClr val="FF0000"/>
                </a:solidFill>
                <a:latin typeface="Monotype Corsiva" pitchFamily="66" charset="0"/>
              </a:rPr>
              <a:t>36  </a:t>
            </a:r>
            <a:r>
              <a:rPr lang="ru-RU" sz="4800" b="1" i="1" dirty="0" smtClean="0">
                <a:solidFill>
                  <a:srgbClr val="FF0000"/>
                </a:solidFill>
                <a:latin typeface="Monotype Corsiva" pitchFamily="66" charset="0"/>
              </a:rPr>
              <a:t>вариантов»</a:t>
            </a:r>
            <a:endParaRPr lang="ru-RU" sz="5400" b="1" i="1" dirty="0">
              <a:solidFill>
                <a:srgbClr val="FF0000"/>
              </a:solidFill>
              <a:latin typeface="Monotype Corsiva" pitchFamily="66" charset="0"/>
            </a:endParaRPr>
          </a:p>
        </p:txBody>
      </p:sp>
    </p:spTree>
    <p:extLst>
      <p:ext uri="{BB962C8B-B14F-4D97-AF65-F5344CB8AC3E}">
        <p14:creationId xmlns:p14="http://schemas.microsoft.com/office/powerpoint/2010/main" val="33614304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16632"/>
            <a:ext cx="8640960" cy="6192688"/>
          </a:xfrm>
        </p:spPr>
        <p:txBody>
          <a:bodyPr/>
          <a:lstStyle/>
          <a:p>
            <a:pPr marL="0" indent="0" algn="ctr">
              <a:spcBef>
                <a:spcPts val="0"/>
              </a:spcBef>
              <a:buNone/>
            </a:pPr>
            <a:r>
              <a:rPr lang="ru-RU" sz="2400" dirty="0" smtClean="0">
                <a:solidFill>
                  <a:schemeClr val="accent5">
                    <a:lumMod val="10000"/>
                  </a:schemeClr>
                </a:solidFill>
                <a:latin typeface="Monotype Corsiva" pitchFamily="66" charset="0"/>
              </a:rPr>
              <a:t>  Текст</a:t>
            </a:r>
          </a:p>
          <a:p>
            <a:pPr marL="0" indent="0">
              <a:spcBef>
                <a:spcPts val="0"/>
              </a:spcBef>
              <a:buNone/>
            </a:pPr>
            <a:r>
              <a:rPr lang="ru-RU" sz="2400" dirty="0">
                <a:solidFill>
                  <a:schemeClr val="accent5">
                    <a:lumMod val="10000"/>
                  </a:schemeClr>
                </a:solidFill>
                <a:latin typeface="Monotype Corsiva" pitchFamily="66" charset="0"/>
              </a:rPr>
              <a:t>(1)Иногда ночью в нашем доме раздавались звонки. (2)Звонили из других городов бывшие папины пациенты.</a:t>
            </a:r>
          </a:p>
          <a:p>
            <a:pPr marL="0" indent="0">
              <a:spcBef>
                <a:spcPts val="0"/>
              </a:spcBef>
              <a:buNone/>
            </a:pPr>
            <a:r>
              <a:rPr lang="ru-RU" sz="2400" dirty="0">
                <a:solidFill>
                  <a:schemeClr val="accent5">
                    <a:lumMod val="10000"/>
                  </a:schemeClr>
                </a:solidFill>
                <a:latin typeface="Monotype Corsiva" pitchFamily="66" charset="0"/>
              </a:rPr>
              <a:t>(З)Однажды, когда в очередной раз ночью позвонили, пала сказал в трубку:</a:t>
            </a:r>
          </a:p>
          <a:p>
            <a:pPr marL="0" indent="0">
              <a:spcBef>
                <a:spcPts val="0"/>
              </a:spcBef>
              <a:buNone/>
            </a:pPr>
            <a:r>
              <a:rPr lang="ru-RU" sz="2400" dirty="0" smtClean="0">
                <a:solidFill>
                  <a:schemeClr val="accent5">
                    <a:lumMod val="10000"/>
                  </a:schemeClr>
                </a:solidFill>
                <a:latin typeface="Monotype Corsiva" pitchFamily="66" charset="0"/>
              </a:rPr>
              <a:t>— 4)Ну </a:t>
            </a:r>
            <a:r>
              <a:rPr lang="ru-RU" sz="2400" dirty="0">
                <a:solidFill>
                  <a:schemeClr val="accent5">
                    <a:lumMod val="10000"/>
                  </a:schemeClr>
                </a:solidFill>
                <a:latin typeface="Monotype Corsiva" pitchFamily="66" charset="0"/>
              </a:rPr>
              <a:t>что за вопрос?! (5)Пусть мальчик приезжает... (б)Остановится прямо у нас. (7)Я покажу его специалистам.</a:t>
            </a:r>
          </a:p>
          <a:p>
            <a:pPr marL="0" indent="0">
              <a:spcBef>
                <a:spcPts val="0"/>
              </a:spcBef>
              <a:buNone/>
            </a:pPr>
            <a:r>
              <a:rPr lang="ru-RU" sz="2400" dirty="0">
                <a:solidFill>
                  <a:schemeClr val="accent5">
                    <a:lumMod val="10000"/>
                  </a:schemeClr>
                </a:solidFill>
                <a:latin typeface="Monotype Corsiva" pitchFamily="66" charset="0"/>
              </a:rPr>
              <a:t>(8)Утром мама спросила:</a:t>
            </a:r>
          </a:p>
          <a:p>
            <a:pPr marL="0" indent="0">
              <a:spcBef>
                <a:spcPts val="0"/>
              </a:spcBef>
              <a:buNone/>
            </a:pPr>
            <a:r>
              <a:rPr lang="ru-RU" sz="2400" dirty="0" smtClean="0">
                <a:solidFill>
                  <a:schemeClr val="accent5">
                    <a:lumMod val="10000"/>
                  </a:schemeClr>
                </a:solidFill>
                <a:latin typeface="Monotype Corsiva" pitchFamily="66" charset="0"/>
              </a:rPr>
              <a:t>— (</a:t>
            </a:r>
            <a:r>
              <a:rPr lang="ru-RU" sz="2400" dirty="0">
                <a:solidFill>
                  <a:schemeClr val="accent5">
                    <a:lumMod val="10000"/>
                  </a:schemeClr>
                </a:solidFill>
                <a:latin typeface="Monotype Corsiva" pitchFamily="66" charset="0"/>
              </a:rPr>
              <a:t>9)А кто эта женщина, которая звонила тебе?</a:t>
            </a:r>
          </a:p>
          <a:p>
            <a:pPr marL="0" indent="0">
              <a:spcBef>
                <a:spcPts val="0"/>
              </a:spcBef>
              <a:buNone/>
            </a:pPr>
            <a:r>
              <a:rPr lang="ru-RU" sz="2400" dirty="0">
                <a:solidFill>
                  <a:schemeClr val="accent5">
                    <a:lumMod val="10000"/>
                  </a:schemeClr>
                </a:solidFill>
                <a:latin typeface="Monotype Corsiva" pitchFamily="66" charset="0"/>
              </a:rPr>
              <a:t>—	</a:t>
            </a:r>
            <a:r>
              <a:rPr lang="ru-RU" sz="2400" dirty="0" smtClean="0">
                <a:solidFill>
                  <a:schemeClr val="accent5">
                    <a:lumMod val="10000"/>
                  </a:schemeClr>
                </a:solidFill>
                <a:latin typeface="Monotype Corsiva" pitchFamily="66" charset="0"/>
              </a:rPr>
              <a:t>(10)Дальняя </a:t>
            </a:r>
            <a:r>
              <a:rPr lang="ru-RU" sz="2400" dirty="0">
                <a:solidFill>
                  <a:schemeClr val="accent5">
                    <a:lumMod val="10000"/>
                  </a:schemeClr>
                </a:solidFill>
                <a:latin typeface="Monotype Corsiva" pitchFamily="66" charset="0"/>
              </a:rPr>
              <a:t>родственница.</a:t>
            </a:r>
          </a:p>
          <a:p>
            <a:pPr marL="0" indent="0">
              <a:spcBef>
                <a:spcPts val="0"/>
              </a:spcBef>
              <a:buNone/>
            </a:pPr>
            <a:r>
              <a:rPr lang="ru-RU" sz="2400" dirty="0">
                <a:solidFill>
                  <a:schemeClr val="accent5">
                    <a:lumMod val="10000"/>
                  </a:schemeClr>
                </a:solidFill>
                <a:latin typeface="Monotype Corsiva" pitchFamily="66" charset="0"/>
              </a:rPr>
              <a:t>—	(11)Но кем она всё же тебе приходится?</a:t>
            </a:r>
          </a:p>
          <a:p>
            <a:pPr marL="0" indent="0">
              <a:spcBef>
                <a:spcPts val="0"/>
              </a:spcBef>
              <a:buNone/>
            </a:pPr>
            <a:r>
              <a:rPr lang="ru-RU" sz="2400" dirty="0">
                <a:solidFill>
                  <a:schemeClr val="accent5">
                    <a:lumMod val="10000"/>
                  </a:schemeClr>
                </a:solidFill>
                <a:latin typeface="Monotype Corsiva" pitchFamily="66" charset="0"/>
              </a:rPr>
              <a:t>(12)Папа думал в течение всего завтрака, но так и не вспомнил. (13)Мальчик </a:t>
            </a:r>
            <a:r>
              <a:rPr lang="ru-RU" sz="2400" dirty="0" err="1">
                <a:solidFill>
                  <a:schemeClr val="accent5">
                    <a:lumMod val="10000"/>
                  </a:schemeClr>
                </a:solidFill>
                <a:latin typeface="Monotype Corsiva" pitchFamily="66" charset="0"/>
              </a:rPr>
              <a:t>прие</a:t>
            </a:r>
            <a:r>
              <a:rPr lang="ru-RU" sz="2400" dirty="0">
                <a:solidFill>
                  <a:schemeClr val="accent5">
                    <a:lumMod val="10000"/>
                  </a:schemeClr>
                </a:solidFill>
                <a:latin typeface="Monotype Corsiva" pitchFamily="66" charset="0"/>
              </a:rPr>
              <a:t>-хал через три дня. (14)Это был мужчина лет тридцати. (15)Приезжего звали Игнатий.</a:t>
            </a:r>
          </a:p>
          <a:p>
            <a:pPr marL="0" indent="0">
              <a:spcBef>
                <a:spcPts val="0"/>
              </a:spcBef>
              <a:buNone/>
            </a:pPr>
            <a:r>
              <a:rPr lang="ru-RU" sz="2400" dirty="0">
                <a:solidFill>
                  <a:schemeClr val="accent5">
                    <a:lumMod val="10000"/>
                  </a:schemeClr>
                </a:solidFill>
                <a:latin typeface="Monotype Corsiva" pitchFamily="66" charset="0"/>
              </a:rPr>
              <a:t>—	(16)Я бы, поверьте, не отважился к вам вторгаться, — сказал приезжий. — (17)Если бы они не сказали ей, моей матери, про этот свой «предполагаемый диагноз». </a:t>
            </a:r>
          </a:p>
        </p:txBody>
      </p:sp>
    </p:spTree>
    <p:extLst>
      <p:ext uri="{BB962C8B-B14F-4D97-AF65-F5344CB8AC3E}">
        <p14:creationId xmlns:p14="http://schemas.microsoft.com/office/powerpoint/2010/main" val="923725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16632"/>
            <a:ext cx="8640960" cy="6192688"/>
          </a:xfrm>
        </p:spPr>
        <p:txBody>
          <a:bodyPr/>
          <a:lstStyle/>
          <a:p>
            <a:pPr marL="0" indent="0">
              <a:spcBef>
                <a:spcPts val="0"/>
              </a:spcBef>
              <a:buNone/>
            </a:pPr>
            <a:endParaRPr lang="ru-RU" sz="2400" dirty="0" smtClean="0">
              <a:solidFill>
                <a:schemeClr val="accent5">
                  <a:lumMod val="10000"/>
                </a:schemeClr>
              </a:solidFill>
              <a:latin typeface="Monotype Corsiva" pitchFamily="66" charset="0"/>
            </a:endParaRPr>
          </a:p>
          <a:p>
            <a:pPr marL="0" indent="0">
              <a:spcBef>
                <a:spcPts val="0"/>
              </a:spcBef>
              <a:buNone/>
            </a:pPr>
            <a:r>
              <a:rPr lang="ru-RU" sz="2400" dirty="0" smtClean="0">
                <a:solidFill>
                  <a:schemeClr val="accent5">
                    <a:lumMod val="10000"/>
                  </a:schemeClr>
                </a:solidFill>
                <a:latin typeface="Monotype Corsiva" pitchFamily="66" charset="0"/>
              </a:rPr>
              <a:t>(</a:t>
            </a:r>
            <a:r>
              <a:rPr lang="ru-RU" sz="2400" dirty="0">
                <a:solidFill>
                  <a:schemeClr val="accent5">
                    <a:lumMod val="10000"/>
                  </a:schemeClr>
                </a:solidFill>
                <a:latin typeface="Monotype Corsiva" pitchFamily="66" charset="0"/>
              </a:rPr>
              <a:t>18)Теперь она не будет ни спать, ни есть. (19)Я должен немедленно доказать ей, что «предполагаемый диагноз» предположили напрасно, что всё будет хорошо</a:t>
            </a:r>
            <a:r>
              <a:rPr lang="ru-RU" sz="2400" dirty="0" smtClean="0">
                <a:solidFill>
                  <a:schemeClr val="accent5">
                    <a:lumMod val="10000"/>
                  </a:schemeClr>
                </a:solidFill>
                <a:latin typeface="Monotype Corsiva" pitchFamily="66" charset="0"/>
              </a:rPr>
              <a:t>.</a:t>
            </a:r>
          </a:p>
          <a:p>
            <a:pPr marL="0" indent="0">
              <a:spcBef>
                <a:spcPts val="0"/>
              </a:spcBef>
              <a:buNone/>
            </a:pPr>
            <a:r>
              <a:rPr lang="ru-RU" sz="2400" dirty="0">
                <a:solidFill>
                  <a:schemeClr val="accent5">
                    <a:lumMod val="10000"/>
                  </a:schemeClr>
                </a:solidFill>
                <a:latin typeface="Monotype Corsiva" pitchFamily="66" charset="0"/>
              </a:rPr>
              <a:t>(20)На следующий день рано утром папа повёл Игнатия к себе в больницу.</a:t>
            </a:r>
          </a:p>
          <a:p>
            <a:pPr marL="0" indent="0">
              <a:spcBef>
                <a:spcPts val="0"/>
              </a:spcBef>
              <a:buNone/>
            </a:pPr>
            <a:r>
              <a:rPr lang="ru-RU" sz="2400" dirty="0">
                <a:solidFill>
                  <a:schemeClr val="accent5">
                    <a:lumMod val="10000"/>
                  </a:schemeClr>
                </a:solidFill>
                <a:latin typeface="Monotype Corsiva" pitchFamily="66" charset="0"/>
              </a:rPr>
              <a:t>—	(21)Вечером вы узнаете о результатах, — сказал нам папа.</a:t>
            </a:r>
          </a:p>
          <a:p>
            <a:pPr marL="0" indent="0">
              <a:spcBef>
                <a:spcPts val="0"/>
              </a:spcBef>
              <a:buNone/>
            </a:pPr>
            <a:r>
              <a:rPr lang="ru-RU" sz="2400" dirty="0">
                <a:solidFill>
                  <a:schemeClr val="accent5">
                    <a:lumMod val="10000"/>
                  </a:schemeClr>
                </a:solidFill>
                <a:latin typeface="Monotype Corsiva" pitchFamily="66" charset="0"/>
              </a:rPr>
              <a:t>—	(22)Нет, дорогой, позвони мне на работу, — сказала мама. — (23)Если я вдруг выйду из комнаты, передай: всё хорошо. </a:t>
            </a:r>
          </a:p>
          <a:p>
            <a:pPr marL="0" indent="0">
              <a:spcBef>
                <a:spcPts val="0"/>
              </a:spcBef>
              <a:buNone/>
            </a:pPr>
            <a:r>
              <a:rPr lang="ru-RU" sz="2400" dirty="0">
                <a:solidFill>
                  <a:schemeClr val="accent5">
                    <a:lumMod val="10000"/>
                  </a:schemeClr>
                </a:solidFill>
                <a:latin typeface="Monotype Corsiva" pitchFamily="66" charset="0"/>
              </a:rPr>
              <a:t>—	(24)Или всё плохо, — бодро сказал Игнатий.</a:t>
            </a:r>
          </a:p>
          <a:p>
            <a:pPr marL="0" indent="0">
              <a:spcBef>
                <a:spcPts val="0"/>
              </a:spcBef>
              <a:buNone/>
            </a:pPr>
            <a:r>
              <a:rPr lang="ru-RU" sz="2400" dirty="0">
                <a:solidFill>
                  <a:schemeClr val="accent5">
                    <a:lumMod val="10000"/>
                  </a:schemeClr>
                </a:solidFill>
                <a:latin typeface="Monotype Corsiva" pitchFamily="66" charset="0"/>
              </a:rPr>
              <a:t>—	(25)Это исключается! — тихо сказала мама. — (26)Я уверена...</a:t>
            </a:r>
          </a:p>
          <a:p>
            <a:pPr marL="0" indent="0">
              <a:spcBef>
                <a:spcPts val="0"/>
              </a:spcBef>
              <a:buNone/>
            </a:pPr>
            <a:r>
              <a:rPr lang="ru-RU" sz="2400" dirty="0">
                <a:solidFill>
                  <a:schemeClr val="accent5">
                    <a:lumMod val="10000"/>
                  </a:schemeClr>
                </a:solidFill>
                <a:latin typeface="Monotype Corsiva" pitchFamily="66" charset="0"/>
              </a:rPr>
              <a:t>—	(27)Мне тоже сообщите, пожалуйста, — попросил я.</a:t>
            </a:r>
          </a:p>
          <a:p>
            <a:pPr marL="0" indent="0">
              <a:spcBef>
                <a:spcPts val="0"/>
              </a:spcBef>
              <a:buNone/>
            </a:pPr>
            <a:r>
              <a:rPr lang="ru-RU" sz="2400" dirty="0">
                <a:solidFill>
                  <a:schemeClr val="accent5">
                    <a:lumMod val="10000"/>
                  </a:schemeClr>
                </a:solidFill>
                <a:latin typeface="Monotype Corsiva" pitchFamily="66" charset="0"/>
              </a:rPr>
              <a:t>28)После пятого урока у меня был фотокружок, но я не остался. (29)Бабушка обычно приходит помогать маме по вечерам. (30)А тут пришла днём и, забыв раздеться, стала вытирать тряпкой телефон, потом круглый деревянный столик, на котором он стоит. 31)А потом всё, что находится в коридоре возле столика. </a:t>
            </a:r>
          </a:p>
        </p:txBody>
      </p:sp>
    </p:spTree>
    <p:extLst>
      <p:ext uri="{BB962C8B-B14F-4D97-AF65-F5344CB8AC3E}">
        <p14:creationId xmlns:p14="http://schemas.microsoft.com/office/powerpoint/2010/main" val="18595756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spcBef>
                <a:spcPts val="0"/>
              </a:spcBef>
              <a:buNone/>
            </a:pPr>
            <a:r>
              <a:rPr lang="ru-RU" sz="2400" dirty="0">
                <a:solidFill>
                  <a:schemeClr val="accent5">
                    <a:lumMod val="10000"/>
                  </a:schemeClr>
                </a:solidFill>
                <a:latin typeface="Monotype Corsiva" pitchFamily="66" charset="0"/>
              </a:rPr>
              <a:t>(32)Наконец мы дождались: позвонил папа. (ЗЗ)Обычно бабушка не любит, когда я вмешиваюсь в дела взрослых. (34}Но тут она сама стала передавать мне каждую папину фразу.</a:t>
            </a:r>
          </a:p>
          <a:p>
            <a:pPr marL="0" indent="0">
              <a:spcBef>
                <a:spcPts val="0"/>
              </a:spcBef>
              <a:buNone/>
            </a:pPr>
            <a:r>
              <a:rPr lang="ru-RU" sz="2400" dirty="0">
                <a:solidFill>
                  <a:schemeClr val="accent5">
                    <a:lumMod val="10000"/>
                  </a:schemeClr>
                </a:solidFill>
                <a:latin typeface="Monotype Corsiva" pitchFamily="66" charset="0"/>
              </a:rPr>
              <a:t>—	(35)«Этого диагноза у Игнатия нет. (</a:t>
            </a:r>
            <a:r>
              <a:rPr lang="ru-RU" sz="2400" dirty="0" smtClean="0">
                <a:solidFill>
                  <a:schemeClr val="accent5">
                    <a:lumMod val="10000"/>
                  </a:schemeClr>
                </a:solidFill>
                <a:latin typeface="Monotype Corsiva" pitchFamily="66" charset="0"/>
              </a:rPr>
              <a:t>З6)Точно </a:t>
            </a:r>
            <a:r>
              <a:rPr lang="ru-RU" sz="2400" dirty="0">
                <a:solidFill>
                  <a:schemeClr val="accent5">
                    <a:lumMod val="10000"/>
                  </a:schemeClr>
                </a:solidFill>
                <a:latin typeface="Monotype Corsiva" pitchFamily="66" charset="0"/>
              </a:rPr>
              <a:t>установили. (37)Он болен </a:t>
            </a:r>
            <a:r>
              <a:rPr lang="ru-RU" sz="2400" dirty="0" smtClean="0">
                <a:solidFill>
                  <a:schemeClr val="accent5">
                    <a:lumMod val="10000"/>
                  </a:schemeClr>
                </a:solidFill>
                <a:latin typeface="Monotype Corsiva" pitchFamily="66" charset="0"/>
              </a:rPr>
              <a:t>серьёзно</a:t>
            </a:r>
            <a:r>
              <a:rPr lang="ru-RU" sz="2400" dirty="0">
                <a:solidFill>
                  <a:schemeClr val="accent5">
                    <a:lumMod val="10000"/>
                  </a:schemeClr>
                </a:solidFill>
                <a:latin typeface="Monotype Corsiva" pitchFamily="66" charset="0"/>
              </a:rPr>
              <a:t>. (38)Надо делать сложную операцию. (39)Но этого нет!» — повторила бабушка.</a:t>
            </a:r>
          </a:p>
          <a:p>
            <a:pPr marL="0" indent="0">
              <a:spcBef>
                <a:spcPts val="0"/>
              </a:spcBef>
              <a:buNone/>
            </a:pPr>
            <a:r>
              <a:rPr lang="ru-RU" sz="2400" dirty="0">
                <a:solidFill>
                  <a:schemeClr val="accent5">
                    <a:lumMod val="10000"/>
                  </a:schemeClr>
                </a:solidFill>
                <a:latin typeface="Monotype Corsiva" pitchFamily="66" charset="0"/>
              </a:rPr>
              <a:t>(40)Когда через полчаса раздались нетерпеливые звонки — слишком длинные и слишком короткие, я бросился в коридор и схватил трубку. (41)Мать Игнатия плакала на другом конце провода. (42)Тогда я радостно заорал:</a:t>
            </a:r>
          </a:p>
          <a:p>
            <a:pPr marL="0" indent="0">
              <a:spcBef>
                <a:spcPts val="0"/>
              </a:spcBef>
              <a:buNone/>
            </a:pPr>
            <a:r>
              <a:rPr lang="ru-RU" sz="2400" dirty="0">
                <a:solidFill>
                  <a:schemeClr val="accent5">
                    <a:lumMod val="10000"/>
                  </a:schemeClr>
                </a:solidFill>
                <a:latin typeface="Monotype Corsiva" pitchFamily="66" charset="0"/>
              </a:rPr>
              <a:t>—	(43)Он будет жив и здоров! (44)Этого у него нет. (45)Точно установили! (46)Этого нет. (47)Клянусь своим здоровьем! (48)В школе мы часто пишем сочинения на тему: «Кем быть?». (49)Чтобы не </a:t>
            </a:r>
            <a:r>
              <a:rPr lang="ru-RU" sz="2400" dirty="0" err="1">
                <a:solidFill>
                  <a:schemeClr val="accent5">
                    <a:lumMod val="10000"/>
                  </a:schemeClr>
                </a:solidFill>
                <a:latin typeface="Monotype Corsiva" pitchFamily="66" charset="0"/>
              </a:rPr>
              <a:t>повто-ряться</a:t>
            </a:r>
            <a:r>
              <a:rPr lang="ru-RU" sz="2400" dirty="0">
                <a:solidFill>
                  <a:schemeClr val="accent5">
                    <a:lumMod val="10000"/>
                  </a:schemeClr>
                </a:solidFill>
                <a:latin typeface="Monotype Corsiva" pitchFamily="66" charset="0"/>
              </a:rPr>
              <a:t>, я один раз написал, что мне очень хочется стать отважным геологом, в другой раз — что хочется стать уверенным в себе биологом, а в третий — что отважным  </a:t>
            </a:r>
            <a:r>
              <a:rPr lang="ru-RU" sz="2400" dirty="0" smtClean="0">
                <a:solidFill>
                  <a:schemeClr val="accent5">
                    <a:lumMod val="10000"/>
                  </a:schemeClr>
                </a:solidFill>
                <a:latin typeface="Monotype Corsiva" pitchFamily="66" charset="0"/>
              </a:rPr>
              <a:t>космонавтом</a:t>
            </a:r>
            <a:r>
              <a:rPr lang="ru-RU" sz="2400" dirty="0">
                <a:solidFill>
                  <a:schemeClr val="accent5">
                    <a:lumMod val="10000"/>
                  </a:schemeClr>
                </a:solidFill>
                <a:latin typeface="Monotype Corsiva" pitchFamily="66" charset="0"/>
              </a:rPr>
              <a:t>.  (50)Но  на самом  деле  я  ещё  не  выбрал профессии.</a:t>
            </a:r>
          </a:p>
          <a:p>
            <a:pPr marL="0" indent="0">
              <a:spcBef>
                <a:spcPts val="0"/>
              </a:spcBef>
              <a:buNone/>
            </a:pPr>
            <a:endParaRPr lang="ru-RU" sz="2400" dirty="0">
              <a:solidFill>
                <a:schemeClr val="accent5">
                  <a:lumMod val="10000"/>
                </a:schemeClr>
              </a:solidFill>
              <a:latin typeface="Monotype Corsiva" pitchFamily="66" charset="0"/>
            </a:endParaRPr>
          </a:p>
          <a:p>
            <a:pPr marL="0" indent="0">
              <a:spcBef>
                <a:spcPts val="0"/>
              </a:spcBef>
              <a:buNone/>
            </a:pPr>
            <a:endParaRPr lang="ru-RU" sz="2400" dirty="0">
              <a:solidFill>
                <a:schemeClr val="accent5">
                  <a:lumMod val="10000"/>
                </a:schemeClr>
              </a:solidFill>
              <a:latin typeface="Monotype Corsiva" pitchFamily="66" charset="0"/>
            </a:endParaRPr>
          </a:p>
        </p:txBody>
      </p:sp>
    </p:spTree>
    <p:extLst>
      <p:ext uri="{BB962C8B-B14F-4D97-AF65-F5344CB8AC3E}">
        <p14:creationId xmlns:p14="http://schemas.microsoft.com/office/powerpoint/2010/main" val="26778787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spcBef>
                <a:spcPts val="0"/>
              </a:spcBef>
              <a:buNone/>
            </a:pPr>
            <a:r>
              <a:rPr lang="ru-RU" sz="2400" dirty="0">
                <a:solidFill>
                  <a:schemeClr val="accent5">
                    <a:lumMod val="10000"/>
                  </a:schemeClr>
                </a:solidFill>
                <a:latin typeface="Monotype Corsiva" pitchFamily="66" charset="0"/>
              </a:rPr>
              <a:t>(51)В тот день мне тоже было неясно, кем я в будущем стану. (52)«Но как это </a:t>
            </a:r>
            <a:r>
              <a:rPr lang="ru-RU" sz="2400" dirty="0" smtClean="0">
                <a:solidFill>
                  <a:schemeClr val="accent5">
                    <a:lumMod val="10000"/>
                  </a:schemeClr>
                </a:solidFill>
                <a:latin typeface="Monotype Corsiva" pitchFamily="66" charset="0"/>
              </a:rPr>
              <a:t>здорово</a:t>
            </a:r>
            <a:r>
              <a:rPr lang="ru-RU" sz="2400" dirty="0">
                <a:solidFill>
                  <a:schemeClr val="accent5">
                    <a:lumMod val="10000"/>
                  </a:schemeClr>
                </a:solidFill>
                <a:latin typeface="Monotype Corsiva" pitchFamily="66" charset="0"/>
              </a:rPr>
              <a:t>, — думал я, — выйти из операционной, увидеть глаза матери, которые </a:t>
            </a:r>
            <a:r>
              <a:rPr lang="ru-RU" sz="2400" dirty="0" smtClean="0">
                <a:solidFill>
                  <a:schemeClr val="accent5">
                    <a:lumMod val="10000"/>
                  </a:schemeClr>
                </a:solidFill>
                <a:latin typeface="Monotype Corsiva" pitchFamily="66" charset="0"/>
              </a:rPr>
              <a:t>остановились </a:t>
            </a:r>
            <a:r>
              <a:rPr lang="ru-RU" sz="2400" dirty="0">
                <a:solidFill>
                  <a:schemeClr val="accent5">
                    <a:lumMod val="10000"/>
                  </a:schemeClr>
                </a:solidFill>
                <a:latin typeface="Monotype Corsiva" pitchFamily="66" charset="0"/>
              </a:rPr>
              <a:t>от страха и ожидания, устало так улыбнуться и тихо сказать: (53)"Он будет жив... и здоров. (54) Не волнуйтесь..."».</a:t>
            </a:r>
          </a:p>
          <a:p>
            <a:pPr marL="0" indent="0" algn="r">
              <a:spcBef>
                <a:spcPts val="0"/>
              </a:spcBef>
              <a:buNone/>
            </a:pPr>
            <a:r>
              <a:rPr lang="ru-RU" sz="2400" dirty="0">
                <a:solidFill>
                  <a:schemeClr val="accent5">
                    <a:lumMod val="10000"/>
                  </a:schemeClr>
                </a:solidFill>
                <a:latin typeface="Monotype Corsiva" pitchFamily="66" charset="0"/>
              </a:rPr>
              <a:t>(По А. Алексину)*</a:t>
            </a:r>
          </a:p>
          <a:p>
            <a:pPr marL="0" indent="0">
              <a:spcBef>
                <a:spcPts val="0"/>
              </a:spcBef>
              <a:buNone/>
            </a:pPr>
            <a:endParaRPr lang="ru-RU" sz="2400" dirty="0" smtClean="0">
              <a:solidFill>
                <a:schemeClr val="accent5">
                  <a:lumMod val="10000"/>
                </a:schemeClr>
              </a:solidFill>
              <a:latin typeface="Monotype Corsiva" pitchFamily="66" charset="0"/>
            </a:endParaRPr>
          </a:p>
          <a:p>
            <a:pPr marL="0" indent="0">
              <a:spcBef>
                <a:spcPts val="0"/>
              </a:spcBef>
              <a:buNone/>
            </a:pPr>
            <a:endParaRPr lang="ru-RU" sz="2400" dirty="0" smtClean="0">
              <a:solidFill>
                <a:schemeClr val="accent5">
                  <a:lumMod val="10000"/>
                </a:schemeClr>
              </a:solidFill>
              <a:latin typeface="Monotype Corsiva" pitchFamily="66" charset="0"/>
            </a:endParaRPr>
          </a:p>
          <a:p>
            <a:pPr marL="0" indent="0">
              <a:spcBef>
                <a:spcPts val="0"/>
              </a:spcBef>
              <a:buNone/>
            </a:pPr>
            <a:r>
              <a:rPr lang="ru-RU" sz="2400" b="1" i="1" dirty="0" smtClean="0">
                <a:solidFill>
                  <a:schemeClr val="accent5">
                    <a:lumMod val="10000"/>
                  </a:schemeClr>
                </a:solidFill>
                <a:latin typeface="Monotype Corsiva" pitchFamily="66" charset="0"/>
              </a:rPr>
              <a:t>* </a:t>
            </a:r>
            <a:r>
              <a:rPr lang="ru-RU" sz="2400" b="1" i="1" dirty="0">
                <a:solidFill>
                  <a:schemeClr val="accent5">
                    <a:lumMod val="10000"/>
                  </a:schemeClr>
                </a:solidFill>
                <a:latin typeface="Monotype Corsiva" pitchFamily="66" charset="0"/>
              </a:rPr>
              <a:t>Алексин Анатолий Георгиевич (род. в 1924 г.) — писатель, драматург, </a:t>
            </a:r>
            <a:r>
              <a:rPr lang="ru-RU" sz="2400" b="1" i="1" dirty="0" smtClean="0">
                <a:solidFill>
                  <a:schemeClr val="accent5">
                    <a:lumMod val="10000"/>
                  </a:schemeClr>
                </a:solidFill>
                <a:latin typeface="Monotype Corsiva" pitchFamily="66" charset="0"/>
              </a:rPr>
              <a:t>общественный </a:t>
            </a:r>
            <a:r>
              <a:rPr lang="ru-RU" sz="2400" b="1" i="1" dirty="0">
                <a:solidFill>
                  <a:schemeClr val="accent5">
                    <a:lumMod val="10000"/>
                  </a:schemeClr>
                </a:solidFill>
                <a:latin typeface="Monotype Corsiva" pitchFamily="66" charset="0"/>
              </a:rPr>
              <a:t>деятель. По произведениям А. Алексина сняты кинофильмы, пьесы автора ставятся во многих театрах страны и за рубежом.</a:t>
            </a:r>
          </a:p>
          <a:p>
            <a:pPr marL="0" indent="0">
              <a:spcBef>
                <a:spcPts val="0"/>
              </a:spcBef>
              <a:buNone/>
            </a:pPr>
            <a:endParaRPr lang="ru-RU" sz="2400" dirty="0">
              <a:solidFill>
                <a:schemeClr val="accent5">
                  <a:lumMod val="10000"/>
                </a:schemeClr>
              </a:solidFill>
              <a:latin typeface="Monotype Corsiva" pitchFamily="66" charset="0"/>
            </a:endParaRPr>
          </a:p>
          <a:p>
            <a:pPr marL="0" indent="0">
              <a:spcBef>
                <a:spcPts val="0"/>
              </a:spcBef>
              <a:buNone/>
            </a:pPr>
            <a:endParaRPr lang="ru-RU" sz="2400" dirty="0">
              <a:solidFill>
                <a:schemeClr val="accent5">
                  <a:lumMod val="10000"/>
                </a:schemeClr>
              </a:solidFill>
              <a:latin typeface="Monotype Corsiva" pitchFamily="66" charset="0"/>
            </a:endParaRPr>
          </a:p>
        </p:txBody>
      </p:sp>
    </p:spTree>
    <p:extLst>
      <p:ext uri="{BB962C8B-B14F-4D97-AF65-F5344CB8AC3E}">
        <p14:creationId xmlns:p14="http://schemas.microsoft.com/office/powerpoint/2010/main" val="22301452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spcBef>
                <a:spcPts val="0"/>
              </a:spcBef>
              <a:buNone/>
            </a:pPr>
            <a:r>
              <a:rPr lang="ru-RU" sz="2000" b="1" i="1" dirty="0">
                <a:solidFill>
                  <a:schemeClr val="accent5">
                    <a:lumMod val="10000"/>
                  </a:schemeClr>
                </a:solidFill>
              </a:rPr>
              <a:t>Напишите сочинение-рассуждение, раскрывая смысл высказывания русского филолога Л. В. Успенского: «В языке есть… слова. В языке есть… грамматика. Это – те способы, которыми язык пользуется, чтобы строить предложения».  </a:t>
            </a:r>
          </a:p>
          <a:p>
            <a:pPr marL="0" indent="0">
              <a:spcBef>
                <a:spcPts val="0"/>
              </a:spcBef>
              <a:buNone/>
            </a:pPr>
            <a:endParaRPr lang="ru-RU" sz="2400" dirty="0">
              <a:solidFill>
                <a:schemeClr val="accent5">
                  <a:lumMod val="10000"/>
                </a:schemeClr>
              </a:solidFill>
              <a:latin typeface="Monotype Corsiva" pitchFamily="66" charset="0"/>
            </a:endParaRPr>
          </a:p>
          <a:p>
            <a:pPr marL="0" indent="0">
              <a:spcBef>
                <a:spcPts val="0"/>
              </a:spcBef>
              <a:buNone/>
            </a:pPr>
            <a:r>
              <a:rPr lang="ru-RU" sz="2400" dirty="0">
                <a:solidFill>
                  <a:schemeClr val="accent5">
                    <a:lumMod val="10000"/>
                  </a:schemeClr>
                </a:solidFill>
                <a:latin typeface="Monotype Corsiva" pitchFamily="66" charset="0"/>
              </a:rPr>
              <a:t> </a:t>
            </a:r>
            <a:r>
              <a:rPr lang="ru-RU" sz="2400" dirty="0" smtClean="0">
                <a:solidFill>
                  <a:schemeClr val="accent5">
                    <a:lumMod val="10000"/>
                  </a:schemeClr>
                </a:solidFill>
                <a:latin typeface="Monotype Corsiva" pitchFamily="66" charset="0"/>
              </a:rPr>
              <a:t>    </a:t>
            </a:r>
            <a:r>
              <a:rPr lang="ru-RU" sz="2800" dirty="0" err="1" smtClean="0">
                <a:solidFill>
                  <a:schemeClr val="accent5">
                    <a:lumMod val="10000"/>
                  </a:schemeClr>
                </a:solidFill>
                <a:latin typeface="Monotype Corsiva" pitchFamily="66" charset="0"/>
              </a:rPr>
              <a:t>Л.В.Успенский</a:t>
            </a:r>
            <a:r>
              <a:rPr lang="ru-RU" sz="2800" dirty="0">
                <a:solidFill>
                  <a:schemeClr val="accent5">
                    <a:lumMod val="10000"/>
                  </a:schemeClr>
                </a:solidFill>
                <a:latin typeface="Monotype Corsiva" pitchFamily="66" charset="0"/>
              </a:rPr>
              <a:t>, на мой взгляд, говорит о единстве содержания и формы языка. Слова называют предмет, его признак или действие, а грамматика позволяет создать связное высказывание, текст</a:t>
            </a:r>
            <a:r>
              <a:rPr lang="ru-RU" sz="2800" dirty="0" smtClean="0">
                <a:solidFill>
                  <a:schemeClr val="accent5">
                    <a:lumMod val="10000"/>
                  </a:schemeClr>
                </a:solidFill>
                <a:latin typeface="Monotype Corsiva" pitchFamily="66" charset="0"/>
              </a:rPr>
              <a:t>.</a:t>
            </a:r>
            <a:endParaRPr lang="ru-RU" sz="2800" dirty="0">
              <a:solidFill>
                <a:schemeClr val="accent5">
                  <a:lumMod val="10000"/>
                </a:schemeClr>
              </a:solidFill>
              <a:latin typeface="Monotype Corsiva" pitchFamily="66" charset="0"/>
            </a:endParaRPr>
          </a:p>
          <a:p>
            <a:pPr marL="0" indent="0">
              <a:spcBef>
                <a:spcPts val="0"/>
              </a:spcBef>
              <a:buNone/>
            </a:pPr>
            <a:r>
              <a:rPr lang="ru-RU" sz="2800" dirty="0">
                <a:solidFill>
                  <a:schemeClr val="accent5">
                    <a:lumMod val="10000"/>
                  </a:schemeClr>
                </a:solidFill>
                <a:latin typeface="Monotype Corsiva" pitchFamily="66" charset="0"/>
              </a:rPr>
              <a:t> </a:t>
            </a:r>
            <a:r>
              <a:rPr lang="ru-RU" sz="2800" dirty="0" smtClean="0">
                <a:solidFill>
                  <a:schemeClr val="accent5">
                    <a:lumMod val="10000"/>
                  </a:schemeClr>
                </a:solidFill>
                <a:latin typeface="Monotype Corsiva" pitchFamily="66" charset="0"/>
              </a:rPr>
              <a:t>   Так</a:t>
            </a:r>
            <a:r>
              <a:rPr lang="ru-RU" sz="2800" dirty="0">
                <a:solidFill>
                  <a:schemeClr val="accent5">
                    <a:lumMod val="10000"/>
                  </a:schemeClr>
                </a:solidFill>
                <a:latin typeface="Monotype Corsiva" pitchFamily="66" charset="0"/>
              </a:rPr>
              <a:t>, предложение 16 состоит из десяти отдельных слов, называющих или указывающих на субъект ("я", "приезжий") и его действия. Каждое пятое слово в предложении относится к высокой лексике ( «отважился», «вторгаться»), позволяя представить нам незнакомца как человека интеллигентного, обладающего правильной литературной речью.</a:t>
            </a:r>
          </a:p>
          <a:p>
            <a:pPr marL="0" indent="0">
              <a:spcBef>
                <a:spcPts val="0"/>
              </a:spcBef>
              <a:buNone/>
            </a:pPr>
            <a:endParaRPr lang="ru-RU" sz="2400" dirty="0">
              <a:solidFill>
                <a:schemeClr val="accent5">
                  <a:lumMod val="10000"/>
                </a:schemeClr>
              </a:solidFill>
              <a:latin typeface="Monotype Corsiva" pitchFamily="66" charset="0"/>
            </a:endParaRPr>
          </a:p>
          <a:p>
            <a:pPr marL="0" indent="0">
              <a:spcBef>
                <a:spcPts val="0"/>
              </a:spcBef>
              <a:buNone/>
            </a:pPr>
            <a:r>
              <a:rPr lang="ru-RU" sz="2400" dirty="0">
                <a:solidFill>
                  <a:schemeClr val="accent5">
                    <a:lumMod val="10000"/>
                  </a:schemeClr>
                </a:solidFill>
                <a:latin typeface="Monotype Corsiva" pitchFamily="66" charset="0"/>
              </a:rPr>
              <a:t> </a:t>
            </a:r>
          </a:p>
        </p:txBody>
      </p:sp>
    </p:spTree>
    <p:extLst>
      <p:ext uri="{BB962C8B-B14F-4D97-AF65-F5344CB8AC3E}">
        <p14:creationId xmlns:p14="http://schemas.microsoft.com/office/powerpoint/2010/main" val="21633443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spcBef>
                <a:spcPts val="0"/>
              </a:spcBef>
              <a:buNone/>
            </a:pPr>
            <a:r>
              <a:rPr lang="ru-RU" sz="2400" dirty="0" smtClean="0">
                <a:solidFill>
                  <a:schemeClr val="accent5">
                    <a:lumMod val="10000"/>
                  </a:schemeClr>
                </a:solidFill>
                <a:latin typeface="Monotype Corsiva" pitchFamily="66" charset="0"/>
              </a:rPr>
              <a:t>     Если </a:t>
            </a:r>
            <a:r>
              <a:rPr lang="ru-RU" sz="2400" dirty="0">
                <a:solidFill>
                  <a:schemeClr val="accent5">
                    <a:lumMod val="10000"/>
                  </a:schemeClr>
                </a:solidFill>
                <a:latin typeface="Monotype Corsiva" pitchFamily="66" charset="0"/>
              </a:rPr>
              <a:t>мы все эти слова напишем через запятую и в начальной форме, то получится бессмыслица. Но стоит употребить  все глаголы в необходимой форме, а местоимение «вы» поставить в дательный падеж - слова получат единый смысл, превратившись в предложение. </a:t>
            </a:r>
          </a:p>
          <a:p>
            <a:pPr marL="0" indent="0">
              <a:spcBef>
                <a:spcPts val="0"/>
              </a:spcBef>
              <a:buNone/>
            </a:pPr>
            <a:r>
              <a:rPr lang="ru-RU" sz="2400" dirty="0" smtClean="0">
                <a:solidFill>
                  <a:schemeClr val="accent5">
                    <a:lumMod val="10000"/>
                  </a:schemeClr>
                </a:solidFill>
                <a:latin typeface="Monotype Corsiva" pitchFamily="66" charset="0"/>
              </a:rPr>
              <a:t>      Играют </a:t>
            </a:r>
            <a:r>
              <a:rPr lang="ru-RU" sz="2400" dirty="0">
                <a:solidFill>
                  <a:schemeClr val="accent5">
                    <a:lumMod val="10000"/>
                  </a:schemeClr>
                </a:solidFill>
                <a:latin typeface="Monotype Corsiva" pitchFamily="66" charset="0"/>
              </a:rPr>
              <a:t>свою роль в превращении набора слов в синтаксическую конструкцию и знаки препинания. Так, три тире, имеющиеся в этом предложении, указывают на наличие реплики в диалоге, представляющем собой законченную мысль.</a:t>
            </a:r>
          </a:p>
          <a:p>
            <a:pPr marL="0" indent="0">
              <a:spcBef>
                <a:spcPts val="0"/>
              </a:spcBef>
              <a:buNone/>
            </a:pPr>
            <a:r>
              <a:rPr lang="ru-RU" sz="2400" dirty="0" smtClean="0">
                <a:solidFill>
                  <a:schemeClr val="accent5">
                    <a:lumMod val="10000"/>
                  </a:schemeClr>
                </a:solidFill>
                <a:latin typeface="Monotype Corsiva" pitchFamily="66" charset="0"/>
              </a:rPr>
              <a:t>      Таким </a:t>
            </a:r>
            <a:r>
              <a:rPr lang="ru-RU" sz="2400" dirty="0">
                <a:solidFill>
                  <a:schemeClr val="accent5">
                    <a:lumMod val="10000"/>
                  </a:schemeClr>
                </a:solidFill>
                <a:latin typeface="Monotype Corsiva" pitchFamily="66" charset="0"/>
              </a:rPr>
              <a:t>образом, можем сделать вывод, что прав был русский филолог </a:t>
            </a:r>
            <a:r>
              <a:rPr lang="ru-RU" sz="2400" dirty="0" err="1">
                <a:solidFill>
                  <a:schemeClr val="accent5">
                    <a:lumMod val="10000"/>
                  </a:schemeClr>
                </a:solidFill>
                <a:latin typeface="Monotype Corsiva" pitchFamily="66" charset="0"/>
              </a:rPr>
              <a:t>Л.В.Успенский</a:t>
            </a:r>
            <a:r>
              <a:rPr lang="ru-RU" sz="2400" dirty="0">
                <a:solidFill>
                  <a:schemeClr val="accent5">
                    <a:lumMod val="10000"/>
                  </a:schemeClr>
                </a:solidFill>
                <a:latin typeface="Monotype Corsiva" pitchFamily="66" charset="0"/>
              </a:rPr>
              <a:t>, утверждавший, что язык, чтобы строить предложение, использует лексику и грамматику.</a:t>
            </a:r>
          </a:p>
          <a:p>
            <a:pPr marL="0" indent="0">
              <a:spcBef>
                <a:spcPts val="0"/>
              </a:spcBef>
              <a:buNone/>
            </a:pPr>
            <a:endParaRPr lang="ru-RU" sz="2400" dirty="0">
              <a:solidFill>
                <a:schemeClr val="accent5">
                  <a:lumMod val="10000"/>
                </a:schemeClr>
              </a:solidFill>
              <a:latin typeface="Monotype Corsiva" pitchFamily="66" charset="0"/>
            </a:endParaRPr>
          </a:p>
          <a:p>
            <a:pPr marL="0" indent="0" algn="r">
              <a:spcBef>
                <a:spcPts val="0"/>
              </a:spcBef>
              <a:buNone/>
            </a:pPr>
            <a:r>
              <a:rPr lang="ru-RU" sz="2400" dirty="0">
                <a:solidFill>
                  <a:schemeClr val="accent5">
                    <a:lumMod val="10000"/>
                  </a:schemeClr>
                </a:solidFill>
                <a:latin typeface="Monotype Corsiva" pitchFamily="66" charset="0"/>
              </a:rPr>
              <a:t>                                   </a:t>
            </a:r>
            <a:r>
              <a:rPr lang="ru-RU" sz="2400" dirty="0" smtClean="0">
                <a:solidFill>
                  <a:schemeClr val="accent5">
                    <a:lumMod val="10000"/>
                  </a:schemeClr>
                </a:solidFill>
                <a:latin typeface="Monotype Corsiva" pitchFamily="66" charset="0"/>
              </a:rPr>
              <a:t>Вика </a:t>
            </a:r>
            <a:r>
              <a:rPr lang="ru-RU" sz="2400" dirty="0">
                <a:solidFill>
                  <a:schemeClr val="accent5">
                    <a:lumMod val="10000"/>
                  </a:schemeClr>
                </a:solidFill>
                <a:latin typeface="Monotype Corsiva" pitchFamily="66" charset="0"/>
              </a:rPr>
              <a:t>Ж</a:t>
            </a:r>
            <a:r>
              <a:rPr lang="ru-RU" sz="2400" dirty="0" smtClean="0">
                <a:solidFill>
                  <a:schemeClr val="accent5">
                    <a:lumMod val="10000"/>
                  </a:schemeClr>
                </a:solidFill>
                <a:latin typeface="Monotype Corsiva" pitchFamily="66" charset="0"/>
              </a:rPr>
              <a:t>.</a:t>
            </a:r>
          </a:p>
          <a:p>
            <a:pPr marL="0" indent="0">
              <a:spcBef>
                <a:spcPts val="0"/>
              </a:spcBef>
              <a:buNone/>
            </a:pPr>
            <a:r>
              <a:rPr lang="ru-RU" sz="2400" dirty="0" smtClean="0">
                <a:solidFill>
                  <a:schemeClr val="accent1">
                    <a:lumMod val="50000"/>
                  </a:schemeClr>
                </a:solidFill>
                <a:latin typeface="Monotype Corsiva" pitchFamily="66" charset="0"/>
              </a:rPr>
              <a:t>Сочинение с сайта                                                      (</a:t>
            </a:r>
            <a:r>
              <a:rPr lang="en-US" sz="2400" dirty="0">
                <a:solidFill>
                  <a:schemeClr val="accent1">
                    <a:lumMod val="50000"/>
                  </a:schemeClr>
                </a:solidFill>
                <a:latin typeface="Monotype Corsiva" pitchFamily="66" charset="0"/>
                <a:hlinkClick r:id="rId2"/>
              </a:rPr>
              <a:t>http://</a:t>
            </a:r>
            <a:r>
              <a:rPr lang="ru-RU" sz="2400" dirty="0">
                <a:solidFill>
                  <a:schemeClr val="accent1">
                    <a:lumMod val="50000"/>
                  </a:schemeClr>
                </a:solidFill>
                <a:latin typeface="Monotype Corsiva" pitchFamily="66" charset="0"/>
                <a:hlinkClick r:id="rId2"/>
              </a:rPr>
              <a:t>капканы-</a:t>
            </a:r>
            <a:r>
              <a:rPr lang="ru-RU" sz="2400" dirty="0" err="1">
                <a:solidFill>
                  <a:schemeClr val="accent1">
                    <a:lumMod val="50000"/>
                  </a:schemeClr>
                </a:solidFill>
                <a:latin typeface="Monotype Corsiva" pitchFamily="66" charset="0"/>
                <a:hlinkClick r:id="rId2"/>
              </a:rPr>
              <a:t>егэ.рф</a:t>
            </a:r>
            <a:r>
              <a:rPr lang="ru-RU" sz="2400" dirty="0">
                <a:solidFill>
                  <a:schemeClr val="accent1">
                    <a:lumMod val="50000"/>
                  </a:schemeClr>
                </a:solidFill>
                <a:latin typeface="Monotype Corsiva" pitchFamily="66" charset="0"/>
                <a:hlinkClick r:id="rId2"/>
              </a:rPr>
              <a:t>/</a:t>
            </a:r>
            <a:r>
              <a:rPr lang="en-US" sz="2400" dirty="0" err="1" smtClean="0">
                <a:solidFill>
                  <a:schemeClr val="accent1">
                    <a:lumMod val="50000"/>
                  </a:schemeClr>
                </a:solidFill>
                <a:latin typeface="Monotype Corsiva" pitchFamily="66" charset="0"/>
                <a:hlinkClick r:id="rId2"/>
              </a:rPr>
              <a:t>index.php</a:t>
            </a:r>
            <a:r>
              <a:rPr lang="en-US" sz="2400" dirty="0" smtClean="0">
                <a:solidFill>
                  <a:schemeClr val="accent1">
                    <a:lumMod val="50000"/>
                  </a:schemeClr>
                </a:solidFill>
                <a:latin typeface="Monotype Corsiva" pitchFamily="66" charset="0"/>
                <a:hlinkClick r:id="rId2"/>
              </a:rPr>
              <a:t>/</a:t>
            </a:r>
            <a:r>
              <a:rPr lang="en-US" sz="2400" dirty="0" err="1" smtClean="0">
                <a:solidFill>
                  <a:schemeClr val="accent1">
                    <a:lumMod val="50000"/>
                  </a:schemeClr>
                </a:solidFill>
                <a:latin typeface="Monotype Corsiva" pitchFamily="66" charset="0"/>
                <a:hlinkClick r:id="rId2"/>
              </a:rPr>
              <a:t>dlya-uchenikov</a:t>
            </a:r>
            <a:r>
              <a:rPr lang="en-US" sz="2400" dirty="0" smtClean="0">
                <a:solidFill>
                  <a:schemeClr val="accent1">
                    <a:lumMod val="50000"/>
                  </a:schemeClr>
                </a:solidFill>
                <a:latin typeface="Monotype Corsiva" pitchFamily="66" charset="0"/>
                <a:hlinkClick r:id="rId2"/>
              </a:rPr>
              <a:t>/gia-dlya-9-klassov/</a:t>
            </a:r>
            <a:r>
              <a:rPr lang="en-US" sz="2400" dirty="0" err="1" smtClean="0">
                <a:solidFill>
                  <a:schemeClr val="accent1">
                    <a:lumMod val="50000"/>
                  </a:schemeClr>
                </a:solidFill>
                <a:latin typeface="Monotype Corsiva" pitchFamily="66" charset="0"/>
                <a:hlinkClick r:id="rId2"/>
              </a:rPr>
              <a:t>vypolnenie</a:t>
            </a:r>
            <a:r>
              <a:rPr lang="en-US" sz="2400" dirty="0" smtClean="0">
                <a:solidFill>
                  <a:schemeClr val="accent1">
                    <a:lumMod val="50000"/>
                  </a:schemeClr>
                </a:solidFill>
                <a:latin typeface="Monotype Corsiva" pitchFamily="66" charset="0"/>
                <a:hlinkClick r:id="rId2"/>
              </a:rPr>
              <a:t>-</a:t>
            </a:r>
            <a:r>
              <a:rPr lang="en-US" sz="2400" dirty="0" err="1" smtClean="0">
                <a:solidFill>
                  <a:schemeClr val="accent1">
                    <a:lumMod val="50000"/>
                  </a:schemeClr>
                </a:solidFill>
                <a:latin typeface="Monotype Corsiva" pitchFamily="66" charset="0"/>
                <a:hlinkClick r:id="rId2"/>
              </a:rPr>
              <a:t>zadanij</a:t>
            </a:r>
            <a:r>
              <a:rPr lang="en-US" sz="2400" dirty="0" smtClean="0">
                <a:solidFill>
                  <a:schemeClr val="accent1">
                    <a:lumMod val="50000"/>
                  </a:schemeClr>
                </a:solidFill>
                <a:latin typeface="Monotype Corsiva" pitchFamily="66" charset="0"/>
                <a:hlinkClick r:id="rId2"/>
              </a:rPr>
              <a:t>-</a:t>
            </a:r>
            <a:r>
              <a:rPr lang="en-US" sz="2400" dirty="0" err="1" smtClean="0">
                <a:solidFill>
                  <a:schemeClr val="accent1">
                    <a:lumMod val="50000"/>
                  </a:schemeClr>
                </a:solidFill>
                <a:latin typeface="Monotype Corsiva" pitchFamily="66" charset="0"/>
                <a:hlinkClick r:id="rId2"/>
              </a:rPr>
              <a:t>chasti</a:t>
            </a:r>
            <a:r>
              <a:rPr lang="en-US" sz="2400" dirty="0" smtClean="0">
                <a:solidFill>
                  <a:schemeClr val="accent1">
                    <a:lumMod val="50000"/>
                  </a:schemeClr>
                </a:solidFill>
                <a:latin typeface="Monotype Corsiva" pitchFamily="66" charset="0"/>
                <a:hlinkClick r:id="rId2"/>
              </a:rPr>
              <a:t>-s/sochineniya-rassuzhdeniya-na-lingvisticheskuyu-temu-2013g</a:t>
            </a:r>
            <a:r>
              <a:rPr lang="ru-RU" sz="2400" dirty="0" smtClean="0">
                <a:solidFill>
                  <a:schemeClr val="accent1">
                    <a:lumMod val="50000"/>
                  </a:schemeClr>
                </a:solidFill>
                <a:latin typeface="Monotype Corsiva" pitchFamily="66" charset="0"/>
              </a:rPr>
              <a:t> )</a:t>
            </a:r>
            <a:endParaRPr lang="ru-RU" sz="2400" dirty="0">
              <a:solidFill>
                <a:schemeClr val="accent1">
                  <a:lumMod val="50000"/>
                </a:schemeClr>
              </a:solidFill>
              <a:latin typeface="Monotype Corsiva" pitchFamily="66" charset="0"/>
            </a:endParaRPr>
          </a:p>
        </p:txBody>
      </p:sp>
      <p:pic>
        <p:nvPicPr>
          <p:cNvPr id="2050" name="Picture 2"/>
          <p:cNvPicPr>
            <a:picLocks noChangeAspect="1" noChangeArrowheads="1"/>
          </p:cNvPicPr>
          <p:nvPr/>
        </p:nvPicPr>
        <p:blipFill>
          <a:blip r:embed="rId3">
            <a:clrChange>
              <a:clrFrom>
                <a:srgbClr val="000000"/>
              </a:clrFrom>
              <a:clrTo>
                <a:srgbClr val="000000">
                  <a:alpha val="0"/>
                </a:srgbClr>
              </a:clrTo>
            </a:clrChange>
            <a:duotone>
              <a:prstClr val="black"/>
              <a:schemeClr val="accent5">
                <a:lumMod val="50000"/>
                <a:tint val="45000"/>
                <a:satMod val="400000"/>
              </a:schemeClr>
            </a:duotone>
            <a:extLst>
              <a:ext uri="{28A0092B-C50C-407E-A947-70E740481C1C}">
                <a14:useLocalDpi xmlns:a14="http://schemas.microsoft.com/office/drawing/2010/main" val="0"/>
              </a:ext>
            </a:extLst>
          </a:blip>
          <a:srcRect/>
          <a:stretch>
            <a:fillRect/>
          </a:stretch>
        </p:blipFill>
        <p:spPr bwMode="auto">
          <a:xfrm>
            <a:off x="2699792" y="5085184"/>
            <a:ext cx="33337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019743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lgn="ctr">
              <a:spcBef>
                <a:spcPts val="0"/>
              </a:spcBef>
              <a:buNone/>
            </a:pPr>
            <a:r>
              <a:rPr lang="ru-RU" sz="2800" dirty="0">
                <a:solidFill>
                  <a:schemeClr val="accent5">
                    <a:lumMod val="10000"/>
                  </a:schemeClr>
                </a:solidFill>
                <a:latin typeface="Monotype Corsiva" pitchFamily="66" charset="0"/>
              </a:rPr>
              <a:t>     Сочинение.</a:t>
            </a:r>
          </a:p>
          <a:p>
            <a:pPr marL="0" indent="0">
              <a:spcBef>
                <a:spcPts val="0"/>
              </a:spcBef>
              <a:buNone/>
            </a:pPr>
            <a:r>
              <a:rPr lang="ru-RU" sz="2800" dirty="0" smtClean="0">
                <a:solidFill>
                  <a:schemeClr val="accent5">
                    <a:lumMod val="10000"/>
                  </a:schemeClr>
                </a:solidFill>
                <a:latin typeface="Monotype Corsiva" pitchFamily="66" charset="0"/>
              </a:rPr>
              <a:t>    С </a:t>
            </a:r>
            <a:r>
              <a:rPr lang="ru-RU" sz="2800" dirty="0">
                <a:solidFill>
                  <a:schemeClr val="accent5">
                    <a:lumMod val="10000"/>
                  </a:schemeClr>
                </a:solidFill>
                <a:latin typeface="Monotype Corsiva" pitchFamily="66" charset="0"/>
              </a:rPr>
              <a:t>помощью слов мы называем предметы, действия, признаки. Но сами по себе слова не могут выразить мысль , и тогда на помощь приходит грамматика, помогающая правильно выстроить их и связать в предложения, которые в то же время помогают понять чувства героев, увидеть их духовный мир.</a:t>
            </a:r>
          </a:p>
          <a:p>
            <a:pPr marL="0" indent="0">
              <a:spcBef>
                <a:spcPts val="0"/>
              </a:spcBef>
              <a:buNone/>
            </a:pPr>
            <a:r>
              <a:rPr lang="ru-RU" sz="2800" dirty="0" smtClean="0">
                <a:solidFill>
                  <a:schemeClr val="accent5">
                    <a:lumMod val="10000"/>
                  </a:schemeClr>
                </a:solidFill>
                <a:latin typeface="Monotype Corsiva" pitchFamily="66" charset="0"/>
              </a:rPr>
              <a:t>     Так</a:t>
            </a:r>
            <a:r>
              <a:rPr lang="ru-RU" sz="2800" dirty="0">
                <a:solidFill>
                  <a:schemeClr val="accent5">
                    <a:lumMod val="10000"/>
                  </a:schemeClr>
                </a:solidFill>
                <a:latin typeface="Monotype Corsiva" pitchFamily="66" charset="0"/>
              </a:rPr>
              <a:t>, в предложении 16, Игнатий, оказавшийся в незнакомой ему семье не по своему желанию, употребляет слова высокой лексики «не отважился бы вторгаться». О чём это говорит? Конечно, о том, что мужчина смущён , сконфужен, что своим появлением он доставляет много хлопот фактически чужим ему людям.</a:t>
            </a:r>
          </a:p>
          <a:p>
            <a:pPr marL="0" indent="0">
              <a:spcBef>
                <a:spcPts val="0"/>
              </a:spcBef>
              <a:buNone/>
            </a:pPr>
            <a:endParaRPr lang="ru-RU" sz="2400" dirty="0">
              <a:solidFill>
                <a:schemeClr val="accent1">
                  <a:lumMod val="50000"/>
                </a:schemeClr>
              </a:solidFill>
              <a:latin typeface="Monotype Corsiva" pitchFamily="66" charset="0"/>
            </a:endParaRPr>
          </a:p>
        </p:txBody>
      </p:sp>
    </p:spTree>
    <p:extLst>
      <p:ext uri="{BB962C8B-B14F-4D97-AF65-F5344CB8AC3E}">
        <p14:creationId xmlns:p14="http://schemas.microsoft.com/office/powerpoint/2010/main" val="1208161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332656"/>
            <a:ext cx="8496944" cy="6120680"/>
          </a:xfrm>
        </p:spPr>
        <p:txBody>
          <a:bodyPr/>
          <a:lstStyle/>
          <a:p>
            <a:pPr marL="0" lvl="0" indent="0">
              <a:buClrTx/>
              <a:buNone/>
              <a:defRPr/>
            </a:pPr>
            <a:r>
              <a:rPr lang="ru-RU" b="1" dirty="0" smtClean="0">
                <a:solidFill>
                  <a:srgbClr val="0F4B9F"/>
                </a:solidFill>
                <a:latin typeface="Arial"/>
              </a:rPr>
              <a:t>7. Все науки в </a:t>
            </a:r>
            <a:r>
              <a:rPr lang="ru-RU" b="1" spc="50" dirty="0" smtClean="0">
                <a:ln w="11430">
                  <a:solidFill>
                    <a:srgbClr val="FF0000"/>
                  </a:solidFill>
                </a:ln>
                <a:solidFill>
                  <a:srgbClr val="C00000"/>
                </a:solidFill>
                <a:effectLst>
                  <a:outerShdw blurRad="76200" dist="50800" dir="5400000" algn="tl" rotWithShape="0">
                    <a:srgbClr val="000000">
                      <a:alpha val="65000"/>
                    </a:srgbClr>
                  </a:outerShdw>
                </a:effectLst>
                <a:latin typeface="Arial"/>
              </a:rPr>
              <a:t>грамматике </a:t>
            </a:r>
            <a:r>
              <a:rPr lang="ru-RU" b="1" dirty="0" smtClean="0">
                <a:solidFill>
                  <a:srgbClr val="0F4B9F"/>
                </a:solidFill>
                <a:latin typeface="Arial"/>
              </a:rPr>
              <a:t> нужду имеют. Тупа оратория, косноязычна поэзия, неосновательна философия, неприятна история, сомнительна юриспруденция без грамматики.</a:t>
            </a:r>
          </a:p>
          <a:p>
            <a:pPr marL="0" lvl="0" indent="0" algn="r">
              <a:buClrTx/>
              <a:buNone/>
              <a:defRPr/>
            </a:pPr>
            <a:r>
              <a:rPr lang="ru-RU" b="1" dirty="0" smtClean="0">
                <a:solidFill>
                  <a:srgbClr val="0F4B9F"/>
                </a:solidFill>
                <a:latin typeface="Arial"/>
              </a:rPr>
              <a:t> М. В. Ломоносов</a:t>
            </a:r>
          </a:p>
          <a:p>
            <a:pPr marL="0" lvl="0" indent="0">
              <a:buClrTx/>
              <a:buNone/>
              <a:defRPr/>
            </a:pPr>
            <a:endParaRPr lang="ru-RU" b="1" dirty="0" smtClean="0">
              <a:solidFill>
                <a:schemeClr val="accent1">
                  <a:lumMod val="50000"/>
                </a:schemeClr>
              </a:solidFill>
              <a:latin typeface="Arial"/>
            </a:endParaRPr>
          </a:p>
          <a:p>
            <a:pPr marL="0" lvl="0" indent="0">
              <a:buClrTx/>
              <a:buNone/>
              <a:defRPr/>
            </a:pPr>
            <a:r>
              <a:rPr lang="ru-RU" b="1" dirty="0" smtClean="0">
                <a:solidFill>
                  <a:schemeClr val="accent1">
                    <a:lumMod val="50000"/>
                  </a:schemeClr>
                </a:solidFill>
                <a:latin typeface="Arial"/>
              </a:rPr>
              <a:t>8. ...</a:t>
            </a:r>
            <a:r>
              <a:rPr lang="ru-RU" b="1" dirty="0">
                <a:solidFill>
                  <a:schemeClr val="accent1">
                    <a:lumMod val="50000"/>
                  </a:schemeClr>
                </a:solidFill>
                <a:latin typeface="Arial"/>
              </a:rPr>
              <a:t>для навыков в правильной речи и правильном письме полезно знать </a:t>
            </a:r>
            <a:r>
              <a:rPr lang="ru-RU" b="1" spc="50" dirty="0">
                <a:ln w="11430">
                  <a:solidFill>
                    <a:srgbClr val="FF0000"/>
                  </a:solidFill>
                </a:ln>
                <a:solidFill>
                  <a:srgbClr val="FF0000"/>
                </a:solidFill>
                <a:effectLst>
                  <a:outerShdw blurRad="76200" dist="50800" dir="5400000" algn="tl" rotWithShape="0">
                    <a:srgbClr val="000000">
                      <a:alpha val="65000"/>
                    </a:srgbClr>
                  </a:outerShdw>
                </a:effectLst>
                <a:latin typeface="Arial"/>
              </a:rPr>
              <a:t>грамматику…</a:t>
            </a:r>
            <a:endParaRPr lang="ru-RU" b="1" dirty="0">
              <a:solidFill>
                <a:srgbClr val="FF0000"/>
              </a:solidFill>
              <a:latin typeface="Arial"/>
            </a:endParaRPr>
          </a:p>
          <a:p>
            <a:pPr marL="0" lvl="0" indent="0" algn="r">
              <a:buClrTx/>
              <a:buNone/>
              <a:defRPr/>
            </a:pPr>
            <a:r>
              <a:rPr lang="ru-RU" b="1" dirty="0">
                <a:solidFill>
                  <a:schemeClr val="accent1">
                    <a:lumMod val="50000"/>
                  </a:schemeClr>
                </a:solidFill>
                <a:latin typeface="Arial"/>
              </a:rPr>
              <a:t>Д. Н. </a:t>
            </a:r>
            <a:r>
              <a:rPr lang="ru-RU" b="1" dirty="0" smtClean="0">
                <a:solidFill>
                  <a:schemeClr val="accent1">
                    <a:lumMod val="50000"/>
                  </a:schemeClr>
                </a:solidFill>
                <a:latin typeface="Arial"/>
              </a:rPr>
              <a:t>Ушаков</a:t>
            </a:r>
          </a:p>
          <a:p>
            <a:pPr marL="0" lvl="0" indent="0" algn="r">
              <a:buClrTx/>
              <a:buNone/>
              <a:defRPr/>
            </a:pPr>
            <a:endParaRPr lang="ru-RU" sz="2400" b="1" dirty="0">
              <a:solidFill>
                <a:schemeClr val="accent1">
                  <a:lumMod val="50000"/>
                </a:schemeClr>
              </a:solidFill>
              <a:latin typeface="Arial"/>
            </a:endParaRPr>
          </a:p>
        </p:txBody>
      </p:sp>
    </p:spTree>
    <p:extLst>
      <p:ext uri="{BB962C8B-B14F-4D97-AF65-F5344CB8AC3E}">
        <p14:creationId xmlns:p14="http://schemas.microsoft.com/office/powerpoint/2010/main" val="37135618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120680"/>
          </a:xfrm>
        </p:spPr>
        <p:txBody>
          <a:bodyPr/>
          <a:lstStyle/>
          <a:p>
            <a:pPr marL="0" indent="0">
              <a:spcBef>
                <a:spcPts val="0"/>
              </a:spcBef>
              <a:buNone/>
            </a:pPr>
            <a:r>
              <a:rPr lang="ru-RU" sz="2400" dirty="0" smtClean="0">
                <a:solidFill>
                  <a:schemeClr val="accent5">
                    <a:lumMod val="10000"/>
                  </a:schemeClr>
                </a:solidFill>
                <a:latin typeface="Monotype Corsiva" pitchFamily="66" charset="0"/>
              </a:rPr>
              <a:t>   </a:t>
            </a:r>
          </a:p>
          <a:p>
            <a:pPr marL="0" indent="0">
              <a:spcBef>
                <a:spcPts val="0"/>
              </a:spcBef>
              <a:buNone/>
            </a:pPr>
            <a:endParaRPr lang="ru-RU" sz="2400" dirty="0">
              <a:solidFill>
                <a:schemeClr val="accent5">
                  <a:lumMod val="10000"/>
                </a:schemeClr>
              </a:solidFill>
              <a:latin typeface="Monotype Corsiva" pitchFamily="66" charset="0"/>
            </a:endParaRPr>
          </a:p>
          <a:p>
            <a:pPr marL="0" indent="0">
              <a:spcBef>
                <a:spcPts val="0"/>
              </a:spcBef>
              <a:buNone/>
            </a:pPr>
            <a:r>
              <a:rPr lang="ru-RU" sz="2400" dirty="0" smtClean="0">
                <a:solidFill>
                  <a:schemeClr val="accent5">
                    <a:lumMod val="10000"/>
                  </a:schemeClr>
                </a:solidFill>
                <a:latin typeface="Monotype Corsiva" pitchFamily="66" charset="0"/>
              </a:rPr>
              <a:t>       </a:t>
            </a:r>
            <a:r>
              <a:rPr lang="ru-RU" dirty="0" smtClean="0">
                <a:solidFill>
                  <a:schemeClr val="accent5">
                    <a:lumMod val="10000"/>
                  </a:schemeClr>
                </a:solidFill>
                <a:latin typeface="Monotype Corsiva" pitchFamily="66" charset="0"/>
              </a:rPr>
              <a:t>Этот </a:t>
            </a:r>
            <a:r>
              <a:rPr lang="ru-RU" dirty="0">
                <a:solidFill>
                  <a:schemeClr val="accent5">
                    <a:lumMod val="10000"/>
                  </a:schemeClr>
                </a:solidFill>
                <a:latin typeface="Monotype Corsiva" pitchFamily="66" charset="0"/>
              </a:rPr>
              <a:t>же вывод подкрепляет использование им в речи (в этом же предложении) вводного слова «поверьте», выраженного глаголом повелительного наклонения , в котором слышится одновременно и мольба ,и утверждение.</a:t>
            </a:r>
          </a:p>
          <a:p>
            <a:pPr marL="0" indent="0">
              <a:spcBef>
                <a:spcPts val="0"/>
              </a:spcBef>
              <a:buNone/>
            </a:pPr>
            <a:r>
              <a:rPr lang="ru-RU" dirty="0">
                <a:solidFill>
                  <a:schemeClr val="accent5">
                    <a:lumMod val="10000"/>
                  </a:schemeClr>
                </a:solidFill>
                <a:latin typeface="Monotype Corsiva" pitchFamily="66" charset="0"/>
              </a:rPr>
              <a:t>Таким образом, слова и грамматика «это — те способы, которыми язык пользуется, чтобы строить предложения», при помощи которых автор доносит до читателей свой замысел</a:t>
            </a:r>
            <a:r>
              <a:rPr lang="ru-RU" dirty="0" smtClean="0">
                <a:solidFill>
                  <a:schemeClr val="accent5">
                    <a:lumMod val="10000"/>
                  </a:schemeClr>
                </a:solidFill>
                <a:latin typeface="Monotype Corsiva" pitchFamily="66" charset="0"/>
              </a:rPr>
              <a:t>.</a:t>
            </a:r>
          </a:p>
          <a:p>
            <a:pPr marL="0" indent="0">
              <a:spcBef>
                <a:spcPts val="0"/>
              </a:spcBef>
              <a:buNone/>
            </a:pPr>
            <a:r>
              <a:rPr lang="ru-RU" dirty="0" smtClean="0">
                <a:solidFill>
                  <a:schemeClr val="accent5">
                    <a:lumMod val="10000"/>
                  </a:schemeClr>
                </a:solidFill>
                <a:latin typeface="Monotype Corsiva" pitchFamily="66" charset="0"/>
              </a:rPr>
              <a:t>(</a:t>
            </a:r>
            <a:r>
              <a:rPr lang="en-US" dirty="0">
                <a:solidFill>
                  <a:schemeClr val="accent5">
                    <a:lumMod val="10000"/>
                  </a:schemeClr>
                </a:solidFill>
                <a:latin typeface="Monotype Corsiva" pitchFamily="66" charset="0"/>
                <a:hlinkClick r:id="rId2"/>
              </a:rPr>
              <a:t>http://www.proshkolu.ru/user/plusnina55/blog/306011</a:t>
            </a:r>
            <a:r>
              <a:rPr lang="en-US" dirty="0" smtClean="0">
                <a:solidFill>
                  <a:schemeClr val="accent5">
                    <a:lumMod val="10000"/>
                  </a:schemeClr>
                </a:solidFill>
                <a:latin typeface="Monotype Corsiva" pitchFamily="66" charset="0"/>
                <a:hlinkClick r:id="rId2"/>
              </a:rPr>
              <a:t>/</a:t>
            </a:r>
            <a:r>
              <a:rPr lang="ru-RU" dirty="0">
                <a:solidFill>
                  <a:schemeClr val="accent5">
                    <a:lumMod val="10000"/>
                  </a:schemeClr>
                </a:solidFill>
                <a:latin typeface="Monotype Corsiva" pitchFamily="66" charset="0"/>
              </a:rPr>
              <a:t>)</a:t>
            </a:r>
          </a:p>
          <a:p>
            <a:pPr marL="0" indent="0">
              <a:spcBef>
                <a:spcPts val="0"/>
              </a:spcBef>
              <a:buNone/>
            </a:pPr>
            <a:endParaRPr lang="ru-RU" sz="2400" dirty="0">
              <a:solidFill>
                <a:schemeClr val="accent1">
                  <a:lumMod val="50000"/>
                </a:schemeClr>
              </a:solidFill>
              <a:latin typeface="Monotype Corsiva" pitchFamily="66" charset="0"/>
            </a:endParaRPr>
          </a:p>
        </p:txBody>
      </p:sp>
    </p:spTree>
    <p:extLst>
      <p:ext uri="{BB962C8B-B14F-4D97-AF65-F5344CB8AC3E}">
        <p14:creationId xmlns:p14="http://schemas.microsoft.com/office/powerpoint/2010/main" val="30863078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Интернет-ресурсы</a:t>
            </a:r>
            <a:endParaRPr lang="ru-RU" dirty="0"/>
          </a:p>
        </p:txBody>
      </p:sp>
      <p:sp>
        <p:nvSpPr>
          <p:cNvPr id="3" name="Объект 2"/>
          <p:cNvSpPr>
            <a:spLocks noGrp="1"/>
          </p:cNvSpPr>
          <p:nvPr>
            <p:ph idx="1"/>
          </p:nvPr>
        </p:nvSpPr>
        <p:spPr>
          <a:xfrm>
            <a:off x="683568" y="1052736"/>
            <a:ext cx="7772400" cy="5544616"/>
          </a:xfrm>
        </p:spPr>
        <p:txBody>
          <a:bodyPr/>
          <a:lstStyle/>
          <a:p>
            <a:pPr marL="514350" indent="-514350">
              <a:buFont typeface="+mj-lt"/>
              <a:buAutoNum type="arabicPeriod"/>
            </a:pPr>
            <a:r>
              <a:rPr lang="en-US" dirty="0">
                <a:hlinkClick r:id="rId2"/>
              </a:rPr>
              <a:t>http://</a:t>
            </a:r>
            <a:r>
              <a:rPr lang="en-US" dirty="0" smtClean="0">
                <a:hlinkClick r:id="rId2"/>
              </a:rPr>
              <a:t>distant-plus.ru</a:t>
            </a:r>
            <a:endParaRPr lang="ru-RU" dirty="0" smtClean="0"/>
          </a:p>
          <a:p>
            <a:pPr marL="514350" indent="-514350">
              <a:buFont typeface="+mj-lt"/>
              <a:buAutoNum type="arabicPeriod"/>
            </a:pPr>
            <a:r>
              <a:rPr lang="en-US" dirty="0">
                <a:hlinkClick r:id="rId3"/>
              </a:rPr>
              <a:t>http://</a:t>
            </a:r>
            <a:r>
              <a:rPr lang="en-US" dirty="0" smtClean="0">
                <a:hlinkClick r:id="rId3"/>
              </a:rPr>
              <a:t>www.gramota.ru/book/litnevskaya.php?part5.htm#1</a:t>
            </a:r>
            <a:r>
              <a:rPr lang="ru-RU" dirty="0" smtClean="0"/>
              <a:t> </a:t>
            </a:r>
          </a:p>
          <a:p>
            <a:pPr marL="514350" indent="-514350">
              <a:buFont typeface="+mj-lt"/>
              <a:buAutoNum type="arabicPeriod"/>
            </a:pPr>
            <a:r>
              <a:rPr lang="en-US" dirty="0">
                <a:hlinkClick r:id="rId4"/>
              </a:rPr>
              <a:t>http://</a:t>
            </a:r>
            <a:r>
              <a:rPr lang="en-US" dirty="0" smtClean="0">
                <a:hlinkClick r:id="rId4"/>
              </a:rPr>
              <a:t>ru.wikipedia.org/wiki</a:t>
            </a:r>
            <a:endParaRPr lang="ru-RU" dirty="0" smtClean="0"/>
          </a:p>
          <a:p>
            <a:pPr marL="514350" indent="-514350">
              <a:buFont typeface="+mj-lt"/>
              <a:buAutoNum type="arabicPeriod"/>
            </a:pPr>
            <a:r>
              <a:rPr lang="en-US" dirty="0">
                <a:hlinkClick r:id="rId5"/>
              </a:rPr>
              <a:t>http://xn----7sbanj0abzp7jza.xn-</a:t>
            </a:r>
            <a:r>
              <a:rPr lang="en-US" dirty="0" smtClean="0">
                <a:hlinkClick r:id="rId5"/>
              </a:rPr>
              <a:t>-p1ai/index.php/dlya-uchenikov/gia-dlya-9-klassov/vypolnenie-zadanij-chasti-s/sochineniya-rassuzhdeniya</a:t>
            </a:r>
            <a:r>
              <a:rPr lang="ru-RU" dirty="0" smtClean="0"/>
              <a:t> </a:t>
            </a:r>
          </a:p>
          <a:p>
            <a:pPr marL="514350" indent="-514350">
              <a:buFont typeface="+mj-lt"/>
              <a:buAutoNum type="arabicPeriod"/>
            </a:pPr>
            <a:r>
              <a:rPr lang="en-US" dirty="0">
                <a:hlinkClick r:id="rId6"/>
              </a:rPr>
              <a:t>http://</a:t>
            </a:r>
            <a:r>
              <a:rPr lang="en-US" dirty="0" smtClean="0">
                <a:hlinkClick r:id="rId6"/>
              </a:rPr>
              <a:t>uchimcauchitca.blogspot.ru/2012/01/21-2012.html</a:t>
            </a:r>
            <a:r>
              <a:rPr lang="ru-RU" dirty="0" smtClean="0"/>
              <a:t> </a:t>
            </a:r>
          </a:p>
        </p:txBody>
      </p:sp>
    </p:spTree>
    <p:extLst>
      <p:ext uri="{BB962C8B-B14F-4D97-AF65-F5344CB8AC3E}">
        <p14:creationId xmlns:p14="http://schemas.microsoft.com/office/powerpoint/2010/main" val="26493142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8640"/>
            <a:ext cx="8496944" cy="6120680"/>
          </a:xfrm>
        </p:spPr>
        <p:txBody>
          <a:bodyPr/>
          <a:lstStyle/>
          <a:p>
            <a:pPr marL="0" lvl="0" indent="0">
              <a:buClrTx/>
              <a:buNone/>
              <a:defRPr/>
            </a:pPr>
            <a:endParaRPr lang="ru-RU" sz="2400" b="1" dirty="0" smtClean="0">
              <a:solidFill>
                <a:srgbClr val="0F4B9F"/>
              </a:solidFill>
              <a:latin typeface="Arial"/>
            </a:endParaRPr>
          </a:p>
          <a:p>
            <a:pPr marL="0" lvl="0" indent="0">
              <a:buClrTx/>
              <a:buNone/>
              <a:defRPr/>
            </a:pPr>
            <a:r>
              <a:rPr lang="ru-RU" sz="2800" b="1" dirty="0" smtClean="0">
                <a:solidFill>
                  <a:srgbClr val="0F4B9F"/>
                </a:solidFill>
                <a:latin typeface="Arial"/>
              </a:rPr>
              <a:t>9. Правила </a:t>
            </a:r>
            <a:r>
              <a:rPr lang="ru-RU" sz="2800" b="1"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синтаксиса</a:t>
            </a:r>
            <a:r>
              <a:rPr lang="ru-RU" sz="2800" b="1" dirty="0">
                <a:solidFill>
                  <a:srgbClr val="0F4B9F"/>
                </a:solidFill>
                <a:latin typeface="Arial"/>
              </a:rPr>
              <a:t> определяют логические отношения между словами, а </a:t>
            </a:r>
            <a:r>
              <a:rPr lang="ru-RU" sz="2800" b="1"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состав лексикона</a:t>
            </a:r>
            <a:r>
              <a:rPr lang="ru-RU" sz="2800" b="1" dirty="0">
                <a:solidFill>
                  <a:srgbClr val="0F4B9F"/>
                </a:solidFill>
                <a:latin typeface="Arial"/>
              </a:rPr>
              <a:t>  соответствует знаниям народа, свидетельствует о его образе жизни.</a:t>
            </a:r>
          </a:p>
          <a:p>
            <a:pPr marL="0" lvl="0" indent="0" algn="r">
              <a:buClrTx/>
              <a:buNone/>
              <a:defRPr/>
            </a:pPr>
            <a:r>
              <a:rPr lang="ru-RU" sz="2800" b="1" dirty="0">
                <a:solidFill>
                  <a:srgbClr val="0F4B9F"/>
                </a:solidFill>
                <a:latin typeface="Arial"/>
              </a:rPr>
              <a:t>Н. Г. </a:t>
            </a:r>
            <a:r>
              <a:rPr lang="ru-RU" sz="2800" b="1" dirty="0" smtClean="0">
                <a:solidFill>
                  <a:srgbClr val="0F4B9F"/>
                </a:solidFill>
                <a:latin typeface="Arial"/>
              </a:rPr>
              <a:t>Чернышевский</a:t>
            </a:r>
          </a:p>
          <a:p>
            <a:pPr marL="0" lvl="0" indent="0">
              <a:buClrTx/>
              <a:buNone/>
              <a:defRPr/>
            </a:pPr>
            <a:endParaRPr lang="ru-RU" sz="2800" b="1" dirty="0" smtClean="0">
              <a:solidFill>
                <a:srgbClr val="0F4B9F"/>
              </a:solidFill>
              <a:latin typeface="Arial"/>
            </a:endParaRPr>
          </a:p>
          <a:p>
            <a:pPr marL="0" lvl="0" indent="0">
              <a:buClrTx/>
              <a:buNone/>
              <a:defRPr/>
            </a:pPr>
            <a:r>
              <a:rPr lang="ru-RU" sz="2800" b="1" dirty="0" smtClean="0">
                <a:solidFill>
                  <a:srgbClr val="0F4B9F"/>
                </a:solidFill>
                <a:latin typeface="Arial"/>
              </a:rPr>
              <a:t>10. Я </a:t>
            </a:r>
            <a:r>
              <a:rPr lang="ru-RU" sz="2800" b="1" dirty="0">
                <a:solidFill>
                  <a:srgbClr val="0F4B9F"/>
                </a:solidFill>
                <a:latin typeface="Arial"/>
              </a:rPr>
              <a:t>понял, что </a:t>
            </a:r>
            <a:r>
              <a:rPr lang="ru-RU" sz="2800" b="1"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человек может знать  великое множество слов, </a:t>
            </a:r>
            <a:r>
              <a:rPr lang="ru-RU" sz="2800" b="1" dirty="0">
                <a:solidFill>
                  <a:srgbClr val="0F4B9F"/>
                </a:solidFill>
                <a:latin typeface="Arial"/>
              </a:rPr>
              <a:t> может совершенно</a:t>
            </a:r>
            <a:r>
              <a:rPr lang="ru-RU" sz="2800" b="1"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 правильно писать их и так же правильно сочетать их  в предложении.</a:t>
            </a:r>
            <a:r>
              <a:rPr lang="ru-RU" sz="2800" b="1" dirty="0">
                <a:solidFill>
                  <a:srgbClr val="0F4B9F"/>
                </a:solidFill>
                <a:latin typeface="Arial"/>
              </a:rPr>
              <a:t> Всему этому учит нас </a:t>
            </a:r>
            <a:r>
              <a:rPr lang="ru-RU" sz="2800" b="1"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грамматика.</a:t>
            </a:r>
          </a:p>
          <a:p>
            <a:pPr marL="0" lvl="0" indent="0" algn="r">
              <a:buClrTx/>
              <a:buNone/>
              <a:defRPr/>
            </a:pPr>
            <a:r>
              <a:rPr lang="ru-RU" sz="2800" b="1" dirty="0">
                <a:solidFill>
                  <a:srgbClr val="0F4B9F"/>
                </a:solidFill>
                <a:latin typeface="Arial"/>
              </a:rPr>
              <a:t>М. </a:t>
            </a:r>
            <a:r>
              <a:rPr lang="ru-RU" b="1" dirty="0">
                <a:solidFill>
                  <a:srgbClr val="0F4B9F"/>
                </a:solidFill>
                <a:latin typeface="Arial"/>
              </a:rPr>
              <a:t>В. Исаковский</a:t>
            </a:r>
          </a:p>
        </p:txBody>
      </p:sp>
    </p:spTree>
    <p:extLst>
      <p:ext uri="{BB962C8B-B14F-4D97-AF65-F5344CB8AC3E}">
        <p14:creationId xmlns:p14="http://schemas.microsoft.com/office/powerpoint/2010/main" val="26756876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inVertical)">
                                      <p:cBhvr>
                                        <p:cTn id="15" dur="500"/>
                                        <p:tgtEl>
                                          <p:spTgt spid="3">
                                            <p:txEl>
                                              <p:pRg st="4" end="4"/>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8640"/>
            <a:ext cx="8496944" cy="6120680"/>
          </a:xfrm>
        </p:spPr>
        <p:txBody>
          <a:bodyPr/>
          <a:lstStyle/>
          <a:p>
            <a:pPr marL="0" lvl="0" indent="0">
              <a:buClrTx/>
              <a:buNone/>
              <a:defRPr/>
            </a:pPr>
            <a:r>
              <a:rPr lang="ru-RU" sz="2800" b="1" dirty="0" smtClean="0">
                <a:solidFill>
                  <a:srgbClr val="0F4B9F"/>
                </a:solidFill>
                <a:latin typeface="Arial"/>
              </a:rPr>
              <a:t>11. В </a:t>
            </a:r>
            <a:r>
              <a:rPr lang="ru-RU" sz="2800" b="1" dirty="0">
                <a:solidFill>
                  <a:srgbClr val="0F4B9F"/>
                </a:solidFill>
                <a:latin typeface="Arial"/>
              </a:rPr>
              <a:t>языке есть…</a:t>
            </a:r>
            <a:r>
              <a:rPr lang="ru-RU" sz="2800" b="1" dirty="0">
                <a:solidFill>
                  <a:srgbClr val="FF0000"/>
                </a:solidFill>
                <a:latin typeface="Arial"/>
              </a:rPr>
              <a:t>слова</a:t>
            </a:r>
            <a:r>
              <a:rPr lang="ru-RU" sz="2800" b="1" dirty="0">
                <a:solidFill>
                  <a:srgbClr val="0F4B9F"/>
                </a:solidFill>
                <a:latin typeface="Arial"/>
              </a:rPr>
              <a:t>. В языке есть… грамматика. </a:t>
            </a:r>
            <a:r>
              <a:rPr lang="ru-RU" sz="2800" b="1" dirty="0" smtClean="0">
                <a:solidFill>
                  <a:srgbClr val="0F4B9F"/>
                </a:solidFill>
                <a:latin typeface="Arial"/>
              </a:rPr>
              <a:t>Это </a:t>
            </a:r>
            <a:r>
              <a:rPr lang="ru-RU" sz="2800" b="1" dirty="0">
                <a:solidFill>
                  <a:srgbClr val="0F4B9F"/>
                </a:solidFill>
                <a:latin typeface="Arial"/>
              </a:rPr>
              <a:t>– те способы, которыми язык пользуется, </a:t>
            </a:r>
            <a:r>
              <a:rPr lang="ru-RU" sz="2800" b="1" dirty="0" smtClean="0">
                <a:solidFill>
                  <a:srgbClr val="0F4B9F"/>
                </a:solidFill>
                <a:latin typeface="Arial"/>
              </a:rPr>
              <a:t>чтобы </a:t>
            </a:r>
            <a:r>
              <a:rPr lang="ru-RU" sz="2800" b="1" dirty="0">
                <a:solidFill>
                  <a:srgbClr val="0F4B9F"/>
                </a:solidFill>
                <a:latin typeface="Arial"/>
              </a:rPr>
              <a:t>строить </a:t>
            </a:r>
            <a:r>
              <a:rPr lang="ru-RU" sz="2800" b="1" dirty="0" smtClean="0">
                <a:solidFill>
                  <a:srgbClr val="0F4B9F"/>
                </a:solidFill>
                <a:latin typeface="Arial"/>
              </a:rPr>
              <a:t>предложения.  </a:t>
            </a:r>
            <a:endParaRPr lang="ru-RU" sz="2800" b="1" dirty="0">
              <a:solidFill>
                <a:srgbClr val="0F4B9F"/>
              </a:solidFill>
              <a:latin typeface="Arial"/>
            </a:endParaRPr>
          </a:p>
          <a:p>
            <a:pPr marL="0" lvl="0" indent="0">
              <a:buClrTx/>
              <a:buNone/>
              <a:defRPr/>
            </a:pPr>
            <a:r>
              <a:rPr lang="ru-RU" sz="2800" b="1" dirty="0">
                <a:solidFill>
                  <a:srgbClr val="0F4B9F"/>
                </a:solidFill>
                <a:latin typeface="Arial"/>
              </a:rPr>
              <a:t> </a:t>
            </a:r>
            <a:r>
              <a:rPr lang="ru-RU" sz="2800" b="1" dirty="0" smtClean="0">
                <a:solidFill>
                  <a:srgbClr val="0F4B9F"/>
                </a:solidFill>
                <a:latin typeface="Arial"/>
              </a:rPr>
              <a:t>                                                  Л. В. </a:t>
            </a:r>
            <a:r>
              <a:rPr lang="ru-RU" sz="2800" b="1" dirty="0">
                <a:solidFill>
                  <a:srgbClr val="0F4B9F"/>
                </a:solidFill>
                <a:latin typeface="Arial"/>
              </a:rPr>
              <a:t>Успенский </a:t>
            </a:r>
          </a:p>
        </p:txBody>
      </p:sp>
      <p:sp>
        <p:nvSpPr>
          <p:cNvPr id="2" name="Прямоугольник 1"/>
          <p:cNvSpPr/>
          <p:nvPr/>
        </p:nvSpPr>
        <p:spPr>
          <a:xfrm>
            <a:off x="251520" y="2477971"/>
            <a:ext cx="8496944" cy="1471172"/>
          </a:xfrm>
          <a:prstGeom prst="rect">
            <a:avLst/>
          </a:prstGeom>
        </p:spPr>
        <p:txBody>
          <a:bodyPr wrap="square">
            <a:spAutoFit/>
          </a:bodyPr>
          <a:lstStyle/>
          <a:p>
            <a:pPr lvl="0" fontAlgn="base">
              <a:spcBef>
                <a:spcPct val="20000"/>
              </a:spcBef>
              <a:spcAft>
                <a:spcPct val="0"/>
              </a:spcAft>
              <a:defRPr/>
            </a:pPr>
            <a:r>
              <a:rPr lang="ru-RU" sz="2800" b="1" kern="0" dirty="0" smtClean="0">
                <a:solidFill>
                  <a:srgbClr val="0F4B9F"/>
                </a:solidFill>
                <a:latin typeface="Arial"/>
              </a:rPr>
              <a:t>12. Тот</a:t>
            </a:r>
            <a:r>
              <a:rPr lang="ru-RU" sz="2800" b="1" kern="0" dirty="0">
                <a:solidFill>
                  <a:srgbClr val="0F4B9F"/>
                </a:solidFill>
                <a:latin typeface="Arial"/>
              </a:rPr>
              <a:t>, кто не изучал </a:t>
            </a:r>
            <a:r>
              <a:rPr lang="ru-RU" sz="2800" b="1" kern="0"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грамматики </a:t>
            </a:r>
            <a:r>
              <a:rPr lang="ru-RU" sz="2800" b="1" kern="0" dirty="0">
                <a:solidFill>
                  <a:srgbClr val="0F4B9F"/>
                </a:solidFill>
                <a:latin typeface="Arial"/>
              </a:rPr>
              <a:t>и, не знает законов языка.</a:t>
            </a:r>
          </a:p>
          <a:p>
            <a:pPr lvl="0" algn="r" fontAlgn="base">
              <a:spcBef>
                <a:spcPct val="20000"/>
              </a:spcBef>
              <a:spcAft>
                <a:spcPct val="0"/>
              </a:spcAft>
              <a:defRPr/>
            </a:pPr>
            <a:r>
              <a:rPr lang="ru-RU" sz="2800" b="1" kern="0" dirty="0">
                <a:solidFill>
                  <a:srgbClr val="0F4B9F"/>
                </a:solidFill>
                <a:latin typeface="Arial"/>
              </a:rPr>
              <a:t>С. Я. Маршак</a:t>
            </a:r>
          </a:p>
        </p:txBody>
      </p:sp>
      <p:sp>
        <p:nvSpPr>
          <p:cNvPr id="4" name="Прямоугольник 3"/>
          <p:cNvSpPr/>
          <p:nvPr/>
        </p:nvSpPr>
        <p:spPr>
          <a:xfrm>
            <a:off x="467544" y="3934096"/>
            <a:ext cx="8352928" cy="2332946"/>
          </a:xfrm>
          <a:prstGeom prst="rect">
            <a:avLst/>
          </a:prstGeom>
        </p:spPr>
        <p:txBody>
          <a:bodyPr wrap="square">
            <a:spAutoFit/>
          </a:bodyPr>
          <a:lstStyle/>
          <a:p>
            <a:pPr lvl="0" fontAlgn="base">
              <a:spcBef>
                <a:spcPct val="20000"/>
              </a:spcBef>
              <a:spcAft>
                <a:spcPct val="0"/>
              </a:spcAft>
              <a:defRPr/>
            </a:pPr>
            <a:r>
              <a:rPr lang="ru-RU" sz="2800" b="1" kern="0" dirty="0" smtClean="0">
                <a:solidFill>
                  <a:srgbClr val="0F4B9F"/>
                </a:solidFill>
                <a:latin typeface="Arial"/>
              </a:rPr>
              <a:t>13. Обладая </a:t>
            </a:r>
            <a:r>
              <a:rPr lang="ru-RU" sz="2800" b="1" kern="0"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и лексическим, и грамматическим значением, </a:t>
            </a:r>
            <a:r>
              <a:rPr lang="ru-RU" sz="2800" b="1" kern="0" dirty="0">
                <a:solidFill>
                  <a:srgbClr val="0F4B9F"/>
                </a:solidFill>
                <a:latin typeface="Arial"/>
              </a:rPr>
              <a:t>слово способно объединяться с другими словами, включаться в </a:t>
            </a:r>
            <a:r>
              <a:rPr lang="ru-RU" sz="2800" b="1" kern="0" spc="50" dirty="0">
                <a:ln w="11430">
                  <a:solidFill>
                    <a:srgbClr val="FF0000"/>
                  </a:solidFill>
                </a:ln>
                <a:solidFill>
                  <a:srgbClr val="C00000"/>
                </a:solidFill>
                <a:effectLst>
                  <a:outerShdw blurRad="76200" dist="50800" dir="5400000" algn="tl" rotWithShape="0">
                    <a:srgbClr val="000000">
                      <a:alpha val="65000"/>
                    </a:srgbClr>
                  </a:outerShdw>
                </a:effectLst>
                <a:latin typeface="Arial"/>
              </a:rPr>
              <a:t>предложение</a:t>
            </a:r>
            <a:r>
              <a:rPr lang="ru-RU" sz="2800" b="1" kern="0" dirty="0">
                <a:solidFill>
                  <a:srgbClr val="0F4B9F"/>
                </a:solidFill>
                <a:latin typeface="Arial"/>
              </a:rPr>
              <a:t>.</a:t>
            </a:r>
          </a:p>
          <a:p>
            <a:pPr lvl="0" algn="r" fontAlgn="base">
              <a:spcBef>
                <a:spcPct val="20000"/>
              </a:spcBef>
              <a:spcAft>
                <a:spcPct val="0"/>
              </a:spcAft>
              <a:defRPr/>
            </a:pPr>
            <a:r>
              <a:rPr lang="ru-RU" sz="2800" b="1" kern="0" dirty="0">
                <a:solidFill>
                  <a:srgbClr val="0F4B9F"/>
                </a:solidFill>
                <a:latin typeface="Arial"/>
              </a:rPr>
              <a:t>И. И. Постникова</a:t>
            </a:r>
          </a:p>
        </p:txBody>
      </p:sp>
    </p:spTree>
    <p:extLst>
      <p:ext uri="{BB962C8B-B14F-4D97-AF65-F5344CB8AC3E}">
        <p14:creationId xmlns:p14="http://schemas.microsoft.com/office/powerpoint/2010/main" val="2989799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arn(inVertical)">
                                      <p:cBhvr>
                                        <p:cTn id="15" dur="500"/>
                                        <p:tgtEl>
                                          <p:spTgt spid="2">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arn(inVertic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arn(inVertical)">
                                      <p:cBhvr>
                                        <p:cTn id="23" dur="500"/>
                                        <p:tgtEl>
                                          <p:spTgt spid="4">
                                            <p:txEl>
                                              <p:pRg st="0" end="0"/>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barn(inVertical)">
                                      <p:cBhvr>
                                        <p:cTn id="2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8640"/>
            <a:ext cx="8496944" cy="612068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lvl="0" indent="0">
              <a:buClrTx/>
              <a:buNone/>
              <a:defRPr/>
            </a:pPr>
            <a:r>
              <a:rPr lang="ru-RU" sz="4400" dirty="0">
                <a:solidFill>
                  <a:schemeClr val="accent1">
                    <a:lumMod val="50000"/>
                  </a:schemeClr>
                </a:solidFill>
                <a:latin typeface="Arial"/>
              </a:rPr>
              <a:t>Прежде чем приступить к написанию сочинения, надо чётко представить, </a:t>
            </a:r>
            <a:r>
              <a:rPr lang="ru-RU" sz="4400" dirty="0">
                <a:solidFill>
                  <a:srgbClr val="FF0000"/>
                </a:solidFill>
                <a:latin typeface="Arial"/>
              </a:rPr>
              <a:t>о каких языковых явлениях идёт речь. </a:t>
            </a:r>
            <a:r>
              <a:rPr lang="ru-RU" sz="4400" dirty="0">
                <a:solidFill>
                  <a:schemeClr val="accent1">
                    <a:lumMod val="50000"/>
                  </a:schemeClr>
                </a:solidFill>
                <a:latin typeface="Arial"/>
              </a:rPr>
              <a:t>В данном разделе тем речь идёт о </a:t>
            </a:r>
            <a:r>
              <a:rPr lang="ru-RU" sz="4400" dirty="0">
                <a:ln>
                  <a:solidFill>
                    <a:srgbClr val="FF0000"/>
                  </a:solidFill>
                </a:ln>
                <a:solidFill>
                  <a:schemeClr val="accent1">
                    <a:lumMod val="50000"/>
                  </a:schemeClr>
                </a:solidFill>
                <a:latin typeface="Arial"/>
              </a:rPr>
              <a:t>лексике и грамматике</a:t>
            </a:r>
            <a:r>
              <a:rPr lang="ru-RU" sz="4400" dirty="0">
                <a:solidFill>
                  <a:schemeClr val="accent1">
                    <a:lumMod val="50000"/>
                  </a:schemeClr>
                </a:solidFill>
                <a:latin typeface="Arial"/>
              </a:rPr>
              <a:t>, следовательно, вспоминаем, что обозначает каждое из этих понятий.</a:t>
            </a:r>
            <a:endParaRPr lang="ru-RU" b="1" dirty="0">
              <a:ln w="11430"/>
              <a:solidFill>
                <a:schemeClr val="accent1">
                  <a:lumMod val="50000"/>
                </a:schemeClr>
              </a:solidFill>
              <a:effectLst>
                <a:outerShdw blurRad="80000" dist="40000" dir="5040000" algn="tl">
                  <a:srgbClr val="000000">
                    <a:alpha val="30000"/>
                  </a:srgbClr>
                </a:outerShdw>
              </a:effectLst>
              <a:latin typeface="Arial"/>
            </a:endParaRPr>
          </a:p>
        </p:txBody>
      </p:sp>
    </p:spTree>
    <p:extLst>
      <p:ext uri="{BB962C8B-B14F-4D97-AF65-F5344CB8AC3E}">
        <p14:creationId xmlns:p14="http://schemas.microsoft.com/office/powerpoint/2010/main" val="26834837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76672"/>
            <a:ext cx="7918648" cy="6381328"/>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lvl="0" indent="0" algn="ctr">
              <a:spcBef>
                <a:spcPct val="0"/>
              </a:spcBef>
              <a:buClrTx/>
              <a:buNone/>
              <a:defRPr/>
            </a:pPr>
            <a:r>
              <a:rPr lang="ru-RU" sz="6600" b="1" kern="1200" spc="50" dirty="0">
                <a:ln w="38100">
                  <a:solidFill>
                    <a:srgbClr val="B92D00">
                      <a:lumMod val="75000"/>
                    </a:srgbClr>
                  </a:solidFill>
                </a:ln>
                <a:solidFill>
                  <a:srgbClr val="FF0000"/>
                </a:solidFill>
                <a:effectLst>
                  <a:outerShdw blurRad="76200" dist="50800" dir="5400000" algn="tl" rotWithShape="0">
                    <a:srgbClr val="000000">
                      <a:alpha val="65000"/>
                    </a:srgbClr>
                  </a:outerShdw>
                </a:effectLst>
                <a:latin typeface="Arial"/>
              </a:rPr>
              <a:t>Повторим теорию</a:t>
            </a:r>
          </a:p>
          <a:p>
            <a:pPr marL="0" indent="0">
              <a:buNone/>
            </a:pPr>
            <a:endParaRPr lang="ru-RU" sz="2800" b="1" dirty="0">
              <a:ln w="11430"/>
              <a:solidFill>
                <a:srgbClr val="C00000"/>
              </a:solidFill>
              <a:effectLst>
                <a:outerShdw blurRad="80000" dist="40000" dir="5040000" algn="tl">
                  <a:srgbClr val="000000">
                    <a:alpha val="30000"/>
                  </a:srgbClr>
                </a:outerShdw>
              </a:effectLst>
            </a:endParaRPr>
          </a:p>
        </p:txBody>
      </p:sp>
      <p:pic>
        <p:nvPicPr>
          <p:cNvPr id="4" name="Picture 2" descr="C:\Users\Андрей\Pictures\Мои рисунки\учёба\учусь.gif"/>
          <p:cNvPicPr>
            <a:picLocks noChangeAspect="1" noChangeArrowheads="1" noCrop="1"/>
          </p:cNvPicPr>
          <p:nvPr/>
        </p:nvPicPr>
        <p:blipFill>
          <a:blip r:embed="rId3" cstate="print">
            <a:extLst/>
          </a:blip>
          <a:srcRect/>
          <a:stretch>
            <a:fillRect/>
          </a:stretch>
        </p:blipFill>
        <p:spPr bwMode="auto">
          <a:xfrm>
            <a:off x="2483768" y="1484784"/>
            <a:ext cx="4465638" cy="4090740"/>
          </a:xfrm>
          <a:prstGeom prst="roundRect">
            <a:avLst>
              <a:gd name="adj" fmla="val 4167"/>
            </a:avLst>
          </a:prstGeom>
          <a:solidFill>
            <a:srgbClr val="FFFFFF"/>
          </a:solidFill>
          <a:ln w="9525">
            <a:noFill/>
            <a:miter lim="800000"/>
            <a:headEnd/>
            <a:tailEnd/>
          </a:ln>
          <a:effectLst>
            <a:glow rad="101600">
              <a:srgbClr val="CC3300">
                <a:alpha val="60000"/>
              </a:srgbClr>
            </a:glow>
            <a:innerShdw blurRad="63500" dist="50800" dir="8100000">
              <a:prstClr val="black">
                <a:alpha val="50000"/>
              </a:prstClr>
            </a:innerShdw>
            <a:reflection blurRad="12700" stA="33000" endPos="28000" dist="5000" dir="5400000" sy="-100000" algn="bl" rotWithShape="0"/>
          </a:effectLst>
          <a:scene3d>
            <a:camera prst="orthographicFront">
              <a:rot lat="0" lon="0" rev="0"/>
            </a:camera>
            <a:lightRig rig="glow" dir="t">
              <a:rot lat="0" lon="0" rev="4800000"/>
            </a:lightRig>
          </a:scene3d>
          <a:sp3d prstMaterial="matte">
            <a:bevelT w="127000" h="63500"/>
          </a:sp3d>
          <a:extLst/>
        </p:spPr>
      </p:pic>
    </p:spTree>
    <p:extLst>
      <p:ext uri="{BB962C8B-B14F-4D97-AF65-F5344CB8AC3E}">
        <p14:creationId xmlns:p14="http://schemas.microsoft.com/office/powerpoint/2010/main" val="4110894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476672"/>
            <a:ext cx="8568952" cy="3145476"/>
          </a:xfrm>
          <a:prstGeom prst="rect">
            <a:avLst/>
          </a:prstGeom>
        </p:spPr>
        <p:txBody>
          <a:bodyPr wrap="square">
            <a:spAutoFit/>
          </a:bodyPr>
          <a:lstStyle/>
          <a:p>
            <a:pPr lvl="0" fontAlgn="base">
              <a:spcBef>
                <a:spcPct val="20000"/>
              </a:spcBef>
              <a:spcAft>
                <a:spcPct val="0"/>
              </a:spcAft>
              <a:buClr>
                <a:srgbClr val="6699FF"/>
              </a:buClr>
            </a:pPr>
            <a:r>
              <a:rPr lang="ru-RU" sz="3200" b="1" dirty="0" smtClean="0">
                <a:ln w="11430">
                  <a:solidFill>
                    <a:schemeClr val="accent6">
                      <a:lumMod val="60000"/>
                      <a:lumOff val="40000"/>
                    </a:schemeClr>
                  </a:solidFill>
                </a:ln>
                <a:solidFill>
                  <a:srgbClr val="FF0000"/>
                </a:solidFill>
                <a:effectLst>
                  <a:outerShdw blurRad="80000" dist="40000" dir="5040000" algn="tl">
                    <a:srgbClr val="000000">
                      <a:alpha val="30000"/>
                    </a:srgbClr>
                  </a:outerShdw>
                </a:effectLst>
              </a:rPr>
              <a:t>Лексика</a:t>
            </a:r>
            <a:r>
              <a:rPr lang="ru-RU" sz="3200" b="1" kern="0" dirty="0" smtClean="0">
                <a:ln w="11430">
                  <a:solidFill>
                    <a:schemeClr val="accent6">
                      <a:lumMod val="60000"/>
                      <a:lumOff val="40000"/>
                    </a:schemeClr>
                  </a:solidFill>
                </a:ln>
                <a:solidFill>
                  <a:srgbClr val="FF0000"/>
                </a:solidFill>
                <a:effectLst>
                  <a:outerShdw blurRad="80000" dist="40000" dir="5040000" algn="tl">
                    <a:srgbClr val="000000">
                      <a:alpha val="30000"/>
                    </a:srgbClr>
                  </a:outerShdw>
                </a:effectLst>
              </a:rPr>
              <a:t> </a:t>
            </a:r>
            <a:r>
              <a:rPr lang="ru-RU" sz="3200" b="1" dirty="0" smtClean="0">
                <a:solidFill>
                  <a:schemeClr val="accent6">
                    <a:lumMod val="75000"/>
                  </a:schemeClr>
                </a:solidFill>
              </a:rPr>
              <a:t>– </a:t>
            </a:r>
            <a:r>
              <a:rPr lang="ru-RU" sz="3200" b="1" dirty="0">
                <a:solidFill>
                  <a:schemeClr val="accent6">
                    <a:lumMod val="75000"/>
                  </a:schemeClr>
                </a:solidFill>
              </a:rPr>
              <a:t>совокупность всех слов, входящих в </a:t>
            </a:r>
            <a:r>
              <a:rPr lang="ru-RU" sz="3200" b="1" dirty="0" smtClean="0">
                <a:solidFill>
                  <a:schemeClr val="accent6">
                    <a:lumMod val="75000"/>
                  </a:schemeClr>
                </a:solidFill>
              </a:rPr>
              <a:t>словарный состав</a:t>
            </a:r>
          </a:p>
          <a:p>
            <a:pPr lvl="0" fontAlgn="base">
              <a:spcBef>
                <a:spcPct val="20000"/>
              </a:spcBef>
              <a:spcAft>
                <a:spcPct val="0"/>
              </a:spcAft>
              <a:buClr>
                <a:srgbClr val="6699FF"/>
              </a:buClr>
            </a:pPr>
            <a:r>
              <a:rPr lang="ru-RU" sz="3200" b="1" dirty="0" smtClean="0">
                <a:solidFill>
                  <a:schemeClr val="accent6">
                    <a:lumMod val="75000"/>
                  </a:schemeClr>
                </a:solidFill>
              </a:rPr>
              <a:t> </a:t>
            </a:r>
            <a:r>
              <a:rPr lang="ru-RU" sz="3200" b="1" dirty="0">
                <a:solidFill>
                  <a:schemeClr val="accent6">
                    <a:lumMod val="75000"/>
                  </a:schemeClr>
                </a:solidFill>
              </a:rPr>
              <a:t>языка</a:t>
            </a:r>
            <a:r>
              <a:rPr lang="ru-RU" sz="3200" dirty="0">
                <a:solidFill>
                  <a:schemeClr val="accent6">
                    <a:lumMod val="75000"/>
                  </a:schemeClr>
                </a:solidFill>
              </a:rPr>
              <a:t>.</a:t>
            </a:r>
          </a:p>
          <a:p>
            <a:endParaRPr lang="ru-RU" sz="3200" dirty="0" smtClean="0">
              <a:solidFill>
                <a:schemeClr val="tx2"/>
              </a:solidFill>
            </a:endParaRPr>
          </a:p>
          <a:p>
            <a:endParaRPr lang="ru-RU" sz="3200" dirty="0">
              <a:solidFill>
                <a:schemeClr val="tx2"/>
              </a:solidFill>
            </a:endParaRPr>
          </a:p>
          <a:p>
            <a:endParaRPr lang="ru-RU" sz="3200" dirty="0">
              <a:solidFill>
                <a:schemeClr val="tx2"/>
              </a:solidFill>
            </a:endParaRPr>
          </a:p>
        </p:txBody>
      </p:sp>
      <p:sp>
        <p:nvSpPr>
          <p:cNvPr id="6" name="Прямоугольник 5"/>
          <p:cNvSpPr/>
          <p:nvPr/>
        </p:nvSpPr>
        <p:spPr>
          <a:xfrm>
            <a:off x="323528" y="2132856"/>
            <a:ext cx="8800807" cy="3908762"/>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ru-RU" sz="3600" b="1" cap="none" spc="0" dirty="0" smtClean="0">
                <a:ln w="11430"/>
                <a:solidFill>
                  <a:srgbClr val="FF0000"/>
                </a:solidFill>
                <a:effectLst>
                  <a:outerShdw blurRad="80000" dist="40000" dir="5040000" algn="tl">
                    <a:srgbClr val="000000">
                      <a:alpha val="30000"/>
                    </a:srgbClr>
                  </a:outerShdw>
                </a:effectLst>
              </a:rPr>
              <a:t>Слово </a:t>
            </a:r>
            <a:r>
              <a:rPr lang="ru-RU" sz="3600" b="1" cap="none" spc="0" dirty="0">
                <a:ln w="11430"/>
                <a:solidFill>
                  <a:srgbClr val="FF0000"/>
                </a:solidFill>
                <a:effectLst>
                  <a:outerShdw blurRad="80000" dist="40000" dir="5040000" algn="tl">
                    <a:srgbClr val="000000">
                      <a:alpha val="30000"/>
                    </a:srgbClr>
                  </a:outerShdw>
                </a:effectLst>
              </a:rPr>
              <a:t>как лексическая единица</a:t>
            </a:r>
            <a:r>
              <a:rPr lang="ru-RU"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36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p>
          <a:p>
            <a:r>
              <a:rPr lang="ru-RU" sz="36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основной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объект изучения </a:t>
            </a:r>
          </a:p>
          <a:p>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лексикологии</a:t>
            </a:r>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т.е</a:t>
            </a:r>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изучаются </a:t>
            </a:r>
            <a:endPar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значения </a:t>
            </a:r>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слов,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их происхождение</a:t>
            </a:r>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endPar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стилистическая </a:t>
            </a:r>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окраска, сфера </a:t>
            </a:r>
          </a:p>
          <a:p>
            <a:r>
              <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употребления и т.д.</a:t>
            </a:r>
          </a:p>
          <a:p>
            <a:r>
              <a:rPr lang="ru-RU"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endParaRPr lang="ru-RU"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12611" y="1556792"/>
            <a:ext cx="2473051" cy="32925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1497089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1)">
                                      <p:cBhvr>
                                        <p:cTn id="7" dur="2000"/>
                                        <p:tgtEl>
                                          <p:spTgt spid="5">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heel(1)">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heel(1)">
                                      <p:cBhvr>
                                        <p:cTn id="20" dur="20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xit" presetSubtype="1" fill="hold" nodeType="clickEffect">
                                  <p:stCondLst>
                                    <p:cond delay="0"/>
                                  </p:stCondLst>
                                  <p:childTnLst>
                                    <p:animEffect transition="out" filter="wheel(1)">
                                      <p:cBhvr>
                                        <p:cTn id="24" dur="2000"/>
                                        <p:tgtEl>
                                          <p:spTgt spid="1026"/>
                                        </p:tgtEl>
                                      </p:cBhvr>
                                    </p:animEffect>
                                    <p:set>
                                      <p:cBhvr>
                                        <p:cTn id="25" dur="1" fill="hold">
                                          <p:stCondLst>
                                            <p:cond delay="1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Продаем продукцию и услуги">
  <a:themeElements>
    <a:clrScheme name="Продаем продукцию и услуги 1">
      <a:dk1>
        <a:srgbClr val="808080"/>
      </a:dk1>
      <a:lt1>
        <a:srgbClr val="F8F8F8"/>
      </a:lt1>
      <a:dk2>
        <a:srgbClr val="000000"/>
      </a:dk2>
      <a:lt2>
        <a:srgbClr val="FFFFFF"/>
      </a:lt2>
      <a:accent1>
        <a:srgbClr val="6699FF"/>
      </a:accent1>
      <a:accent2>
        <a:srgbClr val="9933FF"/>
      </a:accent2>
      <a:accent3>
        <a:srgbClr val="AAAAAA"/>
      </a:accent3>
      <a:accent4>
        <a:srgbClr val="D4D4D4"/>
      </a:accent4>
      <a:accent5>
        <a:srgbClr val="B8CAFF"/>
      </a:accent5>
      <a:accent6>
        <a:srgbClr val="8A2DE7"/>
      </a:accent6>
      <a:hlink>
        <a:srgbClr val="00FFFF"/>
      </a:hlink>
      <a:folHlink>
        <a:srgbClr val="0099CC"/>
      </a:folHlink>
    </a:clrScheme>
    <a:fontScheme name="Продаем продукцию и услуги">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lnDef>
  </a:objectDefaults>
  <a:extraClrSchemeLst>
    <a:extraClrScheme>
      <a:clrScheme name="Продаем продукцию и услуги 1">
        <a:dk1>
          <a:srgbClr val="808080"/>
        </a:dk1>
        <a:lt1>
          <a:srgbClr val="F8F8F8"/>
        </a:lt1>
        <a:dk2>
          <a:srgbClr val="000000"/>
        </a:dk2>
        <a:lt2>
          <a:srgbClr val="FFFFFF"/>
        </a:lt2>
        <a:accent1>
          <a:srgbClr val="6699FF"/>
        </a:accent1>
        <a:accent2>
          <a:srgbClr val="9933FF"/>
        </a:accent2>
        <a:accent3>
          <a:srgbClr val="AAAAAA"/>
        </a:accent3>
        <a:accent4>
          <a:srgbClr val="D4D4D4"/>
        </a:accent4>
        <a:accent5>
          <a:srgbClr val="B8CAFF"/>
        </a:accent5>
        <a:accent6>
          <a:srgbClr val="8A2DE7"/>
        </a:accent6>
        <a:hlink>
          <a:srgbClr val="00FFFF"/>
        </a:hlink>
        <a:folHlink>
          <a:srgbClr val="0099CC"/>
        </a:folHlink>
      </a:clrScheme>
      <a:clrMap bg1="dk2" tx1="lt1" bg2="dk1" tx2="lt2" accent1="accent1" accent2="accent2" accent3="accent3" accent4="accent4" accent5="accent5" accent6="accent6" hlink="hlink" folHlink="folHlink"/>
    </a:extraClrScheme>
    <a:extraClrScheme>
      <a:clrScheme name="Продаем продукцию и услуги 2">
        <a:dk1>
          <a:srgbClr val="000066"/>
        </a:dk1>
        <a:lt1>
          <a:srgbClr val="FFFFFF"/>
        </a:lt1>
        <a:dk2>
          <a:srgbClr val="3333FF"/>
        </a:dk2>
        <a:lt2>
          <a:srgbClr val="3399FF"/>
        </a:lt2>
        <a:accent1>
          <a:srgbClr val="66CCFF"/>
        </a:accent1>
        <a:accent2>
          <a:srgbClr val="FF66FF"/>
        </a:accent2>
        <a:accent3>
          <a:srgbClr val="FFFFFF"/>
        </a:accent3>
        <a:accent4>
          <a:srgbClr val="000056"/>
        </a:accent4>
        <a:accent5>
          <a:srgbClr val="B8E2FF"/>
        </a:accent5>
        <a:accent6>
          <a:srgbClr val="E75CE7"/>
        </a:accent6>
        <a:hlink>
          <a:srgbClr val="CC00CC"/>
        </a:hlink>
        <a:folHlink>
          <a:srgbClr val="CC99FF"/>
        </a:folHlink>
      </a:clrScheme>
      <a:clrMap bg1="lt1" tx1="dk1" bg2="lt2" tx2="dk2" accent1="accent1" accent2="accent2" accent3="accent3" accent4="accent4" accent5="accent5" accent6="accent6" hlink="hlink" folHlink="folHlink"/>
    </a:extraClrScheme>
    <a:extraClrScheme>
      <a:clrScheme name="Продаем продукцию и услуги 3">
        <a:dk1>
          <a:srgbClr val="000000"/>
        </a:dk1>
        <a:lt1>
          <a:srgbClr val="FFFFFF"/>
        </a:lt1>
        <a:dk2>
          <a:srgbClr val="000000"/>
        </a:dk2>
        <a:lt2>
          <a:srgbClr val="808080"/>
        </a:lt2>
        <a:accent1>
          <a:srgbClr val="969696"/>
        </a:accent1>
        <a:accent2>
          <a:srgbClr val="DDDDDD"/>
        </a:accent2>
        <a:accent3>
          <a:srgbClr val="FFFFFF"/>
        </a:accent3>
        <a:accent4>
          <a:srgbClr val="000000"/>
        </a:accent4>
        <a:accent5>
          <a:srgbClr val="C9C9C9"/>
        </a:accent5>
        <a:accent6>
          <a:srgbClr val="C8C8C8"/>
        </a:accent6>
        <a:hlink>
          <a:srgbClr val="333333"/>
        </a:hlink>
        <a:folHlink>
          <a:srgbClr val="B2B2B2"/>
        </a:folHlink>
      </a:clrScheme>
      <a:clrMap bg1="lt1" tx1="dk1" bg2="lt2" tx2="dk2" accent1="accent1" accent2="accent2" accent3="accent3" accent4="accent4" accent5="accent5" accent6="accent6" hlink="hlink" folHlink="folHlink"/>
    </a:extraClrScheme>
    <a:extraClrScheme>
      <a:clrScheme name="Продаем продукцию и услуги 4">
        <a:dk1>
          <a:srgbClr val="808080"/>
        </a:dk1>
        <a:lt1>
          <a:srgbClr val="F8F8F8"/>
        </a:lt1>
        <a:dk2>
          <a:srgbClr val="000000"/>
        </a:dk2>
        <a:lt2>
          <a:srgbClr val="FFFFFF"/>
        </a:lt2>
        <a:accent1>
          <a:srgbClr val="CC9900"/>
        </a:accent1>
        <a:accent2>
          <a:srgbClr val="996600"/>
        </a:accent2>
        <a:accent3>
          <a:srgbClr val="AAAAAA"/>
        </a:accent3>
        <a:accent4>
          <a:srgbClr val="D4D4D4"/>
        </a:accent4>
        <a:accent5>
          <a:srgbClr val="E2CAAA"/>
        </a:accent5>
        <a:accent6>
          <a:srgbClr val="8A5C00"/>
        </a:accent6>
        <a:hlink>
          <a:srgbClr val="CCCC00"/>
        </a:hlink>
        <a:folHlink>
          <a:srgbClr val="8080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шаблон3</Template>
  <TotalTime>643</TotalTime>
  <Words>3633</Words>
  <Application>Microsoft Office PowerPoint</Application>
  <PresentationFormat>Экран (4:3)</PresentationFormat>
  <Paragraphs>318</Paragraphs>
  <Slides>41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Продаем продукцию и услуги</vt:lpstr>
      <vt:lpstr>Презентация PowerPoint</vt:lpstr>
      <vt:lpstr>Возможные цитаты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Классификация основных понятий лексики:</vt:lpstr>
      <vt:lpstr>Грамматический уровень языковой  системы</vt:lpstr>
      <vt:lpstr>Презентация PowerPoint</vt:lpstr>
      <vt:lpstr>Грамматический уровень языковой системы </vt:lpstr>
      <vt:lpstr>Презентация PowerPoint</vt:lpstr>
      <vt:lpstr>Этапы работы над сочинением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Работайте с черновиком, используя схему</vt:lpstr>
      <vt:lpstr>Работайте с черновиком, используя схему</vt:lpstr>
      <vt:lpstr>Работайте с черновиком, используя схему</vt:lpstr>
      <vt:lpstr>Работайте с черновиком, используя схему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Интернет-ресурсы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Андрей</dc:creator>
  <cp:lastModifiedBy>Андрей</cp:lastModifiedBy>
  <cp:revision>55</cp:revision>
  <dcterms:created xsi:type="dcterms:W3CDTF">2012-12-12T04:17:48Z</dcterms:created>
  <dcterms:modified xsi:type="dcterms:W3CDTF">2012-12-22T06:52:36Z</dcterms:modified>
</cp:coreProperties>
</file>